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4549" y="440175"/>
            <a:ext cx="4255052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72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Introductory Unit. Welcome to the Planet of English!
</a:t>
            </a:r>
            <a:pPr algn="l" indent="0" marL="0">
              <a:lnSpc>
                <a:spcPct val="100000"/>
              </a:lnSpc>
              <a:buNone/>
            </a:pPr>
            <a:r>
              <a:rPr lang="en-US" sz="157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7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открывает путь к учебе, общению и мировой культуре.
</a:t>
            </a:r>
            <a:endParaRPr lang="en-US" sz="472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514" y="739975"/>
            <a:ext cx="4148473" cy="366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десятикласснику нужен вводный модуль
</a:t>
            </a:r>
            <a:endParaRPr lang="en-US" sz="1772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помогает быстро восстановить базу после каникул, выровнять старт класса и связать школьный английский с экзаменами, чтением, цифровой средой и будущими возможностями.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вводного модуля и ожидаемые результаты
</a:t>
            </a:r>
            <a:endParaRPr lang="en-US" sz="2142" dirty="0"/>
          </a:p>
        </p:txBody>
      </p:sp>
      <p:sp>
        <p:nvSpPr>
          <p:cNvPr id="10" name="Text 2"/>
          <p:cNvSpPr txBox="1"/>
          <p:nvPr/>
        </p:nvSpPr>
        <p:spPr>
          <a:xfrm>
            <a:off x="232200" y="1093674"/>
            <a:ext cx="6780484" cy="592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Алфавит и звуки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Учащиеся повторяют буквы, соотносят написание со звучанием и тренируют чтение простых слов. Это снижает количество ошибок и делает устную речь более уверенной.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32200" y="1835334"/>
            <a:ext cx="6780484" cy="592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Приветствия и знакомство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отрабатываются формулы приветствия, представления и краткого ответа собеседнику. Такие реплики нужны для первого общения в классе и для повседневных ситуаций.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32200" y="2576984"/>
            <a:ext cx="6780484" cy="592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лексика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Вводятся слова, связанные с предметами, действиями и организацией урока. Они позволяют понимать инструкции учителя и быстро включаться в работу без лишних пояснений.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32200" y="3318641"/>
            <a:ext cx="6780484" cy="592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и личные данные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Десятиклассники учатся называть возраст, класс, дату рождения и другие сведения о себе. Эти умения необходимы для анкет, устных представлений и первых диалогов.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232200" y="4060254"/>
            <a:ext cx="6780484" cy="5919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 и ответ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Итогом становится способность задать простой вопрос, ответить полным, но коротким предложением и поддержать элементарный разговор в учебной ситуации.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5896"/>
            <a:ext cx="2769600" cy="153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5896"/>
            <a:ext cx="2769600" cy="15335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5896"/>
            <a:ext cx="2769600" cy="15335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встречает английский раньше, чем открывает учебник: в меню телефона, названиях приложений, кнопках интерфейса и подсказках игр. Поэтому школьная лексика не выглядит абстрактной — она уже встроена в повседневный опыт.
</a:t>
            </a:r>
            <a:endParaRPr lang="en-US" sz="892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язык уже рядом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слова звучат в песнях, трейлерах, сериалах и коротких видео, которые школьники смотрят каждый день. Даже отдельные знакомые выражения помогают узнавать смысл без перевода и формируют естественный интерес к языку.
</a:t>
            </a:r>
            <a:endParaRPr lang="en-US" sz="914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фильмы и блоги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сети, стриминговые платформы и международные сервисы делают английский универсальным кодом общения. Для десятиклассника это не только удобство, но и ранняя подготовка к учебе и будущей профессии.
</a:t>
            </a:r>
            <a:endParaRPr lang="en-US" sz="933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Онлайн-среда без границ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в жизни современного подростка
</a:t>
            </a:r>
            <a:endParaRPr lang="en-US" sz="278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школьники изучают английский язык
</a:t>
            </a:r>
            <a:endParaRPr lang="en-US" sz="2903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подростков язык особенно важен там, где есть реальная практика: школа, цифровая среда и международное общение.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мотив связан с учёбой и карьерой, но повседневные интересы заметно поддерживают устойчивую учебную мотивацию.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интерпретация мотивации школьников; оценочных статистических данных не приводится.
</a:t>
            </a:r>
            <a:endParaRPr lang="en-US" sz="1187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85622" y="1145400"/>
            <a:ext cx="2957855" cy="289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Алфавит, звуки и произношение как основа грамотного чтения
</a:t>
            </a:r>
            <a:endParaRPr lang="en-US" sz="2016" dirty="0"/>
          </a:p>
        </p:txBody>
      </p:sp>
      <p:sp>
        <p:nvSpPr>
          <p:cNvPr id="11" name="Text 2"/>
          <p:cNvSpPr txBox="1"/>
          <p:nvPr/>
        </p:nvSpPr>
        <p:spPr>
          <a:xfrm>
            <a:off x="788925" y="1207150"/>
            <a:ext cx="52689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букв, больше звуков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Английская графика не совпадает с произношением буквально, поэтому одну и ту же букву можно услышать по-разному. Это требует не механического чтения, а внимательного сопоставления образца и звучания.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788925" y="2108850"/>
            <a:ext cx="52689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Буквосочетания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Особого внимания требуют th, sh, ch, ph и ng: именно они часто меняют смысл слова и помогают распознавать знакомые модели чтения. Их нужно тренировать в словах и коротких фразах.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788925" y="3010550"/>
            <a:ext cx="52689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и ударение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долгих и кратких гласных влияет на понимание речи не меньше, чем правильный словарь. Ударение в слове помогает избежать неестественного звучания и делает ответ более понятным собеседнику.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788925" y="3912250"/>
            <a:ext cx="52689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в фразе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простых вопросах и утверждениях важно не только произнести слова, но и выдержать нужную мелодию фразы. Для десятиклассника это прямой путь к уверенному и точному устному ответу.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722228"/>
            <a:ext cx="3982500" cy="158714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команды учителя и ответы ученика
</a:t>
            </a:r>
            <a:endParaRPr lang="en-US" sz="2733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короткие инструкции помогают быстро организовать работу на уроке и сразу включить класс в учебное действие.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команды ускоряют урок, уменьшают зависимость от перевода и формируют привычку реагировать на английскую речь сразу.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classroom phrases начального уровня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первого занятия вводного модуля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на уроке показывает переход от узнавания к применению.
</a:t>
            </a:r>
            <a:endParaRPr lang="en-US" sz="152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375" y="1371330"/>
            <a:ext cx="754800" cy="6038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19575" y="1371330"/>
            <a:ext cx="754800" cy="6038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69813" y="1371330"/>
            <a:ext cx="754800" cy="60384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20013" y="1337783"/>
            <a:ext cx="754800" cy="670933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19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6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Приветствия, вежливость и формулы знакомства
</a:t>
            </a:r>
            <a:endParaRPr lang="en-US" sz="2569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
</a:t>
            </a:r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Hello, Hi, Good morning и Good afternoon задают дружелюбный тон разговора. Такие формулы особенно важны в начале урока, когда нужно быстро включиться в общение и показать готовность к работе.
</a:t>
            </a:r>
            <a:endParaRPr lang="en-US" sz="1227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
</a:t>
            </a:r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I’m… My name is… и Nice to meet you помогают назвать себя и установить первый контакт. Они формируют минимальный, но полноценный обмен информацией между собеседниками.
</a:t>
            </a:r>
            <a:endParaRPr lang="en-US" sz="1227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и ответ
</a:t>
            </a:r>
            <a:pPr algn="ctr" indent="0" marL="0">
              <a:lnSpc>
                <a:spcPct val="100000"/>
              </a:lnSpc>
              <a:buNone/>
            </a:pPr>
            <a:r>
              <a:rPr lang="en-US" sz="126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69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are you? обычно требует короткого, естественного ответа: I’m fine, thanks. Эта модель учит не только словарю, но и ритму живого диалога, где реплики связаны друг с другом.
</a:t>
            </a:r>
            <a:endParaRPr lang="en-US" sz="1269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Речевой этикет
</a:t>
            </a:r>
            <a:pPr algn="ctr" indent="0" marL="0">
              <a:lnSpc>
                <a:spcPct val="100000"/>
              </a:lnSpc>
              <a:buNone/>
            </a:pPr>
            <a:r>
              <a:rPr lang="en-US" sz="116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6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Нейтрально-дружелюбный тон, краткий ответ и уместный зрительный контакт делают общение корректным. Для школьной среды это особенно важно, потому что уважение к собеседнику начинается с формы речи.
</a:t>
            </a:r>
            <a:endParaRPr lang="en-US" sz="116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080" y="0"/>
            <a:ext cx="2255091" cy="489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10" name="Text 1"/>
          <p:cNvSpPr txBox="1"/>
          <p:nvPr/>
        </p:nvSpPr>
        <p:spPr>
          <a:xfrm>
            <a:off x="535775" y="351850"/>
            <a:ext cx="8315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информация как основа первых высказываний
</a:t>
            </a:r>
            <a:endParaRPr lang="en-US" sz="2358" dirty="0"/>
          </a:p>
        </p:txBody>
      </p:sp>
      <p:sp>
        <p:nvSpPr>
          <p:cNvPr id="11" name="Text 2"/>
          <p:cNvSpPr txBox="1"/>
          <p:nvPr/>
        </p:nvSpPr>
        <p:spPr>
          <a:xfrm>
            <a:off x="2992775" y="1174275"/>
            <a:ext cx="1780500" cy="157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называют имя, возраст и страну, чтобы сформировать базовое представление о себе. Такие фразы нужны для первого знакомства и для уверенного ответа на простые вопросы.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7168574" y="1174275"/>
            <a:ext cx="1780500" cy="157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я люблю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любимого предмета, хобби и интересов делают речь содержательнее и ближе к реальной жизни. Через них проще перейти от шаблона к более личному сообщению.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080674" y="1174275"/>
            <a:ext cx="1780500" cy="157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я живу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учатся сообщать город, школу и класс, связывая личные данные с конкретной учебной средой. Это помогает строить точные и понятные высказывания в классе.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015075" y="2851975"/>
            <a:ext cx="1780500" cy="157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я делаю после школы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о занятиях после уроков позволяют говорить о повседневной жизни без сложной грамматики. Они создают основу для короткого, но осмысленного монолога о себе.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6146274" y="2851975"/>
            <a:ext cx="1780500" cy="157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Планы на учебный год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целей и ожиданий развивает языковую инициативу и задаёт учебную перспективу. Даже простая фраза о планах показывает, что английский можно использовать для рефлексии и самоописания.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в речи школьника: от возраста до контактов
</a:t>
            </a:r>
            <a:endParaRPr lang="en-US" sz="2493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помогают не только считать, но и быстро передавать личные сведения в анкете, переписке и кратком устном представлении.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востребованы числа для идентификации и контактов; личные факты и учебные данные делают их практической частью повседневной речи.
</a:t>
            </a:r>
            <a:endParaRPr lang="en-US" sz="1534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авторская визуализация для вводного модуля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to be в первых утверждениях и отрицаниях
</a:t>
            </a:r>
            <a:endParaRPr lang="en-US" sz="2508" dirty="0"/>
          </a:p>
        </p:txBody>
      </p:sp>
      <p:sp>
        <p:nvSpPr>
          <p:cNvPr id="10" name="Text 2"/>
          <p:cNvSpPr txBox="1"/>
          <p:nvPr/>
        </p:nvSpPr>
        <p:spPr>
          <a:xfrm>
            <a:off x="1078950" y="12253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to be выражает состояние, принадлежность и простые факты о человеке. На старте важно автоматически узнавать формы am, is и are в коротких высказываниях.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78350" y="12253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предложения строятся по простой схеме: подлежащее + to be + часть сообщения. Такие модели помогают сказать, кто ты, где находишься и как себя чувствуешь.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078950" y="29398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отрицательных фразах к форме глагола добавляется not, а в речи часто используется сокращение. Это позволяет быстро сообщать, чего нет, или уточнять неверную информацию.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278350" y="29398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роль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be нужен для знакомства, описания фактов и первых диалогов. Без него невозможно уверенно перейти к более сложным темам, поэтому его повторяют особенно тщательно.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9080" y="1128900"/>
            <a:ext cx="3147040" cy="1735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лексика, необходимая на первом этапе
</a:t>
            </a:r>
            <a:endParaRPr lang="en-US" sz="2555" dirty="0"/>
          </a:p>
        </p:txBody>
      </p:sp>
      <p:sp>
        <p:nvSpPr>
          <p:cNvPr id="5" name="Text 1"/>
          <p:cNvSpPr txBox="1"/>
          <p:nvPr/>
        </p:nvSpPr>
        <p:spPr>
          <a:xfrm>
            <a:off x="49340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описывают предметы и действия, с которыми ученик сталкивается каждый день, поэтому быстро переходят из пассивного узнавания в активное употребление.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971500" y="4463750"/>
            <a:ext cx="51786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Лексический минимум вводного модуля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08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слова, которые нужны для ориентации в классе и для выполнения простых учебных действий на уроке английского.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короткий диалог уровня beginner
</a:t>
            </a:r>
            <a:endParaRPr lang="en-US" sz="2684" dirty="0"/>
          </a:p>
        </p:txBody>
      </p:sp>
      <p:sp>
        <p:nvSpPr>
          <p:cNvPr id="9" name="Text 1"/>
          <p:cNvSpPr txBox="1"/>
          <p:nvPr/>
        </p:nvSpPr>
        <p:spPr>
          <a:xfrm>
            <a:off x="1459442" y="31701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
</a:t>
            </a:r>
            <a:pPr algn="ctr" indent="0" marL="0">
              <a:lnSpc>
                <a:spcPct val="100000"/>
              </a:lnSpc>
              <a:buNone/>
            </a:pPr>
            <a:r>
              <a:rPr lang="en-US" sz="96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начинается с короткого и вежливого обращения, которое сразу задаёт рабочий тон и помогает включиться в общение без длительного вступления.
</a:t>
            </a:r>
            <a:endParaRPr lang="en-US" sz="969" dirty="0"/>
          </a:p>
        </p:txBody>
      </p:sp>
      <p:sp>
        <p:nvSpPr>
          <p:cNvPr id="10" name="Text 2"/>
          <p:cNvSpPr txBox="1"/>
          <p:nvPr/>
        </p:nvSpPr>
        <p:spPr>
          <a:xfrm>
            <a:off x="3036409" y="977224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обычно звучит How are you? — простой вопрос, на который ученик отвечает коротко и уверенно, не перегружая реплику лишними деталями.
</a:t>
            </a:r>
            <a:pPr algn="ctr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вопрос
</a:t>
            </a:r>
            <a:endParaRPr lang="en-US" sz="1013" dirty="0"/>
          </a:p>
        </p:txBody>
      </p:sp>
      <p:sp>
        <p:nvSpPr>
          <p:cNvPr id="11" name="Text 3"/>
          <p:cNvSpPr txBox="1"/>
          <p:nvPr/>
        </p:nvSpPr>
        <p:spPr>
          <a:xfrm>
            <a:off x="4618221" y="31701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сведениями
</a:t>
            </a:r>
            <a:pPr algn="ctr" indent="0" marL="0">
              <a:lnSpc>
                <a:spcPct val="100000"/>
              </a:lnSpc>
              <a:buNone/>
            </a:pPr>
            <a:r>
              <a:rPr lang="en-US" sz="105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приветствия участники называют имя, возраст, класс или страну. На этом этапе важно не количество слов, а ясность и понятность сообщения.
</a:t>
            </a:r>
            <a:endParaRPr lang="en-US" sz="1052" dirty="0"/>
          </a:p>
        </p:txBody>
      </p:sp>
      <p:sp>
        <p:nvSpPr>
          <p:cNvPr id="12" name="Text 4"/>
          <p:cNvSpPr txBox="1"/>
          <p:nvPr/>
        </p:nvSpPr>
        <p:spPr>
          <a:xfrm>
            <a:off x="6207146" y="977226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собеседники прощаются и могут договориться о следующей встрече. Такой финал закрепляет привычку завершать диалог естественно и вежливо.
</a:t>
            </a:r>
            <a:pPr algn="ctr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разговора
</a:t>
            </a:r>
            <a:endParaRPr lang="en-US" sz="941" dirty="0"/>
          </a:p>
        </p:txBody>
      </p:sp>
      <p:sp>
        <p:nvSpPr>
          <p:cNvPr id="13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слова к мини-диалогу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7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модель построения первой речевой цепочки на примере слова name.
</a:t>
            </a:r>
            <a:endParaRPr lang="en-US" sz="1677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466"/>
            <a:ext cx="2769600" cy="15687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6466"/>
            <a:ext cx="2769600" cy="15687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6466"/>
            <a:ext cx="2769600" cy="156871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мира английский выглядит как язык без границ: его слышат в аэропортах, университетах и международных компаниях. Для школьника это не абстрактный предмет, а реальный инструмент, который помогает понимать мир шире школьной программы.
</a:t>
            </a:r>
            <a:endParaRPr lang="en-US" sz="1033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2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Язык, который соединяет учебу и путешествия
</a:t>
            </a:r>
            <a:endParaRPr lang="en-US" sz="1425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связан не только с Великобританией и США, но и с Канадой, Австралией, Новой Зеландией и многими другими государствами. В одних местах он является официальным, в других — важным языком общения, образования и бизнеса.
</a:t>
            </a:r>
            <a:endParaRPr lang="en-US" sz="1033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1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один язык работает в разных странах
</a:t>
            </a:r>
            <a:endParaRPr lang="en-US" sz="1411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10 классе особенно заметно, что английский открывает доступ к курсам, источникам информации и будущим профессиям. Чем раньше ученик видит международный масштаб языка, тем легче ему связывать уроки с личными целями.
</a:t>
            </a:r>
            <a:endParaRPr lang="en-US" sz="1083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4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именно старшекласснику
</a:t>
            </a:r>
            <a:endParaRPr lang="en-US" sz="1441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на карте мира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подросток встречает английский каждый день
</a:t>
            </a:r>
            <a:endParaRPr lang="en-US" sz="2517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слова часто не воспринимаются как учебные: они встроены в названия, кнопки, жанры и короткие команды, которыми пользуются автоматически.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среда даёт наибольший контакт с английским, поэтому школьник уже знаком с ним через повседневные привычки, а не только через урок.
</a:t>
            </a:r>
            <a:endParaRPr lang="en-US" sz="1572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авторская визуализация для вводного модуля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10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успешной работы на старте изучения
</a:t>
            </a:r>
            <a:endParaRPr lang="en-US" sz="2725" dirty="0"/>
          </a:p>
        </p:txBody>
      </p:sp>
      <p:sp>
        <p:nvSpPr>
          <p:cNvPr id="11" name="Text 2"/>
          <p:cNvSpPr txBox="1"/>
          <p:nvPr/>
        </p:nvSpPr>
        <p:spPr>
          <a:xfrm>
            <a:off x="762250" y="1207150"/>
            <a:ext cx="2285862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Регулярность важнее объёма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заниматься понемногу, но часто: так лексика и модели речи закрепляются надёжнее. Короткие, но регулярные повторения дают более устойчивый результат, чем редкие длительные попытки.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698371" y="1207150"/>
            <a:ext cx="2285862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Говорить с первого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простые ответы развивают уверенность и снимают страх ошибки. Важно использовать английский вслух сразу, чтобы новая лексика не оставалась только в тетради или учебнике.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634491" y="1207150"/>
            <a:ext cx="2285862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образец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Произношение и интонацию нужно сверять с эталоном: они помогают понять смысл и быть понятым. Ошибка в звуке иногда мешает сильнее, чем ошибка в слове или форме.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82425" y="2858150"/>
            <a:ext cx="3739496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Уточнять и исправлять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что-то непонятно, полезно сразу задавать вопрос и проверять себя по образцу. Самокоррекция формирует самостоятельность и делает учебный прогресс более осознанным.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5180850" y="2858150"/>
            <a:ext cx="3739495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Наращивать словарь постепенно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лучше вводить небольшими группами и сразу применять в фразах. Так лексика становится активной, а ученик быстрее переходит от узнавания к уверенной речи.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722228"/>
            <a:ext cx="3982500" cy="158714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Минимальный набор умений после вводной темы
</a:t>
            </a:r>
            <a:endParaRPr lang="en-US" sz="2522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фиксирует стартовый уровень, который нужен для уверенного перехода к следующим разделам и более сложной грамматике.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этих умений создаёт рабочую базу: ученик понимает инструкции, вступает в диалог и может сообщить простые сведения о себе.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Планируемые результаты вводного модуля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18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шаг к уверенной английской речи
</a:t>
            </a:r>
            <a:pPr algn="l" indent="0" marL="0">
              <a:lnSpc>
                <a:spcPct val="100000"/>
              </a:lnSpc>
              <a:buNone/>
            </a:pPr>
            <a:r>
              <a:rPr lang="en-US" sz="152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Вводный модуль помогает без спешки войти в английский язык: освоить базовые слова, первые диалоги и привычку говорить точно. Это создаёт надёжную опору для дальнейшего чтения, аудирования и грамматики.
</a:t>
            </a:r>
            <a:endParaRPr lang="en-US" sz="418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2026-05-31T16:05:36Z</dcterms:created>
  <dcterms:modified xsi:type="dcterms:W3CDTF">2026-05-31T16:05:36Z</dcterms:modified>
</cp:coreProperties>
</file>