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0125" y="4370625"/>
            <a:ext cx="5109000" cy="486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1768650"/>
            <a:ext cx="78366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второй половины XX — начала XXI века
</a:t>
            </a:r>
            <a:endParaRPr lang="en-US" sz="3200" dirty="0"/>
          </a:p>
        </p:txBody>
      </p:sp>
      <p:sp>
        <p:nvSpPr>
          <p:cNvPr id="5" name="Text 2"/>
          <p:cNvSpPr txBox="1"/>
          <p:nvPr/>
        </p:nvSpPr>
        <p:spPr>
          <a:xfrm>
            <a:off x="516150" y="3234325"/>
            <a:ext cx="59526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эпохи памяти, свободы и поиска правды.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и история: как менялся контекст
</a:t>
            </a:r>
            <a:endParaRPr lang="en-US" sz="2783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Послевоенное восстановление, идеологический контроль, «оттепель», застой, перестройка и цифровая эпоха последовательно меняли темы, язык и способы существования литературы.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4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и конфликты времени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37573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этого периода вновь и вновь возвращается к военной памяти, нравственному выбору и ответственности человека перед прошлым, когда привычный мир оказывается разрушен.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4869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остро звучат мотивы одиночества, внутреннего разлада и столкновения совести с приспособлением. Герой часто ищет личную свободу в условиях давления среды и системы.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6413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выражения этих конфликтов писатели используют антигероя, психологическую деталь, историческую ретроспекцию и гротеск, соединяя трагическое и комическое в одном художественном пространстве.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88400" y="1318150"/>
            <a:ext cx="2300100" cy="22416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«Оттепель»: новое чувство свободы в литературе
</a:t>
            </a:r>
            <a:endParaRPr lang="en-US" sz="2742" dirty="0"/>
          </a:p>
        </p:txBody>
      </p:sp>
      <p:sp>
        <p:nvSpPr>
          <p:cNvPr id="7" name="Text 2"/>
          <p:cNvSpPr txBox="1"/>
          <p:nvPr/>
        </p:nvSpPr>
        <p:spPr>
          <a:xfrm>
            <a:off x="522850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слово и живая интонация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1950–1960-е годы литература становится более разговорной и личной. Поэты и прозаики чаще обращаются к внутреннему опыту человека, а не только к официальным формулам.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454475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Журналы, вечера и молодёжная культура
</a:t>
            </a:r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играют литературные журналы, публичные чтения и поэтические вечера. Именно тогда усиливается интерес к современной городской культуре и интеллектуальному обновлению.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6575" y="1406675"/>
            <a:ext cx="4025600" cy="2220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литературы и их признаки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направления второй половины XX века и их художественные особенности.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направление по-своему отвечает на кризис эпохи: деревня сохраняет нравственную память, город показывает отчуждение, война раскрывает цену победы, постмодернизм отражает распад единой картины мира.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школьному курсу литературы второй половины XX — начала XXI века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Деревенская проза как нравственный и исторический поиск
</a:t>
            </a:r>
            <a:endParaRPr lang="en-US" sz="2927" dirty="0"/>
          </a:p>
        </p:txBody>
      </p:sp>
      <p:sp>
        <p:nvSpPr>
          <p:cNvPr id="7" name="Text 2"/>
          <p:cNvSpPr txBox="1"/>
          <p:nvPr/>
        </p:nvSpPr>
        <p:spPr>
          <a:xfrm>
            <a:off x="8443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Деревня в этих произведениях показана не только как место действия, но и как носитель памяти, труда и семейной преемственности. Через неё раскрывается связь человека с родом и землёй.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660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фиксируют исчезновение общинности, разрушение привычного уклада и утрату моральных ориентиров. Практическая выгода всё чаще вытесняет совесть, а вместе с ней — чувство долга.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4350" y="3287700"/>
            <a:ext cx="76584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деревенская проза становится разговором об ответственности перед историей. Она заставляет задуматься, что именно общество теряет вместе с утратой традиционного мира.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4" y="0"/>
            <a:ext cx="47567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00" y="397250"/>
            <a:ext cx="34926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проза: память о цене Победы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198700" y="2251100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проза отказывается от парадности и показывает фронт как пространство страха, потерь и предельного напряжения сил. Победа здесь не отменяет боли и человеческой уязвимости.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98700" y="3523825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Васильева, Кондратьева, Бакланова и Воробьёва война становится проверкой совести, мужества и верности товарищам. Такой взгляд помогает увидеть в истории не лозунг, а судьбу человека.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1960–1980-х: основные интонации и направления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 поэзия этого времени сочетает общественный пафос, личную исповедальность и философскую глубину.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становится многоголосой: рядом существуют гражданская трибуна, доверительный лиризм, размышление о смысле жизни и ироническое осмысление реальности.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литературе 1960–1980-х годов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325" y="1615350"/>
            <a:ext cx="221100" cy="221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0775" y="1637460"/>
            <a:ext cx="221100" cy="1768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325" y="3329833"/>
            <a:ext cx="221100" cy="1965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70775" y="3339660"/>
            <a:ext cx="221100" cy="17688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песня как форма литературной культуры
</a:t>
            </a:r>
            <a:endParaRPr lang="en-US" sz="2607" dirty="0"/>
          </a:p>
        </p:txBody>
      </p:sp>
      <p:sp>
        <p:nvSpPr>
          <p:cNvPr id="13" name="Text 2"/>
          <p:cNvSpPr txBox="1"/>
          <p:nvPr/>
        </p:nvSpPr>
        <p:spPr>
          <a:xfrm>
            <a:off x="128745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искусств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759525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песня соединяет стих, мелодию и живую интонацию, поэтому воспринимается не только как музыка, но и как особая форма поэтической речи.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540100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Окуджава и Высоцкий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872750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Булат Окуджава и Владимир Высоцкий задали высокий художественный уровень жанра. Их тексты говорят о войне, дружбе, совести и достоинстве без внешнего пафоса.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128745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Неофициальное распространение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759525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Магнитофонные записи, студенческие встречи и домашнее исполнение сделали песни доступными широкой аудитории. Так формировалась среда доверительного и личного общения со словом.
</a:t>
            </a:r>
            <a:endParaRPr lang="en-US" sz="900" dirty="0"/>
          </a:p>
        </p:txBody>
      </p:sp>
      <p:sp>
        <p:nvSpPr>
          <p:cNvPr id="19" name="Text 8"/>
          <p:cNvSpPr txBox="1"/>
          <p:nvPr/>
        </p:nvSpPr>
        <p:spPr>
          <a:xfrm>
            <a:off x="540100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влияние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4872750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песня помогала молодёжи обсуждать свободу, честность и выбор. Она стала важной частью неофициальной культуры и сохранила актуальность благодаря искреннему тону.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522850" y="397250"/>
            <a:ext cx="5395500" cy="9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Самиздат, тамиздат и запрещённая литература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034100" y="2928875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1950–1960-е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машинописные копии текстов, которые нельзя было свободно публиковать. Самиздат становится способом сохранить и передать читателю запрещённое слово.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932825" y="2401525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1960–1970-е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Усиливается роль тамиздата: произведения выходят за рубежом и возвращаются в СССР через личные каналы, создавая альтернативное литературное пространство.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831863" y="1837550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1970–1980-е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круг входят Солженицын, Бродский, Максимов, Гроссман и другие авторы. Их тексты поддерживают независимую интеллектуальную среду.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730613" y="1035025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1980-х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началом перестройки ранее запрещённые произведения возвращаются в печать. Читатель получает доступ к полноценному литературному наследию, скрытому цензурой.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91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изменения литературной системы
</a:t>
            </a:r>
            <a:endParaRPr lang="en-US" sz="2991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послевоенного контроля к цифровой литературе: публикации, цензура, рынок и новые формы чтения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375" y="1148404"/>
            <a:ext cx="2505600" cy="2060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100" y="1148404"/>
            <a:ext cx="2505600" cy="20602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025" y="1148404"/>
            <a:ext cx="2505600" cy="206026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64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Журналы, которые читают в очередях
</a:t>
            </a:r>
            <a:pPr algn="l" indent="0" marL="0">
              <a:lnSpc>
                <a:spcPct val="115000"/>
              </a:lnSpc>
              <a:buNone/>
            </a:pPr>
            <a:r>
              <a:rPr lang="en-US" sz="66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3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Публикации в толстых журналах становятся событием, вокруг которого выстраиваются очереди и живые обсуждения. Читатель впервые видит тексты, десятилетиями ходившие в списках и машинописных копиях, — и воспринимает их как возвращение утраченной литературной правды.
</a:t>
            </a:r>
            <a:endParaRPr lang="en-US" sz="1250" dirty="0"/>
          </a:p>
        </p:txBody>
      </p:sp>
      <p:sp>
        <p:nvSpPr>
          <p:cNvPr id="7" name="Text 2"/>
          <p:cNvSpPr txBox="1"/>
          <p:nvPr/>
        </p:nvSpPr>
        <p:spPr>
          <a:xfrm>
            <a:off x="33231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Имена, которые возвращаются в печать
</a:t>
            </a:r>
            <a:pPr algn="l" indent="0" marL="0">
              <a:lnSpc>
                <a:spcPct val="115000"/>
              </a:lnSpc>
              <a:buNone/>
            </a:pPr>
            <a:r>
              <a:rPr lang="en-US" sz="62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страницах появляются Булгаков, Платонов, Замятин, Мандельштам, Солженицын — авторы, чьё присутствие долго было скрыто или ограничено. Их тексты меняют читательское представление о XX веке, потому что заставляют сопоставлять официальную версию прошлого с личной и исторической памятью.
</a:t>
            </a:r>
            <a:endParaRPr lang="en-US" sz="1179" dirty="0"/>
          </a:p>
        </p:txBody>
      </p:sp>
      <p:sp>
        <p:nvSpPr>
          <p:cNvPr id="8" name="Text 3"/>
          <p:cNvSpPr txBox="1"/>
          <p:nvPr/>
        </p:nvSpPr>
        <p:spPr>
          <a:xfrm>
            <a:off x="61198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как открытие запретного
</a:t>
            </a:r>
            <a:pPr algn="l" indent="0" marL="0">
              <a:lnSpc>
                <a:spcPct val="115000"/>
              </a:lnSpc>
              <a:buNone/>
            </a:pPr>
            <a:r>
              <a:rPr lang="en-US" sz="64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многих это был не просто выпуск книги, а культурное открытие: разговор о репрессиях, страхе и лжи официального языка становился публичным. Газетные полосы, журнальные развороты и обсуждения в семьях создавали ощущение, что литература снова влияет на общественную жизнь.
</a:t>
            </a:r>
            <a:endParaRPr lang="en-US" sz="1207" dirty="0"/>
          </a:p>
        </p:txBody>
      </p:sp>
      <p:sp>
        <p:nvSpPr>
          <p:cNvPr id="9" name="Text 4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Печатные открытия конца 1980-х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Постмодернизм: основные художественные признаки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Постмодернистская проза и поэзия часто строятся как интеллектуальная игра с культурной памятью.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цитатность и ирония, тем заметнее отказ от единого смысла и рост числа интерпретаций.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Т. Толстой, В. Пелевина, В. Сорокина и А. Битова; 1980–2000-е годы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 1990-х: новые герои и новая оптика
</a:t>
            </a:r>
            <a:endParaRPr lang="en-US" sz="2938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23012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1990-х часто живёт в состоянии внутренней растерянности: старые ориентиры уже разрушены, а новые ещё не стали прочной основой. Отсюда ощущение зыбкости и постоянной смены правил.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16894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привычного социального оптимизма в текст входят абсурд, страх, реклама, телевидение и рынок. Эти детали показывают, как повседневность становится пространством давления и потери смысла.
</a:t>
            </a:r>
            <a:endParaRPr lang="en-US" sz="1094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06396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сохраняют связь с советским прошлым, но показывают его как память, а не как идеал. Переход между эпохами превращается в источник конфликта личности с собственной биографией.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545650" y="3935708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прозы этого времени особенно важны фрагментарность, ирония и философский подтекст. Бытовая сцена здесь почти всегда ведёт к более широкому разговору о свободе, идентичности и цене выживания.
</a:t>
            </a:r>
            <a:endParaRPr lang="en-US" sz="109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71818" y="1531950"/>
            <a:ext cx="3823264" cy="188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Знаковые авторы и произведения эпохи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025" y="4569900"/>
            <a:ext cx="77616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канон второй половины XX — начала XXI века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11400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авторы и тексты второй половины XX — начала XXI века в их тематическом и художественном разнообразии.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77471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произведения показывают, что главные споры эпохи связаны с памятью, свободой, историей и способом видеть реальность.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1575" y="1832333"/>
            <a:ext cx="221100" cy="196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2600" y="1842160"/>
            <a:ext cx="221100" cy="1768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1650" y="3569808"/>
            <a:ext cx="221100" cy="1965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02675" y="3557525"/>
            <a:ext cx="221100" cy="221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0650" y="3557525"/>
            <a:ext cx="221100" cy="221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522850" y="397250"/>
            <a:ext cx="78471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женская проза и семейная память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3845550" y="1722250"/>
            <a:ext cx="1962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Домашнее пространство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3313850" y="2300850"/>
            <a:ext cx="24936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в этих текстах становится не фоном, а местом, где видны память семьи, скрытые конфликты и незаметная повседневная драматургия.
</a:t>
            </a:r>
            <a:endParaRPr lang="en-US" sz="800" dirty="0"/>
          </a:p>
        </p:txBody>
      </p:sp>
      <p:sp>
        <p:nvSpPr>
          <p:cNvPr id="16" name="Text 4"/>
          <p:cNvSpPr txBox="1"/>
          <p:nvPr/>
        </p:nvSpPr>
        <p:spPr>
          <a:xfrm>
            <a:off x="6636575" y="1722250"/>
            <a:ext cx="1962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Поколенческий конфликт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104875" y="2300850"/>
            <a:ext cx="24936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показывают, как разные поколения по-разному помнят прошлое и по-разному понимают долг, свободу и право на личный выбор.
</a:t>
            </a:r>
            <a:endParaRPr lang="en-US" sz="800" dirty="0"/>
          </a:p>
        </p:txBody>
      </p:sp>
      <p:sp>
        <p:nvSpPr>
          <p:cNvPr id="18" name="Text 6"/>
          <p:cNvSpPr txBox="1"/>
          <p:nvPr/>
        </p:nvSpPr>
        <p:spPr>
          <a:xfrm>
            <a:off x="3845550" y="3459725"/>
            <a:ext cx="1962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история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3313850" y="3996925"/>
            <a:ext cx="24936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Частная биография в этой прозе воспринимается как часть общей истории страны, а не как второстепенная тема.
</a:t>
            </a:r>
            <a:endParaRPr lang="en-US" sz="800" dirty="0"/>
          </a:p>
        </p:txBody>
      </p:sp>
      <p:sp>
        <p:nvSpPr>
          <p:cNvPr id="20" name="Text 8"/>
          <p:cNvSpPr txBox="1"/>
          <p:nvPr/>
        </p:nvSpPr>
        <p:spPr>
          <a:xfrm>
            <a:off x="6636575" y="3459725"/>
            <a:ext cx="1962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стереотипов
</a:t>
            </a:r>
            <a:endParaRPr lang="en-US" sz="1100" dirty="0"/>
          </a:p>
        </p:txBody>
      </p:sp>
      <p:sp>
        <p:nvSpPr>
          <p:cNvPr id="21" name="Text 9"/>
          <p:cNvSpPr txBox="1"/>
          <p:nvPr/>
        </p:nvSpPr>
        <p:spPr>
          <a:xfrm>
            <a:off x="6104875" y="3996925"/>
            <a:ext cx="24936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Писательницы внимательно разбирают привычные социальные роли, показывая, как они ограничивают человека и искажают его самоощущение.
</a:t>
            </a:r>
            <a:endParaRPr lang="en-US" sz="800" dirty="0"/>
          </a:p>
        </p:txBody>
      </p:sp>
      <p:sp>
        <p:nvSpPr>
          <p:cNvPr id="22" name="Text 10"/>
          <p:cNvSpPr txBox="1"/>
          <p:nvPr/>
        </p:nvSpPr>
        <p:spPr>
          <a:xfrm>
            <a:off x="1095363" y="3459725"/>
            <a:ext cx="1962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Женский опыт
</a:t>
            </a:r>
            <a:endParaRPr lang="en-US" sz="1100" dirty="0"/>
          </a:p>
        </p:txBody>
      </p:sp>
      <p:sp>
        <p:nvSpPr>
          <p:cNvPr id="23" name="Text 11"/>
          <p:cNvSpPr txBox="1"/>
          <p:nvPr/>
        </p:nvSpPr>
        <p:spPr>
          <a:xfrm>
            <a:off x="522825" y="3996925"/>
            <a:ext cx="25383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Женская перспектива позволяет говорить о заботе, уязвимости, материнстве и внутренней силе без упрощения и без назидательности.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16370" y="1235675"/>
            <a:ext cx="3356211" cy="3429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конца XX — начала XXI века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03050" y="1541763"/>
            <a:ext cx="41655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Монтаж и визуальная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этого времени часто строится как монтаж фрагментов, цитат и интонаций. У Дмитрия Пригова, Льва Рубинштейна и Всеволода Некрасова слово становится частью визуального и почти сценического действия.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03050" y="3243663"/>
            <a:ext cx="41655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Перформанс и философский опыт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Алексея Цветкова, Евгения Шварца и Веры Павловой особенно заметны философская сосредоточенность и разговор с современным городом. Стих всё чаще звучит как личное размышление, рассчитанное на живое исполнение.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премии и институции 1990–2020-х годов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Премии усиливают публичность книги и делают литературный процесс заметнее для широкой аудитории.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институций показывает, что современная литература всё сильнее зависит от медиапространства, рейтингов и издательской стратегии.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Букер, Национальный бестселлер, Большая книга, Ясная Поляна; 1990–2020-е годы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443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библиотеки и интернет-публикации сделали текст доступным почти мгновенно. Читатель теперь чаще выбирает книгу не только по совету, но и по отзывам, ссылкам и алгоритмам.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738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новые формы литературного присутствия: блоги, социальные сети, подкасты, фанфик и поэтический слэм. Они расширили аудиторию и изменили представление о том, где начинается литература.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44350" y="32992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автор может работать сразу в нескольких форматах: печатная книга, электронная версия, аудиозапись и публикация в сети. Это делает текст более подвижным и увеличивает число способов его восприятия.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973850" y="32992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цифровой среды усилила интерес к короткой прозе, документальному репортажу и текстам, рассчитанным на мгновенный отклик. При этом ценность вдумчивого чтения по-прежнему остаётся важной.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22850" y="397250"/>
            <a:ext cx="78717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эпоха и новые форматы чтения
</a:t>
            </a:r>
            <a:endParaRPr lang="en-US" sz="289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67152"/>
            <a:ext cx="9144000" cy="1803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6150" y="2883198"/>
            <a:ext cx="8111700" cy="91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эпохи перемен и выбора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516150" y="3926204"/>
            <a:ext cx="8111700" cy="9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второй половины XX — начала XXI века сохранила главное: честный разговор о памяти, свободе и достоинстве человека. Её сила — в умении соединять традицию, эксперимент и живой разговор с современностью.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2026-05-23T22:07:51Z</dcterms:created>
  <dcterms:modified xsi:type="dcterms:W3CDTF">2026-05-23T22:07:51Z</dcterms:modified>
</cp:coreProperties>
</file>