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slideLayout" Target="../slideLayouts/slideLayout1.xml"/><Relationship Id="rId11"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1574" y="909450"/>
            <a:ext cx="3223953" cy="3324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701450" y="2432550"/>
            <a:ext cx="3902400" cy="974400"/>
          </a:xfrm>
          <a:prstGeom prst="rect">
            <a:avLst/>
          </a:prstGeom>
          <a:noFill/>
          <a:ln/>
        </p:spPr>
        <p:txBody>
          <a:bodyPr wrap="square" lIns="0" tIns="0" rIns="0" bIns="0" rtlCol="0" anchor="t"/>
          <a:lstStyle/>
          <a:p>
            <a:pPr algn="l" indent="0" marL="0">
              <a:lnSpc>
                <a:spcPct val="90000"/>
              </a:lnSpc>
              <a:buNone/>
            </a:pPr>
            <a:r>
              <a:rPr lang="en-US" sz="2374" dirty="0">
                <a:solidFill>
                  <a:srgbClr val="362711"/>
                </a:solidFill>
                <a:latin typeface="Arial" pitchFamily="34" charset="0"/>
                <a:ea typeface="Arial" pitchFamily="34" charset="-122"/>
                <a:cs typeface="Arial" pitchFamily="34" charset="-120"/>
              </a:rPr>
              <a:t>Случайные события в курсе алгебры 7 класса
</a:t>
            </a:r>
            <a:pPr algn="l" indent="0" marL="0">
              <a:lnSpc>
                <a:spcPct val="90000"/>
              </a:lnSpc>
              <a:buNone/>
            </a:pPr>
            <a:r>
              <a:rPr lang="en-US" sz="2374"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96" dirty="0">
                <a:solidFill>
                  <a:srgbClr val="362711"/>
                </a:solidFill>
                <a:latin typeface="Arial" pitchFamily="34" charset="0"/>
                <a:ea typeface="Arial" pitchFamily="34" charset="-122"/>
                <a:cs typeface="Arial" pitchFamily="34" charset="-120"/>
              </a:rPr>
              <a:t>События, исход которых заранее не известен.
</a:t>
            </a:r>
            <a:endParaRPr lang="en-US" sz="2374" dirty="0"/>
          </a:p>
        </p:txBody>
      </p:sp>
      <p:sp>
        <p:nvSpPr>
          <p:cNvPr id="6" name="Text 1"/>
          <p:cNvSpPr txBox="1"/>
          <p:nvPr/>
        </p:nvSpPr>
        <p:spPr>
          <a:xfrm>
            <a:off x="4701450" y="4215550"/>
            <a:ext cx="4130700" cy="623700"/>
          </a:xfrm>
          <a:prstGeom prst="rect">
            <a:avLst/>
          </a:prstGeom>
          <a:noFill/>
          <a:ln/>
        </p:spPr>
        <p:txBody>
          <a:bodyPr wrap="square" lIns="0" tIns="0" rIns="0" bIns="0" rtlCol="0" anchor="b"/>
          <a:lstStyle/>
          <a:p>
            <a:pPr algn="l" indent="0" marL="0">
              <a:lnSpc>
                <a:spcPct val="100000"/>
              </a:lnSpc>
              <a:buNone/>
            </a:pPr>
            <a:r>
              <a:rPr lang="en-US" sz="1100" dirty="0">
                <a:solidFill>
                  <a:srgbClr val="362711"/>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47450" y="933679"/>
            <a:ext cx="3506400" cy="332149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91775" y="2381075"/>
            <a:ext cx="3994500" cy="1934700"/>
          </a:xfrm>
          <a:prstGeom prst="rect">
            <a:avLst/>
          </a:prstGeom>
          <a:noFill/>
          <a:ln/>
        </p:spPr>
        <p:txBody>
          <a:bodyPr wrap="square" lIns="0" tIns="0" rIns="0" bIns="0" rtlCol="0" anchor="b"/>
          <a:lstStyle/>
          <a:p>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Вероятность помогает описывать игры, прогнозы и опыты с помощью чисел, дробей и процентов.
</a:t>
            </a:r>
            <a:endParaRPr lang="en-US" sz="1200" dirty="0"/>
          </a:p>
        </p:txBody>
      </p:sp>
      <p:sp>
        <p:nvSpPr>
          <p:cNvPr id="7"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2</a:t>
            </a:r>
            <a:endParaRPr lang="en-US" sz="700" dirty="0"/>
          </a:p>
        </p:txBody>
      </p:sp>
      <p:sp>
        <p:nvSpPr>
          <p:cNvPr id="8" name="Text 2"/>
          <p:cNvSpPr txBox="1"/>
          <p:nvPr/>
        </p:nvSpPr>
        <p:spPr>
          <a:xfrm>
            <a:off x="491775" y="480000"/>
            <a:ext cx="3994500" cy="13845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Почему изучают случайность
</a:t>
            </a:r>
            <a:endParaRPr lang="en-US" sz="2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531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Что называют случайным событием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3</a:t>
            </a:r>
            <a:endParaRPr lang="en-US" sz="700" dirty="0"/>
          </a:p>
        </p:txBody>
      </p:sp>
      <p:sp>
        <p:nvSpPr>
          <p:cNvPr id="9" name="Text 2"/>
          <p:cNvSpPr txBox="1"/>
          <p:nvPr/>
        </p:nvSpPr>
        <p:spPr>
          <a:xfrm>
            <a:off x="468900" y="1604375"/>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Неизвестный результат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Случайное событие при одинаковых условиях может произойти, а может и не произойти; заранее известны только возможные варианты, но не конкретный исход.
</a:t>
            </a:r>
            <a:endParaRPr lang="en-US" sz="1200" dirty="0"/>
          </a:p>
        </p:txBody>
      </p:sp>
      <p:sp>
        <p:nvSpPr>
          <p:cNvPr id="10" name="Text 3"/>
          <p:cNvSpPr txBox="1"/>
          <p:nvPr/>
        </p:nvSpPr>
        <p:spPr>
          <a:xfrm>
            <a:off x="5272300" y="3055630"/>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Основа для вероятности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Когда список исходов известен, можно переходить к подсчёту шансов. Именно поэтому случайные события изучают вместе с вероятностью и частотой.
</a:t>
            </a:r>
            <a:endParaRPr lang="en-US" sz="1200" dirty="0"/>
          </a:p>
        </p:txBody>
      </p:sp>
      <p:sp>
        <p:nvSpPr>
          <p:cNvPr id="11" name="Text 4"/>
          <p:cNvSpPr txBox="1"/>
          <p:nvPr/>
        </p:nvSpPr>
        <p:spPr>
          <a:xfrm>
            <a:off x="468900" y="3043150"/>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Простые примеры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К таким событиям относят выпадение орла при подбрасывании монеты, получение шестёрки на кубике или выбор красного карандаша из пенала.
</a:t>
            </a:r>
            <a:endParaRPr lang="en-US" sz="1200" dirty="0"/>
          </a:p>
        </p:txBody>
      </p:sp>
      <p:sp>
        <p:nvSpPr>
          <p:cNvPr id="12" name="Text 5"/>
          <p:cNvSpPr txBox="1"/>
          <p:nvPr/>
        </p:nvSpPr>
        <p:spPr>
          <a:xfrm>
            <a:off x="5272300" y="1610625"/>
            <a:ext cx="3317100" cy="9675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Набор исходов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Для каждого опыта можно перечислить все допустимые исходы. Это помогает понять, какие результаты вообще возможны, и отличить их от невозможных.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34125" y="1594654"/>
            <a:ext cx="300900" cy="300900"/>
          </a:xfrm>
          <a:prstGeom prst="rect">
            <a:avLst/>
          </a:prstGeom>
        </p:spPr>
      </p:pic>
      <p:pic>
        <p:nvPicPr>
          <p:cNvPr id="4" name="Image 2" descr="preencoded.png">    </p:cNvPr>
          <p:cNvPicPr>
            <a:picLocks noChangeAspect="1"/>
          </p:cNvPicPr>
          <p:nvPr/>
        </p:nvPicPr>
        <p:blipFill>
          <a:blip r:embed="rId3"/>
          <a:stretch>
            <a:fillRect/>
          </a:stretch>
        </p:blipFill>
        <p:spPr>
          <a:xfrm>
            <a:off x="4782250" y="1594654"/>
            <a:ext cx="300900" cy="300900"/>
          </a:xfrm>
          <a:prstGeom prst="rect">
            <a:avLst/>
          </a:prstGeom>
        </p:spPr>
      </p:pic>
      <p:pic>
        <p:nvPicPr>
          <p:cNvPr id="5" name="Image 3" descr="preencoded.png">    </p:cNvPr>
          <p:cNvPicPr>
            <a:picLocks noChangeAspect="1"/>
          </p:cNvPicPr>
          <p:nvPr/>
        </p:nvPicPr>
        <p:blipFill>
          <a:blip r:embed="rId4"/>
          <a:stretch>
            <a:fillRect/>
          </a:stretch>
        </p:blipFill>
        <p:spPr>
          <a:xfrm>
            <a:off x="734125" y="3358642"/>
            <a:ext cx="300900" cy="300900"/>
          </a:xfrm>
          <a:prstGeom prst="rect">
            <a:avLst/>
          </a:prstGeom>
        </p:spPr>
      </p:pic>
      <p:sp>
        <p:nvSpPr>
          <p:cNvPr id="6" name="Text 0"/>
          <p:cNvSpPr txBox="1"/>
          <p:nvPr/>
        </p:nvSpPr>
        <p:spPr>
          <a:xfrm>
            <a:off x="468900" y="480000"/>
            <a:ext cx="8206200" cy="4293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Возможные, невозможные и достоверные события
</a:t>
            </a:r>
            <a:endParaRPr lang="en-US" sz="2600" dirty="0"/>
          </a:p>
        </p:txBody>
      </p:sp>
      <p:sp>
        <p:nvSpPr>
          <p:cNvPr id="7" name="Text 1"/>
          <p:cNvSpPr txBox="1"/>
          <p:nvPr/>
        </p:nvSpPr>
        <p:spPr>
          <a:xfrm>
            <a:off x="702475" y="2122842"/>
            <a:ext cx="36477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Такое событие обязательно происходит в данном опыте. Например, при броске обычного кубика всегда выпадает одно из чисел от 1 до 6.
</a:t>
            </a:r>
            <a:endParaRPr lang="en-US" sz="1000" dirty="0"/>
          </a:p>
        </p:txBody>
      </p:sp>
      <p:sp>
        <p:nvSpPr>
          <p:cNvPr id="8" name="Text 2"/>
          <p:cNvSpPr txBox="1"/>
          <p:nvPr/>
        </p:nvSpPr>
        <p:spPr>
          <a:xfrm>
            <a:off x="1161475" y="1593329"/>
            <a:ext cx="3225300" cy="3009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Достоверное
</a:t>
            </a:r>
            <a:endParaRPr lang="en-US" sz="1300" dirty="0"/>
          </a:p>
        </p:txBody>
      </p:sp>
      <p:sp>
        <p:nvSpPr>
          <p:cNvPr id="9" name="Text 3"/>
          <p:cNvSpPr txBox="1"/>
          <p:nvPr/>
        </p:nvSpPr>
        <p:spPr>
          <a:xfrm>
            <a:off x="4750600" y="2122804"/>
            <a:ext cx="3647700" cy="837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Событие может произойти, но не обязано. Выпадение числа 4 на стандартном кубике — возможный результат, потому что оно входит в список исходов.
</a:t>
            </a:r>
            <a:endParaRPr lang="en-US" sz="1000" dirty="0"/>
          </a:p>
        </p:txBody>
      </p:sp>
      <p:sp>
        <p:nvSpPr>
          <p:cNvPr id="10" name="Text 4"/>
          <p:cNvSpPr txBox="1"/>
          <p:nvPr/>
        </p:nvSpPr>
        <p:spPr>
          <a:xfrm>
            <a:off x="5199550" y="1593329"/>
            <a:ext cx="3225300" cy="3009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Возможное
</a:t>
            </a:r>
            <a:endParaRPr lang="en-US" sz="1300" dirty="0"/>
          </a:p>
        </p:txBody>
      </p:sp>
      <p:sp>
        <p:nvSpPr>
          <p:cNvPr id="11" name="Text 5"/>
          <p:cNvSpPr txBox="1"/>
          <p:nvPr/>
        </p:nvSpPr>
        <p:spPr>
          <a:xfrm>
            <a:off x="702475" y="3846054"/>
            <a:ext cx="7695600" cy="4680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Событие не может произойти при заданных условиях. Например, число 7 не выпадает на шестигранном кубике, потому что такого исхода нет.
</a:t>
            </a:r>
            <a:endParaRPr lang="en-US" sz="1000" dirty="0"/>
          </a:p>
        </p:txBody>
      </p:sp>
      <p:sp>
        <p:nvSpPr>
          <p:cNvPr id="12" name="Text 6"/>
          <p:cNvSpPr txBox="1"/>
          <p:nvPr/>
        </p:nvSpPr>
        <p:spPr>
          <a:xfrm>
            <a:off x="1161475" y="3352754"/>
            <a:ext cx="7236600" cy="300900"/>
          </a:xfrm>
          <a:prstGeom prst="rect">
            <a:avLst/>
          </a:prstGeom>
          <a:noFill/>
          <a:ln/>
        </p:spPr>
        <p:txBody>
          <a:bodyPr wrap="square" lIns="0" tIns="0" rIns="0" bIns="0" rtlCol="0" anchor="ctr"/>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Невозможное
</a:t>
            </a:r>
            <a:endParaRPr lang="en-US" sz="1300" dirty="0"/>
          </a:p>
        </p:txBody>
      </p:sp>
      <p:sp>
        <p:nvSpPr>
          <p:cNvPr id="13" name="Text 7"/>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4</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992808" y="1394038"/>
            <a:ext cx="5158384" cy="2253000"/>
          </a:xfrm>
          <a:prstGeom prst="rect">
            <a:avLst/>
          </a:prstGeom>
        </p:spPr>
      </p:pic>
      <p:sp>
        <p:nvSpPr>
          <p:cNvPr id="4" name="Text 0"/>
          <p:cNvSpPr txBox="1"/>
          <p:nvPr/>
        </p:nvSpPr>
        <p:spPr>
          <a:xfrm>
            <a:off x="4791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Тип события зависит от условий опыта и от того, входит ли результат в полный набор исходов.
</a:t>
            </a:r>
            <a:endParaRPr lang="en-US" sz="1000" dirty="0"/>
          </a:p>
        </p:txBody>
      </p:sp>
      <p:sp>
        <p:nvSpPr>
          <p:cNvPr id="5" name="Text 1"/>
          <p:cNvSpPr txBox="1"/>
          <p:nvPr/>
        </p:nvSpPr>
        <p:spPr>
          <a:xfrm>
            <a:off x="540000" y="4644025"/>
            <a:ext cx="8064000" cy="230700"/>
          </a:xfrm>
          <a:prstGeom prst="rect">
            <a:avLst/>
          </a:prstGeom>
          <a:noFill/>
          <a:ln/>
        </p:spPr>
        <p:txBody>
          <a:bodyPr wrap="square" lIns="0" tIns="0" rIns="0" bIns="0" rtlCol="0" anchor="t"/>
          <a:lstStyle/>
          <a:p>
            <a:pPr algn="ctr" indent="0" marL="0">
              <a:lnSpc>
                <a:spcPct val="100000"/>
              </a:lnSpc>
              <a:buNone/>
            </a:pPr>
            <a:r>
              <a:rPr lang="en-US" sz="900" dirty="0">
                <a:solidFill>
                  <a:srgbClr val="362711"/>
                </a:solidFill>
                <a:latin typeface="Arial" pitchFamily="34" charset="0"/>
                <a:ea typeface="Arial" pitchFamily="34" charset="-122"/>
                <a:cs typeface="Arial" pitchFamily="34" charset="-120"/>
              </a:rPr>
              <a:t>Школьные примеры по теме «Случайные события»
</a:t>
            </a:r>
            <a:endParaRPr lang="en-US" sz="900" dirty="0"/>
          </a:p>
        </p:txBody>
      </p:sp>
      <p:sp>
        <p:nvSpPr>
          <p:cNvPr id="6" name="Text 2"/>
          <p:cNvSpPr txBox="1"/>
          <p:nvPr/>
        </p:nvSpPr>
        <p:spPr>
          <a:xfrm>
            <a:off x="540000" y="3836733"/>
            <a:ext cx="3813000" cy="775800"/>
          </a:xfrm>
          <a:prstGeom prst="rect">
            <a:avLst/>
          </a:prstGeom>
          <a:noFill/>
          <a:ln/>
        </p:spPr>
        <p:txBody>
          <a:bodyPr wrap="square" lIns="0" tIns="0" rIns="0" bIns="0" rtlCol="0" anchor="t"/>
          <a:lstStyle/>
          <a:p>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Сравним несколько школьных ситуаций и определим тип каждого события.
</a:t>
            </a:r>
            <a:endParaRPr lang="en-US" sz="1000" dirty="0"/>
          </a:p>
        </p:txBody>
      </p:sp>
      <p:sp>
        <p:nvSpPr>
          <p:cNvPr id="7" name="Text 3"/>
          <p:cNvSpPr txBox="1"/>
          <p:nvPr/>
        </p:nvSpPr>
        <p:spPr>
          <a:xfrm>
            <a:off x="491775" y="480000"/>
            <a:ext cx="8206200" cy="7338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Примеры событий и их классификация
</a:t>
            </a:r>
            <a:endParaRPr lang="en-US" sz="2600" dirty="0"/>
          </a:p>
        </p:txBody>
      </p:sp>
      <p:sp>
        <p:nvSpPr>
          <p:cNvPr id="8"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5</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776234" y="1220200"/>
            <a:ext cx="2827482" cy="3475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31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Монета как простая модель вероятности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6</a:t>
            </a:r>
            <a:endParaRPr lang="en-US" sz="700" dirty="0"/>
          </a:p>
        </p:txBody>
      </p:sp>
      <p:sp>
        <p:nvSpPr>
          <p:cNvPr id="9" name="Text 2"/>
          <p:cNvSpPr txBox="1"/>
          <p:nvPr/>
        </p:nvSpPr>
        <p:spPr>
          <a:xfrm>
            <a:off x="672750" y="2530292"/>
            <a:ext cx="4982400" cy="8235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Одинаковый шанс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простой модели каждому исходу соответствует вероятность ½, то есть 50%. Оба результата считаются одинаково вероятными.
</a:t>
            </a:r>
            <a:endParaRPr lang="en-US" sz="1200" dirty="0"/>
          </a:p>
        </p:txBody>
      </p:sp>
      <p:sp>
        <p:nvSpPr>
          <p:cNvPr id="10" name="Text 3"/>
          <p:cNvSpPr txBox="1"/>
          <p:nvPr/>
        </p:nvSpPr>
        <p:spPr>
          <a:xfrm>
            <a:off x="672750" y="1369450"/>
            <a:ext cx="4982400" cy="8235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Два исхода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У обычной монеты есть два равновозможных результата: орёл и решка. Это делает её удобной моделью для первых задач на вероятность.
</a:t>
            </a:r>
            <a:endParaRPr lang="en-US" sz="1200" dirty="0"/>
          </a:p>
        </p:txBody>
      </p:sp>
      <p:sp>
        <p:nvSpPr>
          <p:cNvPr id="11" name="Text 4"/>
          <p:cNvSpPr txBox="1"/>
          <p:nvPr/>
        </p:nvSpPr>
        <p:spPr>
          <a:xfrm>
            <a:off x="672750" y="3721921"/>
            <a:ext cx="4982400" cy="8235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Понятный опыт
</a:t>
            </a:r>
            <a:pPr algn="l" indent="0" marL="0">
              <a:lnSpc>
                <a:spcPct val="115000"/>
              </a:lnSpc>
              <a:buNone/>
            </a:pPr>
            <a:r>
              <a:rPr lang="en-US" sz="5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Подбрасывание монеты легко представить и обсудить. Поэтому на её примере удобно учиться находить вероятность и проверять ответы.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4000" y="1627448"/>
            <a:ext cx="4007700" cy="24303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53500" y="3709582"/>
            <a:ext cx="3400500" cy="460200"/>
          </a:xfrm>
          <a:prstGeom prst="rect">
            <a:avLst/>
          </a:prstGeom>
          <a:noFill/>
          <a:ln/>
        </p:spPr>
        <p:txBody>
          <a:bodyPr wrap="square" lIns="0" tIns="0" rIns="0" bIns="0" rtlCol="0" anchor="b"/>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Школьные модели: монета, игральный кубик, мешочек с 3 красными и 1 синим шаром
</a:t>
            </a:r>
            <a:endParaRPr lang="en-US" sz="1000" dirty="0"/>
          </a:p>
        </p:txBody>
      </p:sp>
      <p:sp>
        <p:nvSpPr>
          <p:cNvPr id="6" name="Text 1"/>
          <p:cNvSpPr txBox="1"/>
          <p:nvPr/>
        </p:nvSpPr>
        <p:spPr>
          <a:xfrm>
            <a:off x="5253500" y="1516757"/>
            <a:ext cx="3400500" cy="798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Диаграмма показывает, что число благоприятных исходов напрямую влияет на шанс события и помогает быстро сравнивать разные модели.
</a:t>
            </a:r>
            <a:endParaRPr lang="en-US" sz="1100" dirty="0"/>
          </a:p>
        </p:txBody>
      </p:sp>
      <p:sp>
        <p:nvSpPr>
          <p:cNvPr id="7" name="Text 2"/>
          <p:cNvSpPr txBox="1"/>
          <p:nvPr/>
        </p:nvSpPr>
        <p:spPr>
          <a:xfrm>
            <a:off x="5253500" y="2516657"/>
            <a:ext cx="3400500" cy="846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Чем больше подходящих исходов, тем выше вероятность; чем меньше их доля, тем ниже шанс события.
</a:t>
            </a:r>
            <a:endParaRPr lang="en-US" sz="1100" dirty="0"/>
          </a:p>
        </p:txBody>
      </p:sp>
      <p:sp>
        <p:nvSpPr>
          <p:cNvPr id="8" name="Text 3"/>
          <p:cNvSpPr txBox="1"/>
          <p:nvPr/>
        </p:nvSpPr>
        <p:spPr>
          <a:xfrm>
            <a:off x="491775" y="480000"/>
            <a:ext cx="82062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Равновозможные исходы в простых опытах
</a:t>
            </a:r>
            <a:endParaRPr lang="en-US" sz="2600" dirty="0"/>
          </a:p>
        </p:txBody>
      </p:sp>
      <p:sp>
        <p:nvSpPr>
          <p:cNvPr id="9"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7</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09575" y="1857025"/>
            <a:ext cx="4410000" cy="923400"/>
          </a:xfrm>
          <a:prstGeom prst="rect">
            <a:avLst/>
          </a:prstGeom>
          <a:noFill/>
          <a:ln/>
        </p:spPr>
        <p:txBody>
          <a:bodyPr wrap="square" lIns="0" tIns="0" rIns="0" bIns="0" rtlCol="0" anchor="b"/>
          <a:lstStyle/>
          <a:p>
            <a:pPr algn="ctr" indent="0" marL="0">
              <a:lnSpc>
                <a:spcPct val="100000"/>
              </a:lnSpc>
              <a:buNone/>
            </a:pPr>
            <a:r>
              <a:rPr lang="en-US" sz="3800" dirty="0">
                <a:solidFill>
                  <a:srgbClr val="362711"/>
                </a:solidFill>
                <a:latin typeface="Arial" pitchFamily="34" charset="0"/>
                <a:ea typeface="Arial" pitchFamily="34" charset="-122"/>
                <a:cs typeface="Arial" pitchFamily="34" charset="-120"/>
              </a:rPr>
              <a:t>0–1
</a:t>
            </a:r>
            <a:endParaRPr lang="en-US" sz="3800" dirty="0"/>
          </a:p>
        </p:txBody>
      </p:sp>
      <p:sp>
        <p:nvSpPr>
          <p:cNvPr id="5" name="Text 1"/>
          <p:cNvSpPr txBox="1"/>
          <p:nvPr/>
        </p:nvSpPr>
        <p:spPr>
          <a:xfrm>
            <a:off x="409650" y="2842100"/>
            <a:ext cx="4410000" cy="846600"/>
          </a:xfrm>
          <a:prstGeom prst="rect">
            <a:avLst/>
          </a:prstGeom>
          <a:noFill/>
          <a:ln/>
        </p:spPr>
        <p:txBody>
          <a:bodyPr wrap="square" lIns="0" tIns="0" rIns="0" bIns="0" rtlCol="0" anchor="t"/>
          <a:lstStyle/>
          <a:p>
            <a:pPr algn="ctr" indent="0" marL="0">
              <a:lnSpc>
                <a:spcPct val="115000"/>
              </a:lnSpc>
              <a:buNone/>
            </a:pPr>
            <a:r>
              <a:rPr lang="en-US" sz="1200" dirty="0">
                <a:solidFill>
                  <a:srgbClr val="362711"/>
                </a:solidFill>
                <a:latin typeface="Arial" pitchFamily="34" charset="0"/>
                <a:ea typeface="Arial" pitchFamily="34" charset="-122"/>
                <a:cs typeface="Arial" pitchFamily="34" charset="-120"/>
              </a:rPr>
              <a:t>Вероятность всегда лежит в этом промежутке: 0 означает невозможность, а 1 — полную достоверность.
</a:t>
            </a:r>
            <a:endParaRPr lang="en-US" sz="1200" dirty="0"/>
          </a:p>
        </p:txBody>
      </p:sp>
      <p:sp>
        <p:nvSpPr>
          <p:cNvPr id="6" name="Text 2"/>
          <p:cNvSpPr txBox="1"/>
          <p:nvPr/>
        </p:nvSpPr>
        <p:spPr>
          <a:xfrm>
            <a:off x="333375" y="3858150"/>
            <a:ext cx="4543500" cy="223200"/>
          </a:xfrm>
          <a:prstGeom prst="rect">
            <a:avLst/>
          </a:prstGeom>
          <a:noFill/>
          <a:ln/>
        </p:spPr>
        <p:txBody>
          <a:bodyPr wrap="square" lIns="0" tIns="0" rIns="0" bIns="0" rtlCol="0" anchor="t"/>
          <a:lstStyle/>
          <a:p>
            <a:pPr algn="ctr" indent="0" marL="0">
              <a:lnSpc>
                <a:spcPct val="115000"/>
              </a:lnSpc>
              <a:buNone/>
            </a:pPr>
            <a:r>
              <a:rPr lang="en-US" sz="1000" dirty="0">
                <a:solidFill>
                  <a:srgbClr val="362711"/>
                </a:solidFill>
                <a:latin typeface="Arial" pitchFamily="34" charset="0"/>
                <a:ea typeface="Arial" pitchFamily="34" charset="-122"/>
                <a:cs typeface="Arial" pitchFamily="34" charset="-120"/>
              </a:rPr>
              <a:t>Определение вероятности в школьном курсе алгебры 7 класса
</a:t>
            </a:r>
            <a:endParaRPr lang="en-US" sz="1000" dirty="0"/>
          </a:p>
        </p:txBody>
      </p:sp>
      <p:sp>
        <p:nvSpPr>
          <p:cNvPr id="7" name="Text 3"/>
          <p:cNvSpPr txBox="1"/>
          <p:nvPr/>
        </p:nvSpPr>
        <p:spPr>
          <a:xfrm>
            <a:off x="5442850" y="1857025"/>
            <a:ext cx="3161100" cy="1783500"/>
          </a:xfrm>
          <a:prstGeom prst="rect">
            <a:avLst/>
          </a:prstGeom>
          <a:noFill/>
          <a:ln/>
        </p:spPr>
        <p:txBody>
          <a:bodyPr wrap="square" lIns="0" tIns="0" rIns="0" bIns="0" rtlCol="0" anchor="ctr"/>
          <a:lstStyle/>
          <a:p>
            <a:pPr algn="l" indent="0" marL="0">
              <a:lnSpc>
                <a:spcPct val="100000"/>
              </a:lnSpc>
              <a:buNone/>
            </a:pPr>
            <a:r>
              <a:rPr lang="en-US" sz="1400" dirty="0">
                <a:solidFill>
                  <a:srgbClr val="362711"/>
                </a:solidFill>
                <a:latin typeface="Arial" pitchFamily="34" charset="0"/>
                <a:ea typeface="Arial" pitchFamily="34" charset="-122"/>
                <a:cs typeface="Arial" pitchFamily="34" charset="-120"/>
              </a:rPr>
              <a:t>Такой диапазон помогает быстро проверить ответ в задаче и не перепутать вероятность с количеством исходов.
</a:t>
            </a:r>
            <a:endParaRPr lang="en-US" sz="1400" dirty="0"/>
          </a:p>
        </p:txBody>
      </p:sp>
      <p:sp>
        <p:nvSpPr>
          <p:cNvPr id="8"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8</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68900" y="480000"/>
            <a:ext cx="8206200" cy="607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Пример вычисления вероятности на кубике
</a:t>
            </a:r>
            <a:endParaRPr lang="en-US" sz="2600" dirty="0"/>
          </a:p>
        </p:txBody>
      </p:sp>
      <p:sp>
        <p:nvSpPr>
          <p:cNvPr id="7"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9</a:t>
            </a:r>
            <a:endParaRPr lang="en-US" sz="700" dirty="0"/>
          </a:p>
        </p:txBody>
      </p:sp>
      <p:sp>
        <p:nvSpPr>
          <p:cNvPr id="8" name="Text 2"/>
          <p:cNvSpPr txBox="1"/>
          <p:nvPr/>
        </p:nvSpPr>
        <p:spPr>
          <a:xfrm>
            <a:off x="720350" y="1656491"/>
            <a:ext cx="3537900" cy="9540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1. Чётное число
</a:t>
            </a:r>
            <a:pPr algn="l" indent="0" marL="0">
              <a:lnSpc>
                <a:spcPct val="115000"/>
              </a:lnSpc>
              <a:buNone/>
            </a:pPr>
            <a:r>
              <a:rPr lang="en-US" sz="7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На кубике чётными являются 2, 4 и 6. Благоприятных исходов три, а всего исходов шесть, поэтому вероятность равна 3/6, то есть ½.
</a:t>
            </a:r>
            <a:endParaRPr lang="en-US" sz="1200" dirty="0"/>
          </a:p>
        </p:txBody>
      </p:sp>
      <p:sp>
        <p:nvSpPr>
          <p:cNvPr id="9" name="Text 3"/>
          <p:cNvSpPr txBox="1"/>
          <p:nvPr/>
        </p:nvSpPr>
        <p:spPr>
          <a:xfrm>
            <a:off x="720350" y="3282575"/>
            <a:ext cx="3537900" cy="954000"/>
          </a:xfrm>
          <a:prstGeom prst="rect">
            <a:avLst/>
          </a:prstGeom>
          <a:noFill/>
          <a:ln/>
        </p:spPr>
        <p:txBody>
          <a:bodyPr wrap="square" lIns="0" tIns="0" rIns="0" bIns="0" rtlCol="0" anchor="t"/>
          <a:lstStyle/>
          <a:p>
            <a:pPr algn="l" indent="0" marL="0">
              <a:lnSpc>
                <a:spcPct val="115000"/>
              </a:lnSpc>
              <a:buNone/>
            </a:pPr>
            <a:r>
              <a:rPr lang="en-US" sz="1170" b="1" dirty="0">
                <a:solidFill>
                  <a:srgbClr val="362711"/>
                </a:solidFill>
                <a:latin typeface="Arial" pitchFamily="34" charset="0"/>
                <a:ea typeface="Arial" pitchFamily="34" charset="-122"/>
                <a:cs typeface="Arial" pitchFamily="34" charset="-120"/>
              </a:rPr>
              <a:t>3. Что показывает дробь
</a:t>
            </a:r>
            <a:pPr algn="l" indent="0" marL="0">
              <a:lnSpc>
                <a:spcPct val="115000"/>
              </a:lnSpc>
              <a:buNone/>
            </a:pPr>
            <a:r>
              <a:rPr lang="en-US" sz="682"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70" dirty="0">
                <a:solidFill>
                  <a:srgbClr val="362711"/>
                </a:solidFill>
                <a:latin typeface="Arial" pitchFamily="34" charset="0"/>
                <a:ea typeface="Arial" pitchFamily="34" charset="-122"/>
                <a:cs typeface="Arial" pitchFamily="34" charset="-120"/>
              </a:rPr>
              <a:t>Отношение благоприятных исходов к общему числу сразу показывает, насколько событие вероятно. Такой способ работает в большинстве простых задач.
</a:t>
            </a:r>
            <a:endParaRPr lang="en-US" sz="1170" dirty="0"/>
          </a:p>
        </p:txBody>
      </p:sp>
      <p:sp>
        <p:nvSpPr>
          <p:cNvPr id="10" name="Text 4"/>
          <p:cNvSpPr txBox="1"/>
          <p:nvPr/>
        </p:nvSpPr>
        <p:spPr>
          <a:xfrm>
            <a:off x="4850000" y="1656491"/>
            <a:ext cx="3537900" cy="954000"/>
          </a:xfrm>
          <a:prstGeom prst="rect">
            <a:avLst/>
          </a:prstGeom>
          <a:noFill/>
          <a:ln/>
        </p:spPr>
        <p:txBody>
          <a:bodyPr wrap="square" lIns="0" tIns="0" rIns="0" bIns="0" rtlCol="0" anchor="t"/>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2. Выпадет 5
</a:t>
            </a:r>
            <a:pPr algn="l" indent="0" marL="0">
              <a:lnSpc>
                <a:spcPct val="115000"/>
              </a:lnSpc>
              <a:buNone/>
            </a:pPr>
            <a:r>
              <a:rPr lang="en-US" sz="7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362711"/>
                </a:solidFill>
                <a:latin typeface="Arial" pitchFamily="34" charset="0"/>
                <a:ea typeface="Arial" pitchFamily="34" charset="-122"/>
                <a:cs typeface="Arial" pitchFamily="34" charset="-120"/>
              </a:rPr>
              <a:t>Для события «выпадет 5» благоприятный исход только один. Из шести возможных исходов это даёт вероятность 1/6, что намного меньше.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53150" y="1960991"/>
            <a:ext cx="7855800" cy="247576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90550"/>
            <a:ext cx="8084700" cy="3363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Пошаговая схема решения задач на монету, кубик, шары и карточки
</a:t>
            </a:r>
            <a:endParaRPr lang="en-US" sz="1100" dirty="0"/>
          </a:p>
        </p:txBody>
      </p:sp>
      <p:sp>
        <p:nvSpPr>
          <p:cNvPr id="6" name="Text 1"/>
          <p:cNvSpPr txBox="1"/>
          <p:nvPr/>
        </p:nvSpPr>
        <p:spPr>
          <a:xfrm>
            <a:off x="540000" y="480000"/>
            <a:ext cx="80847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Алгоритм нахождения вероятности события
</a:t>
            </a:r>
            <a:endParaRPr lang="en-US" sz="2600" dirty="0"/>
          </a:p>
        </p:txBody>
      </p:sp>
      <p:sp>
        <p:nvSpPr>
          <p:cNvPr id="7" name="Text 2"/>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10</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43975" y="2066975"/>
            <a:ext cx="2229900" cy="2252700"/>
          </a:xfrm>
          <a:prstGeom prst="rect">
            <a:avLst/>
          </a:prstGeom>
          <a:noFill/>
          <a:ln/>
        </p:spPr>
        <p:txBody>
          <a:bodyPr wrap="square" lIns="0" tIns="0" rIns="0" bIns="0" rtlCol="0" anchor="t"/>
          <a:lstStyle/>
          <a:p>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Первые испытания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Сначала проводят несколько одинаковых опытов и записывают, сколько раз произошло нужное событие. При малом числе попыток результат может заметно колебаться.
</a:t>
            </a:r>
            <a:endParaRPr lang="en-US" sz="1400" dirty="0"/>
          </a:p>
        </p:txBody>
      </p:sp>
      <p:sp>
        <p:nvSpPr>
          <p:cNvPr id="7" name="Text 1"/>
          <p:cNvSpPr txBox="1"/>
          <p:nvPr/>
        </p:nvSpPr>
        <p:spPr>
          <a:xfrm>
            <a:off x="3341150" y="2066975"/>
            <a:ext cx="2229900" cy="2252700"/>
          </a:xfrm>
          <a:prstGeom prst="rect">
            <a:avLst/>
          </a:prstGeom>
          <a:noFill/>
          <a:ln/>
        </p:spPr>
        <p:txBody>
          <a:bodyPr wrap="square" lIns="0" tIns="0" rIns="0" bIns="0" rtlCol="0" anchor="t"/>
          <a:lstStyle/>
          <a:p>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Подсчёт частоты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Затем находят относительную частоту: число появлений события делят на число всех испытаний. Например, 7 из 10 дают 0,7 или 70%.
</a:t>
            </a:r>
            <a:endParaRPr lang="en-US" sz="1400" dirty="0"/>
          </a:p>
        </p:txBody>
      </p:sp>
      <p:sp>
        <p:nvSpPr>
          <p:cNvPr id="8" name="Text 2"/>
          <p:cNvSpPr txBox="1"/>
          <p:nvPr/>
        </p:nvSpPr>
        <p:spPr>
          <a:xfrm>
            <a:off x="6142000" y="2066975"/>
            <a:ext cx="2229900" cy="2252700"/>
          </a:xfrm>
          <a:prstGeom prst="rect">
            <a:avLst/>
          </a:prstGeom>
          <a:noFill/>
          <a:ln/>
        </p:spPr>
        <p:txBody>
          <a:bodyPr wrap="square" lIns="0" tIns="0" rIns="0" bIns="0" rtlCol="0" anchor="t"/>
          <a:lstStyle/>
          <a:p>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Сравнение и вывод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Когда опытов становится больше, частота обычно меняется меньше и чаще приближается к теоретической вероятности. Так проверяют расчёты на практике.
</a:t>
            </a:r>
            <a:endParaRPr lang="en-US" sz="1400" dirty="0"/>
          </a:p>
        </p:txBody>
      </p:sp>
      <p:sp>
        <p:nvSpPr>
          <p:cNvPr id="9" name="Text 3"/>
          <p:cNvSpPr txBox="1"/>
          <p:nvPr/>
        </p:nvSpPr>
        <p:spPr>
          <a:xfrm>
            <a:off x="468900" y="480000"/>
            <a:ext cx="8206200" cy="7518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Относительная частота и серия опытов
</a:t>
            </a:r>
            <a:endParaRPr lang="en-US" sz="2600" dirty="0"/>
          </a:p>
        </p:txBody>
      </p:sp>
      <p:sp>
        <p:nvSpPr>
          <p:cNvPr id="10"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4000" y="1627448"/>
            <a:ext cx="4007700" cy="24303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53500" y="3709582"/>
            <a:ext cx="3400500" cy="460200"/>
          </a:xfrm>
          <a:prstGeom prst="rect">
            <a:avLst/>
          </a:prstGeom>
          <a:noFill/>
          <a:ln/>
        </p:spPr>
        <p:txBody>
          <a:bodyPr wrap="square" lIns="0" tIns="0" rIns="0" bIns="0" rtlCol="0" anchor="b"/>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Учебная модель для 7 класса; теоретическое значение для равновозможной монеты.
</a:t>
            </a:r>
            <a:endParaRPr lang="en-US" sz="1000" dirty="0"/>
          </a:p>
        </p:txBody>
      </p:sp>
      <p:sp>
        <p:nvSpPr>
          <p:cNvPr id="6" name="Text 1"/>
          <p:cNvSpPr txBox="1"/>
          <p:nvPr/>
        </p:nvSpPr>
        <p:spPr>
          <a:xfrm>
            <a:off x="5253500" y="1516757"/>
            <a:ext cx="3400500" cy="798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Экспериментальные значения могут немного отклоняться от 50%, особенно в короткой серии. Это нормальная часть случайного опыта.
</a:t>
            </a:r>
            <a:endParaRPr lang="en-US" sz="1100" dirty="0"/>
          </a:p>
        </p:txBody>
      </p:sp>
      <p:sp>
        <p:nvSpPr>
          <p:cNvPr id="7" name="Text 2"/>
          <p:cNvSpPr txBox="1"/>
          <p:nvPr/>
        </p:nvSpPr>
        <p:spPr>
          <a:xfrm>
            <a:off x="5253500" y="2516657"/>
            <a:ext cx="3400500" cy="846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Чем больше бросков, тем ближе результаты к теоретическим 50% и тем надёжнее становится наблюдение.
</a:t>
            </a:r>
            <a:endParaRPr lang="en-US" sz="1100" dirty="0"/>
          </a:p>
        </p:txBody>
      </p:sp>
      <p:sp>
        <p:nvSpPr>
          <p:cNvPr id="8" name="Text 3"/>
          <p:cNvSpPr txBox="1"/>
          <p:nvPr/>
        </p:nvSpPr>
        <p:spPr>
          <a:xfrm>
            <a:off x="491775" y="480000"/>
            <a:ext cx="82062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Теория и опыт: броски монеты
</a:t>
            </a:r>
            <a:endParaRPr lang="en-US" sz="2600" dirty="0"/>
          </a:p>
        </p:txBody>
      </p:sp>
      <p:sp>
        <p:nvSpPr>
          <p:cNvPr id="9"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12</a:t>
            </a:r>
            <a:endParaRPr lang="en-US" sz="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1750" y="1157761"/>
            <a:ext cx="2681700" cy="1775579"/>
          </a:xfrm>
          <a:prstGeom prst="rect">
            <a:avLst/>
          </a:prstGeom>
        </p:spPr>
      </p:pic>
      <p:pic>
        <p:nvPicPr>
          <p:cNvPr id="4" name="Image 2" descr="preencoded.png">    </p:cNvPr>
          <p:cNvPicPr>
            <a:picLocks noChangeAspect="1"/>
          </p:cNvPicPr>
          <p:nvPr/>
        </p:nvPicPr>
        <p:blipFill>
          <a:blip r:embed="rId3"/>
          <a:stretch>
            <a:fillRect/>
          </a:stretch>
        </p:blipFill>
        <p:spPr>
          <a:xfrm>
            <a:off x="3254003" y="1157761"/>
            <a:ext cx="2681700" cy="1775579"/>
          </a:xfrm>
          <a:prstGeom prst="rect">
            <a:avLst/>
          </a:prstGeom>
        </p:spPr>
      </p:pic>
      <p:pic>
        <p:nvPicPr>
          <p:cNvPr id="5" name="Image 3" descr="preencoded.png">    </p:cNvPr>
          <p:cNvPicPr>
            <a:picLocks noChangeAspect="1"/>
          </p:cNvPicPr>
          <p:nvPr/>
        </p:nvPicPr>
        <p:blipFill>
          <a:blip r:embed="rId4"/>
          <a:stretch>
            <a:fillRect/>
          </a:stretch>
        </p:blipFill>
        <p:spPr>
          <a:xfrm>
            <a:off x="6016250" y="1157761"/>
            <a:ext cx="2681700" cy="177557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63475" y="4943400"/>
            <a:ext cx="305100" cy="8466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13</a:t>
            </a:r>
            <a:endParaRPr lang="en-US" sz="700" dirty="0"/>
          </a:p>
        </p:txBody>
      </p:sp>
      <p:sp>
        <p:nvSpPr>
          <p:cNvPr id="8" name="Text 1"/>
          <p:cNvSpPr txBox="1"/>
          <p:nvPr/>
        </p:nvSpPr>
        <p:spPr>
          <a:xfrm>
            <a:off x="491775" y="480000"/>
            <a:ext cx="8206200" cy="3603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Случайные события в жизни и в школьных задачах
</a:t>
            </a:r>
            <a:endParaRPr lang="en-US" sz="2600" dirty="0"/>
          </a:p>
        </p:txBody>
      </p:sp>
      <p:sp>
        <p:nvSpPr>
          <p:cNvPr id="9" name="Text 2"/>
          <p:cNvSpPr txBox="1"/>
          <p:nvPr/>
        </p:nvSpPr>
        <p:spPr>
          <a:xfrm>
            <a:off x="491775" y="3445725"/>
            <a:ext cx="2681700" cy="751800"/>
          </a:xfrm>
          <a:prstGeom prst="rect">
            <a:avLst/>
          </a:prstGeom>
          <a:noFill/>
          <a:ln/>
        </p:spPr>
        <p:txBody>
          <a:bodyPr wrap="square" lIns="0" tIns="0" rIns="0" bIns="0" rtlCol="0" anchor="t"/>
          <a:lstStyle/>
          <a:p>
            <a:pPr algn="l" indent="0" marL="0">
              <a:lnSpc>
                <a:spcPct val="115000"/>
              </a:lnSpc>
              <a:buNone/>
            </a:pPr>
            <a:r>
              <a:rPr lang="en-US" sz="961" dirty="0">
                <a:solidFill>
                  <a:srgbClr val="362711"/>
                </a:solidFill>
                <a:latin typeface="Arial" pitchFamily="34" charset="0"/>
                <a:ea typeface="Arial" pitchFamily="34" charset="-122"/>
                <a:cs typeface="Arial" pitchFamily="34" charset="-120"/>
              </a:rPr>
              <a:t>Погода не обещает точности
</a:t>
            </a:r>
            <a:pPr algn="l" indent="0" marL="0">
              <a:lnSpc>
                <a:spcPct val="115000"/>
              </a:lnSpc>
              <a:buNone/>
            </a:pPr>
            <a:r>
              <a:rPr lang="en-US" sz="1035"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39" dirty="0">
                <a:solidFill>
                  <a:srgbClr val="362711"/>
                </a:solidFill>
                <a:latin typeface="Arial" pitchFamily="34" charset="0"/>
                <a:ea typeface="Arial" pitchFamily="34" charset="-122"/>
                <a:cs typeface="Arial" pitchFamily="34" charset="-120"/>
              </a:rPr>
              <a:t>В прогнозе часто говорят не «будет дождь», а «вероятность осадков 30%». Это значит, что погода описывается как шанс, а не как заранее известный факт. Такой пример помогает увидеть, как математика работает в реальной жизни.
</a:t>
            </a:r>
            <a:endParaRPr lang="en-US" sz="961" dirty="0"/>
          </a:p>
        </p:txBody>
      </p:sp>
      <p:sp>
        <p:nvSpPr>
          <p:cNvPr id="10" name="Text 3"/>
          <p:cNvSpPr txBox="1"/>
          <p:nvPr/>
        </p:nvSpPr>
        <p:spPr>
          <a:xfrm>
            <a:off x="3254000" y="3438000"/>
            <a:ext cx="2681700" cy="751800"/>
          </a:xfrm>
          <a:prstGeom prst="rect">
            <a:avLst/>
          </a:prstGeom>
          <a:noFill/>
          <a:ln/>
        </p:spPr>
        <p:txBody>
          <a:bodyPr wrap="square" lIns="0" tIns="0" rIns="0" bIns="0" rtlCol="0" anchor="t"/>
          <a:lstStyle/>
          <a:p>
            <a:pPr algn="l" indent="0" marL="0">
              <a:lnSpc>
                <a:spcPct val="115000"/>
              </a:lnSpc>
              <a:buNone/>
            </a:pPr>
            <a:r>
              <a:rPr lang="en-US" sz="868" dirty="0">
                <a:solidFill>
                  <a:srgbClr val="362711"/>
                </a:solidFill>
                <a:latin typeface="Arial" pitchFamily="34" charset="0"/>
                <a:ea typeface="Arial" pitchFamily="34" charset="-122"/>
                <a:cs typeface="Arial" pitchFamily="34" charset="-120"/>
              </a:rPr>
              <a:t>Жеребьёвка решает без споров
</a:t>
            </a:r>
            <a:pPr algn="l" indent="0" marL="0">
              <a:lnSpc>
                <a:spcPct val="115000"/>
              </a:lnSpc>
              <a:buNone/>
            </a:pPr>
            <a:r>
              <a:rPr lang="en-US" sz="935"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668" dirty="0">
                <a:solidFill>
                  <a:srgbClr val="362711"/>
                </a:solidFill>
                <a:latin typeface="Arial" pitchFamily="34" charset="0"/>
                <a:ea typeface="Arial" pitchFamily="34" charset="-122"/>
                <a:cs typeface="Arial" pitchFamily="34" charset="-120"/>
              </a:rPr>
              <a:t>Когда команды выбирают порядок выступления, используют жеребьёвку. Каждый жетон или карточка становится частью случайного опыта, где исход нельзя угадать заранее. Для школьников это наглядный способ понять, что случайность можно описать правилами.
</a:t>
            </a:r>
            <a:endParaRPr lang="en-US" sz="868" dirty="0"/>
          </a:p>
        </p:txBody>
      </p:sp>
      <p:sp>
        <p:nvSpPr>
          <p:cNvPr id="11" name="Text 4"/>
          <p:cNvSpPr txBox="1"/>
          <p:nvPr/>
        </p:nvSpPr>
        <p:spPr>
          <a:xfrm>
            <a:off x="6016225" y="3438000"/>
            <a:ext cx="2681700" cy="751800"/>
          </a:xfrm>
          <a:prstGeom prst="rect">
            <a:avLst/>
          </a:prstGeom>
          <a:noFill/>
          <a:ln/>
        </p:spPr>
        <p:txBody>
          <a:bodyPr wrap="square" lIns="0" tIns="0" rIns="0" bIns="0" rtlCol="0" anchor="t"/>
          <a:lstStyle/>
          <a:p>
            <a:pPr algn="l" indent="0" marL="0">
              <a:lnSpc>
                <a:spcPct val="115000"/>
              </a:lnSpc>
              <a:buNone/>
            </a:pPr>
            <a:r>
              <a:rPr lang="en-US" sz="960" dirty="0">
                <a:solidFill>
                  <a:srgbClr val="362711"/>
                </a:solidFill>
                <a:latin typeface="Arial" pitchFamily="34" charset="0"/>
                <a:ea typeface="Arial" pitchFamily="34" charset="-122"/>
                <a:cs typeface="Arial" pitchFamily="34" charset="-120"/>
              </a:rPr>
              <a:t>Игры и учебные опыты
</a:t>
            </a:r>
            <a:pPr algn="l" indent="0" marL="0">
              <a:lnSpc>
                <a:spcPct val="115000"/>
              </a:lnSpc>
              <a:buNone/>
            </a:pPr>
            <a:r>
              <a:rPr lang="en-US" sz="1034"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738" dirty="0">
                <a:solidFill>
                  <a:srgbClr val="362711"/>
                </a:solidFill>
                <a:latin typeface="Arial" pitchFamily="34" charset="0"/>
                <a:ea typeface="Arial" pitchFamily="34" charset="-122"/>
                <a:cs typeface="Arial" pitchFamily="34" charset="-120"/>
              </a:rPr>
              <a:t>В настольных играх, при броске кубика или выборе шарика из мешочка тоже действует случайность. Учитель может превратить такой опыт в задачу: посчитать исходы, сравнить шансы и проверить ответ серией повторных испытаний.
</a:t>
            </a:r>
            <a:endParaRPr lang="en-US" sz="96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000" y="2052896"/>
            <a:ext cx="4374900" cy="139610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362275" y="3523900"/>
            <a:ext cx="3335700" cy="405600"/>
          </a:xfrm>
          <a:prstGeom prst="rect">
            <a:avLst/>
          </a:prstGeom>
          <a:noFill/>
          <a:ln/>
        </p:spPr>
        <p:txBody>
          <a:bodyPr wrap="square" lIns="0" tIns="0" rIns="0" bIns="0" rtlCol="0" anchor="t"/>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Школьные примеры по теме «Случайные события».
</a:t>
            </a:r>
            <a:endParaRPr lang="en-US" sz="1000" dirty="0"/>
          </a:p>
        </p:txBody>
      </p:sp>
      <p:sp>
        <p:nvSpPr>
          <p:cNvPr id="7" name="Text 1"/>
          <p:cNvSpPr txBox="1"/>
          <p:nvPr/>
        </p:nvSpPr>
        <p:spPr>
          <a:xfrm>
            <a:off x="5362225" y="1792000"/>
            <a:ext cx="3335700" cy="6531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В таблице показано, как вероятность записывают в процентах и дробях, а затем объясняют смысл результата.
</a:t>
            </a:r>
            <a:endParaRPr lang="en-US" sz="1100" dirty="0"/>
          </a:p>
        </p:txBody>
      </p:sp>
      <p:sp>
        <p:nvSpPr>
          <p:cNvPr id="8" name="Text 2"/>
          <p:cNvSpPr txBox="1"/>
          <p:nvPr/>
        </p:nvSpPr>
        <p:spPr>
          <a:xfrm>
            <a:off x="5362225" y="2689225"/>
            <a:ext cx="3335700" cy="5928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Вероятность удобно сравнивает события по степени риска и позволяет быстро увидеть, что более вероятно, а что — менее вероятно.
</a:t>
            </a:r>
            <a:endParaRPr lang="en-US" sz="1100" dirty="0"/>
          </a:p>
        </p:txBody>
      </p:sp>
      <p:sp>
        <p:nvSpPr>
          <p:cNvPr id="9" name="Text 3"/>
          <p:cNvSpPr txBox="1"/>
          <p:nvPr/>
        </p:nvSpPr>
        <p:spPr>
          <a:xfrm>
            <a:off x="491775" y="480000"/>
            <a:ext cx="8206200" cy="8466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Вероятности в привычных ситуациях
</a:t>
            </a:r>
            <a:endParaRPr lang="en-US" sz="2600" dirty="0"/>
          </a:p>
        </p:txBody>
      </p:sp>
      <p:sp>
        <p:nvSpPr>
          <p:cNvPr id="10"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14</a:t>
            </a:r>
            <a:endParaRPr lang="en-US" sz="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5600" y="1755867"/>
            <a:ext cx="1912800" cy="181566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531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Независимые события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15</a:t>
            </a:r>
            <a:endParaRPr lang="en-US" sz="700" dirty="0"/>
          </a:p>
        </p:txBody>
      </p:sp>
      <p:sp>
        <p:nvSpPr>
          <p:cNvPr id="9" name="Text 2"/>
          <p:cNvSpPr txBox="1"/>
          <p:nvPr/>
        </p:nvSpPr>
        <p:spPr>
          <a:xfrm>
            <a:off x="468900" y="1604375"/>
            <a:ext cx="2649900" cy="831600"/>
          </a:xfrm>
          <a:prstGeom prst="rect">
            <a:avLst/>
          </a:prstGeom>
          <a:noFill/>
          <a:ln/>
        </p:spPr>
        <p:txBody>
          <a:bodyPr wrap="square" lIns="0" tIns="0" rIns="0" bIns="0" rtlCol="0" anchor="t"/>
          <a:lstStyle/>
          <a:p>
            <a:pPr algn="l" indent="0" marL="0">
              <a:lnSpc>
                <a:spcPct val="115000"/>
              </a:lnSpc>
              <a:buNone/>
            </a:pPr>
            <a:r>
              <a:rPr lang="en-US" sz="945" b="1" dirty="0">
                <a:solidFill>
                  <a:srgbClr val="362711"/>
                </a:solidFill>
                <a:latin typeface="Arial" pitchFamily="34" charset="0"/>
                <a:ea typeface="Arial" pitchFamily="34" charset="-122"/>
                <a:cs typeface="Arial" pitchFamily="34" charset="-120"/>
              </a:rPr>
              <a:t>Что означает независимость
</a:t>
            </a:r>
            <a:pPr algn="l" indent="0" marL="0">
              <a:lnSpc>
                <a:spcPct val="115000"/>
              </a:lnSpc>
              <a:buNone/>
            </a:pPr>
            <a:r>
              <a:rPr lang="en-US" sz="394"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945" dirty="0">
                <a:solidFill>
                  <a:srgbClr val="362711"/>
                </a:solidFill>
                <a:latin typeface="Arial" pitchFamily="34" charset="0"/>
                <a:ea typeface="Arial" pitchFamily="34" charset="-122"/>
                <a:cs typeface="Arial" pitchFamily="34" charset="-120"/>
              </a:rPr>
              <a:t>События независимы, если результат первого не меняет вероятность второго. Например, при двух бросках монеты каждый раз сохраняются одни и те же шансы на орла и решку.
</a:t>
            </a:r>
            <a:endParaRPr lang="en-US" sz="945" dirty="0"/>
          </a:p>
        </p:txBody>
      </p:sp>
      <p:sp>
        <p:nvSpPr>
          <p:cNvPr id="10" name="Text 3"/>
          <p:cNvSpPr txBox="1"/>
          <p:nvPr/>
        </p:nvSpPr>
        <p:spPr>
          <a:xfrm>
            <a:off x="6005175" y="1609736"/>
            <a:ext cx="2571300" cy="831600"/>
          </a:xfrm>
          <a:prstGeom prst="rect">
            <a:avLst/>
          </a:prstGeom>
          <a:noFill/>
          <a:ln/>
        </p:spPr>
        <p:txBody>
          <a:bodyPr wrap="square" lIns="0" tIns="0" rIns="0" bIns="0" rtlCol="0" anchor="t"/>
          <a:lstStyle/>
          <a:p>
            <a:pPr algn="l" indent="0" marL="0">
              <a:lnSpc>
                <a:spcPct val="115000"/>
              </a:lnSpc>
              <a:buNone/>
            </a:pPr>
            <a:r>
              <a:rPr lang="en-US" sz="887" b="1" dirty="0">
                <a:solidFill>
                  <a:srgbClr val="362711"/>
                </a:solidFill>
                <a:latin typeface="Arial" pitchFamily="34" charset="0"/>
                <a:ea typeface="Arial" pitchFamily="34" charset="-122"/>
                <a:cs typeface="Arial" pitchFamily="34" charset="-120"/>
              </a:rPr>
              <a:t>Почему это важно
</a:t>
            </a:r>
            <a:pPr algn="l" indent="0" marL="0">
              <a:lnSpc>
                <a:spcPct val="115000"/>
              </a:lnSpc>
              <a:buNone/>
            </a:pPr>
            <a:r>
              <a:rPr lang="en-US" sz="37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887" dirty="0">
                <a:solidFill>
                  <a:srgbClr val="362711"/>
                </a:solidFill>
                <a:latin typeface="Arial" pitchFamily="34" charset="0"/>
                <a:ea typeface="Arial" pitchFamily="34" charset="-122"/>
                <a:cs typeface="Arial" pitchFamily="34" charset="-120"/>
              </a:rPr>
              <a:t>В задачах на вероятность нужно внимательно смотреть, меняются ли условия опыта после каждого шага. От этого зависит, можно ли считать события независимыми и как правильно вычислять ответ.
</a:t>
            </a:r>
            <a:endParaRPr lang="en-US" sz="887" dirty="0"/>
          </a:p>
        </p:txBody>
      </p:sp>
      <p:sp>
        <p:nvSpPr>
          <p:cNvPr id="11" name="Text 4"/>
          <p:cNvSpPr txBox="1"/>
          <p:nvPr/>
        </p:nvSpPr>
        <p:spPr>
          <a:xfrm>
            <a:off x="468900" y="2803475"/>
            <a:ext cx="2649900" cy="831600"/>
          </a:xfrm>
          <a:prstGeom prst="rect">
            <a:avLst/>
          </a:prstGeom>
          <a:noFill/>
          <a:ln/>
        </p:spPr>
        <p:txBody>
          <a:bodyPr wrap="square" lIns="0" tIns="0" rIns="0" bIns="0" rtlCol="0" anchor="t"/>
          <a:lstStyle/>
          <a:p>
            <a:pPr algn="l" indent="0" marL="0">
              <a:lnSpc>
                <a:spcPct val="115000"/>
              </a:lnSpc>
              <a:buNone/>
            </a:pPr>
            <a:r>
              <a:rPr lang="en-US" sz="967" b="1" dirty="0">
                <a:solidFill>
                  <a:srgbClr val="362711"/>
                </a:solidFill>
                <a:latin typeface="Arial" pitchFamily="34" charset="0"/>
                <a:ea typeface="Arial" pitchFamily="34" charset="-122"/>
                <a:cs typeface="Arial" pitchFamily="34" charset="-120"/>
              </a:rPr>
              <a:t>Когда связь появляется
</a:t>
            </a:r>
            <a:pPr algn="l" indent="0" marL="0">
              <a:lnSpc>
                <a:spcPct val="115000"/>
              </a:lnSpc>
              <a:buNone/>
            </a:pPr>
            <a:r>
              <a:rPr lang="en-US" sz="403"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967" dirty="0">
                <a:solidFill>
                  <a:srgbClr val="362711"/>
                </a:solidFill>
                <a:latin typeface="Arial" pitchFamily="34" charset="0"/>
                <a:ea typeface="Arial" pitchFamily="34" charset="-122"/>
                <a:cs typeface="Arial" pitchFamily="34" charset="-120"/>
              </a:rPr>
              <a:t>Если из мешочка вынули шарик и не вернули его обратно, состав набора изменился. После этого вероятность следующего выбора уже становится другой, значит, события связаны.
</a:t>
            </a:r>
            <a:endParaRPr lang="en-US" sz="96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53150" y="1960991"/>
            <a:ext cx="7855800" cy="247576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1290550"/>
            <a:ext cx="8084700" cy="3363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Схема для задач с шариками, карточками и жетонами
</a:t>
            </a:r>
            <a:endParaRPr lang="en-US" sz="1100" dirty="0"/>
          </a:p>
        </p:txBody>
      </p:sp>
      <p:sp>
        <p:nvSpPr>
          <p:cNvPr id="6" name="Text 1"/>
          <p:cNvSpPr txBox="1"/>
          <p:nvPr/>
        </p:nvSpPr>
        <p:spPr>
          <a:xfrm>
            <a:off x="540000" y="480000"/>
            <a:ext cx="80847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События с возвратом и без возврата
</a:t>
            </a:r>
            <a:endParaRPr lang="en-US" sz="2600" dirty="0"/>
          </a:p>
        </p:txBody>
      </p:sp>
      <p:sp>
        <p:nvSpPr>
          <p:cNvPr id="7" name="Text 2"/>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16</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68900" y="480000"/>
            <a:ext cx="8206200" cy="6315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Типичные ошибки в задачах на вероятность
</a:t>
            </a:r>
            <a:endParaRPr lang="en-US" sz="2600" dirty="0"/>
          </a:p>
        </p:txBody>
      </p:sp>
      <p:sp>
        <p:nvSpPr>
          <p:cNvPr id="8" name="Text 1"/>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17</a:t>
            </a:r>
            <a:endParaRPr lang="en-US" sz="700" dirty="0"/>
          </a:p>
        </p:txBody>
      </p:sp>
      <p:sp>
        <p:nvSpPr>
          <p:cNvPr id="9" name="Text 2"/>
          <p:cNvSpPr txBox="1"/>
          <p:nvPr/>
        </p:nvSpPr>
        <p:spPr>
          <a:xfrm>
            <a:off x="672750" y="1369450"/>
            <a:ext cx="7791300" cy="5979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Путают исход и событие
</a:t>
            </a:r>
            <a:pPr algn="l" indent="0" marL="0">
              <a:lnSpc>
                <a:spcPct val="115000"/>
              </a:lnSpc>
              <a:buNone/>
            </a:pPr>
            <a:r>
              <a:rPr lang="en-US" sz="3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Событие «выпадет чётное число» — это не один исход, а три возможных результата: 2, 4 и 6. Если считать его одним исходом, ответ получится неверным.
</a:t>
            </a:r>
            <a:endParaRPr lang="en-US" sz="1200" dirty="0"/>
          </a:p>
        </p:txBody>
      </p:sp>
      <p:sp>
        <p:nvSpPr>
          <p:cNvPr id="10" name="Text 3"/>
          <p:cNvSpPr txBox="1"/>
          <p:nvPr/>
        </p:nvSpPr>
        <p:spPr>
          <a:xfrm>
            <a:off x="672750" y="3942474"/>
            <a:ext cx="7791300" cy="5979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Путают проценты и дроби
</a:t>
            </a:r>
            <a:pPr algn="l" indent="0" marL="0">
              <a:lnSpc>
                <a:spcPct val="115000"/>
              </a:lnSpc>
              <a:buNone/>
            </a:pPr>
            <a:r>
              <a:rPr lang="en-US" sz="3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Число ½, десятичная дробь 0,5 и 50% означают одно и то же. Если не перевести запись в нужный вид, легко сравнить ответы неверно.
</a:t>
            </a:r>
            <a:endParaRPr lang="en-US" sz="1200" dirty="0"/>
          </a:p>
        </p:txBody>
      </p:sp>
      <p:sp>
        <p:nvSpPr>
          <p:cNvPr id="11" name="Text 4"/>
          <p:cNvSpPr txBox="1"/>
          <p:nvPr/>
        </p:nvSpPr>
        <p:spPr>
          <a:xfrm>
            <a:off x="672750" y="2212221"/>
            <a:ext cx="7791300" cy="5979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Не учитывают все варианты
</a:t>
            </a:r>
            <a:pPr algn="l" indent="0" marL="0">
              <a:lnSpc>
                <a:spcPct val="115000"/>
              </a:lnSpc>
              <a:buNone/>
            </a:pPr>
            <a:r>
              <a:rPr lang="en-US" sz="3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Иногда забывают часть возможных исходов и берут в расчёт только удобные для себя. Тогда сумма вероятностей перестаёт равняться 1, а задача решается неправильно.
</a:t>
            </a:r>
            <a:endParaRPr lang="en-US" sz="1200" dirty="0"/>
          </a:p>
        </p:txBody>
      </p:sp>
      <p:sp>
        <p:nvSpPr>
          <p:cNvPr id="12" name="Text 5"/>
          <p:cNvSpPr txBox="1"/>
          <p:nvPr/>
        </p:nvSpPr>
        <p:spPr>
          <a:xfrm>
            <a:off x="672750" y="3077344"/>
            <a:ext cx="7791300" cy="597900"/>
          </a:xfrm>
          <a:prstGeom prst="rect">
            <a:avLst/>
          </a:prstGeom>
          <a:noFill/>
          <a:ln/>
        </p:spPr>
        <p:txBody>
          <a:bodyPr wrap="square" lIns="0" tIns="0" rIns="0" bIns="0" rtlCol="0" anchor="ctr"/>
          <a:lstStyle/>
          <a:p>
            <a:pPr algn="l" indent="0" marL="0">
              <a:lnSpc>
                <a:spcPct val="115000"/>
              </a:lnSpc>
              <a:buNone/>
            </a:pPr>
            <a:r>
              <a:rPr lang="en-US" sz="1200" b="1" dirty="0">
                <a:solidFill>
                  <a:srgbClr val="362711"/>
                </a:solidFill>
                <a:latin typeface="Arial" pitchFamily="34" charset="0"/>
                <a:ea typeface="Arial" pitchFamily="34" charset="-122"/>
                <a:cs typeface="Arial" pitchFamily="34" charset="-120"/>
              </a:rPr>
              <a:t>Выходят за границы
</a:t>
            </a:r>
            <a:pPr algn="l" indent="0" marL="0">
              <a:lnSpc>
                <a:spcPct val="115000"/>
              </a:lnSpc>
              <a:buNone/>
            </a:pPr>
            <a:r>
              <a:rPr lang="en-US" sz="3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Вероятность не может быть больше 1 и меньше 0. Если в ответе получилось такое число, значит, где-то была ошибка в подсчёте или в записи дроби.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4000" y="1627448"/>
            <a:ext cx="4007700" cy="24303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253500" y="3709582"/>
            <a:ext cx="3400500" cy="460200"/>
          </a:xfrm>
          <a:prstGeom prst="rect">
            <a:avLst/>
          </a:prstGeom>
          <a:noFill/>
          <a:ln/>
        </p:spPr>
        <p:txBody>
          <a:bodyPr wrap="square" lIns="0" tIns="0" rIns="0" bIns="0" rtlCol="0" anchor="b"/>
          <a:lstStyle/>
          <a:p>
            <a:pPr algn="l" indent="0" marL="0">
              <a:lnSpc>
                <a:spcPct val="100000"/>
              </a:lnSpc>
              <a:buNone/>
            </a:pPr>
            <a:r>
              <a:rPr lang="en-US" sz="1000" dirty="0">
                <a:solidFill>
                  <a:srgbClr val="362711"/>
                </a:solidFill>
                <a:latin typeface="Arial" pitchFamily="34" charset="0"/>
                <a:ea typeface="Arial" pitchFamily="34" charset="-122"/>
                <a:cs typeface="Arial" pitchFamily="34" charset="-120"/>
              </a:rPr>
              <a:t>Теоретические значения для сравнения дробей в 7 классе.
</a:t>
            </a:r>
            <a:endParaRPr lang="en-US" sz="1000" dirty="0"/>
          </a:p>
        </p:txBody>
      </p:sp>
      <p:sp>
        <p:nvSpPr>
          <p:cNvPr id="6" name="Text 1"/>
          <p:cNvSpPr txBox="1"/>
          <p:nvPr/>
        </p:nvSpPr>
        <p:spPr>
          <a:xfrm>
            <a:off x="5253500" y="1516757"/>
            <a:ext cx="3400500" cy="798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На диаграмме удобно видеть, как дробь отражает шанс события. Чем больше числитель при одинаковом знаменателе, тем выше столбец.
</a:t>
            </a:r>
            <a:endParaRPr lang="en-US" sz="1100" dirty="0"/>
          </a:p>
        </p:txBody>
      </p:sp>
      <p:sp>
        <p:nvSpPr>
          <p:cNvPr id="7" name="Text 2"/>
          <p:cNvSpPr txBox="1"/>
          <p:nvPr/>
        </p:nvSpPr>
        <p:spPr>
          <a:xfrm>
            <a:off x="5253500" y="2516657"/>
            <a:ext cx="3400500" cy="846600"/>
          </a:xfrm>
          <a:prstGeom prst="rect">
            <a:avLst/>
          </a:prstGeom>
          <a:noFill/>
          <a:ln/>
        </p:spPr>
        <p:txBody>
          <a:bodyPr wrap="square" lIns="0" tIns="0" rIns="0" bIns="0" rtlCol="0" anchor="t"/>
          <a:lstStyle/>
          <a:p>
            <a:pPr algn="l" indent="0" marL="0">
              <a:lnSpc>
                <a:spcPct val="115000"/>
              </a:lnSpc>
              <a:buNone/>
            </a:pPr>
            <a:r>
              <a:rPr lang="en-US" sz="1100" dirty="0">
                <a:solidFill>
                  <a:srgbClr val="362711"/>
                </a:solidFill>
                <a:latin typeface="Arial" pitchFamily="34" charset="0"/>
                <a:ea typeface="Arial" pitchFamily="34" charset="-122"/>
                <a:cs typeface="Arial" pitchFamily="34" charset="-120"/>
              </a:rPr>
              <a:t>Самый высокий шанс у ¾, а самый низкий у 1/6. Такое сравнение помогает быстро упорядочивать дроби по величине.
</a:t>
            </a:r>
            <a:endParaRPr lang="en-US" sz="1100" dirty="0"/>
          </a:p>
        </p:txBody>
      </p:sp>
      <p:sp>
        <p:nvSpPr>
          <p:cNvPr id="8" name="Text 3"/>
          <p:cNvSpPr txBox="1"/>
          <p:nvPr/>
        </p:nvSpPr>
        <p:spPr>
          <a:xfrm>
            <a:off x="491775" y="480000"/>
            <a:ext cx="8206200" cy="7104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Сравнение вероятностей разных событий
</a:t>
            </a:r>
            <a:endParaRPr lang="en-US" sz="2600" dirty="0"/>
          </a:p>
        </p:txBody>
      </p:sp>
      <p:sp>
        <p:nvSpPr>
          <p:cNvPr id="9" name="Text 4"/>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18</a:t>
            </a:r>
            <a:endParaRPr lang="en-US" sz="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05012" y="1481745"/>
            <a:ext cx="185700" cy="14856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5061650" y="1481745"/>
            <a:ext cx="185700" cy="14856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080737" y="3301887"/>
            <a:ext cx="147525" cy="1686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724087" y="3301887"/>
            <a:ext cx="147525" cy="168600"/>
          </a:xfrm>
          <a:prstGeom prst="rect">
            <a:avLst/>
          </a:prstGeom>
        </p:spPr>
      </p:pic>
      <p:sp>
        <p:nvSpPr>
          <p:cNvPr id="11" name="Text 0"/>
          <p:cNvSpPr txBox="1"/>
          <p:nvPr/>
        </p:nvSpPr>
        <p:spPr>
          <a:xfrm>
            <a:off x="468900" y="480000"/>
            <a:ext cx="8206200" cy="668100"/>
          </a:xfrm>
          <a:prstGeom prst="rect">
            <a:avLst/>
          </a:prstGeom>
          <a:noFill/>
          <a:ln/>
        </p:spPr>
        <p:txBody>
          <a:bodyPr wrap="square" lIns="0" tIns="0" rIns="0" bIns="0" rtlCol="0" anchor="t"/>
          <a:lstStyle/>
          <a:p>
            <a:pPr algn="ctr" indent="0" marL="0">
              <a:lnSpc>
                <a:spcPct val="90000"/>
              </a:lnSpc>
              <a:buNone/>
            </a:pPr>
            <a:r>
              <a:rPr lang="en-US" sz="2600" dirty="0">
                <a:solidFill>
                  <a:srgbClr val="362711"/>
                </a:solidFill>
                <a:latin typeface="Arial" pitchFamily="34" charset="0"/>
                <a:ea typeface="Arial" pitchFamily="34" charset="-122"/>
                <a:cs typeface="Arial" pitchFamily="34" charset="-120"/>
              </a:rPr>
              <a:t>Зачем изучают случайные события
</a:t>
            </a:r>
            <a:endParaRPr lang="en-US" sz="2600" dirty="0"/>
          </a:p>
        </p:txBody>
      </p:sp>
      <p:sp>
        <p:nvSpPr>
          <p:cNvPr id="12" name="Text 1"/>
          <p:cNvSpPr txBox="1"/>
          <p:nvPr/>
        </p:nvSpPr>
        <p:spPr>
          <a:xfrm>
            <a:off x="600300" y="1860450"/>
            <a:ext cx="3587400" cy="10281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Игры с правилами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играх вероятность помогает понять, какое событие случится чаще, а какое реже. Это делает выбор хода более осознанным и учит сравнивать шансы.
</a:t>
            </a:r>
            <a:endParaRPr lang="en-US" sz="1300" dirty="0"/>
          </a:p>
        </p:txBody>
      </p:sp>
      <p:sp>
        <p:nvSpPr>
          <p:cNvPr id="13" name="Text 2"/>
          <p:cNvSpPr txBox="1"/>
          <p:nvPr/>
        </p:nvSpPr>
        <p:spPr>
          <a:xfrm>
            <a:off x="4954750" y="1860450"/>
            <a:ext cx="3587400" cy="10281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Прогноз погоды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Погода меняется не по точной формуле, поэтому прогноз часто говорит о вероятности дождя или снега. Так человек получает полезную информацию для решения на день.
</a:t>
            </a:r>
            <a:endParaRPr lang="en-US" sz="1300" dirty="0"/>
          </a:p>
        </p:txBody>
      </p:sp>
      <p:sp>
        <p:nvSpPr>
          <p:cNvPr id="14" name="Text 3"/>
          <p:cNvSpPr txBox="1"/>
          <p:nvPr/>
        </p:nvSpPr>
        <p:spPr>
          <a:xfrm>
            <a:off x="4954750" y="3686375"/>
            <a:ext cx="3587400" cy="10281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Разумный выбор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Случайные события встречаются в спорте, жеребьёвках и повседневных ситуациях. Умение оценивать шанс помогает принимать более взвешенные решения и не полагаться только на удачу.
</a:t>
            </a:r>
            <a:endParaRPr lang="en-US" sz="1300" dirty="0"/>
          </a:p>
        </p:txBody>
      </p:sp>
      <p:sp>
        <p:nvSpPr>
          <p:cNvPr id="15" name="Text 4"/>
          <p:cNvSpPr txBox="1"/>
          <p:nvPr/>
        </p:nvSpPr>
        <p:spPr>
          <a:xfrm>
            <a:off x="598125" y="3686375"/>
            <a:ext cx="3529200" cy="1028100"/>
          </a:xfrm>
          <a:prstGeom prst="rect">
            <a:avLst/>
          </a:prstGeom>
          <a:noFill/>
          <a:ln/>
        </p:spPr>
        <p:txBody>
          <a:bodyPr wrap="square" lIns="0" tIns="0" rIns="0" bIns="0" rtlCol="0" anchor="t"/>
          <a:lstStyle/>
          <a:p>
            <a:pPr algn="l" indent="0" marL="0">
              <a:lnSpc>
                <a:spcPct val="115000"/>
              </a:lnSpc>
              <a:buNone/>
            </a:pPr>
            <a:r>
              <a:rPr lang="en-US" sz="1300" dirty="0">
                <a:solidFill>
                  <a:srgbClr val="362711"/>
                </a:solidFill>
                <a:latin typeface="Arial" pitchFamily="34" charset="0"/>
                <a:ea typeface="Arial" pitchFamily="34" charset="-122"/>
                <a:cs typeface="Arial" pitchFamily="34" charset="-120"/>
              </a:rPr>
              <a:t>Научные опыты
</a:t>
            </a:r>
            <a:pPr algn="l" indent="0" marL="0">
              <a:lnSpc>
                <a:spcPct val="115000"/>
              </a:lnSpc>
              <a:buNone/>
            </a:pPr>
            <a:r>
              <a:rPr lang="en-US" sz="8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362711"/>
                </a:solidFill>
                <a:latin typeface="Arial" pitchFamily="34" charset="0"/>
                <a:ea typeface="Arial" pitchFamily="34" charset="-122"/>
                <a:cs typeface="Arial" pitchFamily="34" charset="-120"/>
              </a:rPr>
              <a:t>В лабораторных и учебных экспериментах случайные результаты нужно не просто наблюдать, а измерять и сравнивать. Вероятность помогает увидеть закономерность в повторяющихся опытах.
</a:t>
            </a:r>
            <a:endParaRPr lang="en-US" sz="1300" dirty="0"/>
          </a:p>
        </p:txBody>
      </p:sp>
      <p:sp>
        <p:nvSpPr>
          <p:cNvPr id="16" name="Text 5"/>
          <p:cNvSpPr txBox="1"/>
          <p:nvPr/>
        </p:nvSpPr>
        <p:spPr>
          <a:xfrm>
            <a:off x="8922650" y="4924250"/>
            <a:ext cx="165900" cy="147000"/>
          </a:xfrm>
          <a:prstGeom prst="rect">
            <a:avLst/>
          </a:prstGeom>
          <a:noFill/>
          <a:ln/>
        </p:spPr>
        <p:txBody>
          <a:bodyPr wrap="square" lIns="0" tIns="0" rIns="0" bIns="0" rtlCol="0" anchor="t"/>
          <a:lstStyle/>
          <a:p>
            <a:pPr algn="r" indent="0" marL="0">
              <a:lnSpc>
                <a:spcPct val="100000"/>
              </a:lnSpc>
              <a:buNone/>
            </a:pPr>
            <a:r>
              <a:rPr lang="en-US" sz="700" dirty="0">
                <a:solidFill>
                  <a:srgbClr val="A99F9D"/>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2EC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0000" y="2038875"/>
            <a:ext cx="8032800" cy="2415900"/>
          </a:xfrm>
          <a:prstGeom prst="rect">
            <a:avLst/>
          </a:prstGeom>
          <a:noFill/>
          <a:ln/>
        </p:spPr>
        <p:txBody>
          <a:bodyPr wrap="square" lIns="0" tIns="0" rIns="0" bIns="0" rtlCol="0" anchor="t"/>
          <a:lstStyle/>
          <a:p>
            <a:pPr algn="l" indent="0" marL="0">
              <a:lnSpc>
                <a:spcPct val="90000"/>
              </a:lnSpc>
              <a:buNone/>
            </a:pPr>
            <a:r>
              <a:rPr lang="en-US" sz="2600" dirty="0">
                <a:solidFill>
                  <a:srgbClr val="362711"/>
                </a:solidFill>
                <a:latin typeface="Arial" pitchFamily="34" charset="0"/>
                <a:ea typeface="Arial" pitchFamily="34" charset="-122"/>
                <a:cs typeface="Arial" pitchFamily="34" charset="-120"/>
              </a:rPr>
              <a:t>Случайность подчиняется правилам
</a:t>
            </a:r>
            <a:pPr algn="l" indent="0" marL="0">
              <a:lnSpc>
                <a:spcPct val="90000"/>
              </a:lnSpc>
              <a:buNone/>
            </a:pPr>
            <a:r>
              <a:rPr lang="en-US" sz="2600" dirty="0">
                <a:solidFill>
                  <a:srgbClr val="362711"/>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362711"/>
                </a:solidFill>
                <a:latin typeface="Arial" pitchFamily="34" charset="0"/>
                <a:ea typeface="Arial" pitchFamily="34" charset="-122"/>
                <a:cs typeface="Arial" pitchFamily="34" charset="-120"/>
              </a:rPr>
              <a:t>Случайные события кажутся непредсказуемыми, но их можно описывать, сравнивать и проверять. Вероятность, относительная частота и полный набор исходов помогают решать задачи и понимать реальные ситуации.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2026-05-29T20:39:40Z</dcterms:created>
  <dcterms:modified xsi:type="dcterms:W3CDTF">2026-05-29T20:39:40Z</dcterms:modified>
</cp:coreProperties>
</file>