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jpeg"/><Relationship Id="rId3" Type="http://schemas.openxmlformats.org/officeDocument/2006/relationships/image" Target="../media/image-14-3.jpeg"/><Relationship Id="rId4" Type="http://schemas.openxmlformats.org/officeDocument/2006/relationships/image" Target="../media/image-14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jpe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99100" y="2382108"/>
            <a:ext cx="3306000" cy="255698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005000" y="3284900"/>
            <a:ext cx="4415100" cy="134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Познакомимся с глагольными суффиксами и научимся их узнавать.
</a:t>
            </a:r>
            <a:endParaRPr lang="en-US" sz="1300" dirty="0"/>
          </a:p>
        </p:txBody>
      </p:sp>
      <p:sp>
        <p:nvSpPr>
          <p:cNvPr id="6" name="Text 1"/>
          <p:cNvSpPr txBox="1"/>
          <p:nvPr/>
        </p:nvSpPr>
        <p:spPr>
          <a:xfrm>
            <a:off x="4005000" y="702675"/>
            <a:ext cx="4415100" cy="2263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Другие суффиксы глагола: -а-, -е-, -и-, -о-, -у-, -я-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527750" y="1573800"/>
            <a:ext cx="2648700" cy="615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28600" y="207230"/>
            <a:ext cx="3276600" cy="262384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40000" y="3405200"/>
            <a:ext cx="7986600" cy="1221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третьекласснику знать суффиксы глагола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4206800" y="676700"/>
            <a:ext cx="4415100" cy="15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Глагол называет действие, а суффикс подсказывает, как слово устроено. Это помогает правильно разбирать слова, находить родственные формы и замечать важные буквы без спешки.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1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34350" y="2100675"/>
            <a:ext cx="2225400" cy="17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Суффикс — это часть слова, которая стоит после корня. Он помогает образовывать новые слова или уточнять их значение, делая речь точнее.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540000" y="517075"/>
            <a:ext cx="8079900" cy="65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суффикс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3467925" y="2100675"/>
            <a:ext cx="2225400" cy="17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глаголах суффиксы -а-, -е-, -и-, -о-, -у-, -я- встречаются очень часто. Они могут помогать различать слова и их формы.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6201500" y="2100675"/>
            <a:ext cx="2225400" cy="17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найти суффикс, важно сначала определить корень. Тогда легче увидеть, какая часть слова стоит после него и не перепутать её с окончанием.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93800" y="2858807"/>
            <a:ext cx="8756400" cy="208648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40000" y="1278175"/>
            <a:ext cx="3735600" cy="129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они выглядят в словах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уроке мы наблюдаем за суффиксами -а-, -е-, -и-, -о-, -у-, -я-. Их можно заметить в словах читать, зеленеть, кормить и сиять.
</a:t>
            </a:r>
            <a:endParaRPr lang="en-US" sz="1300" dirty="0"/>
          </a:p>
        </p:txBody>
      </p:sp>
      <p:sp>
        <p:nvSpPr>
          <p:cNvPr id="6" name="Text 1"/>
          <p:cNvSpPr txBox="1"/>
          <p:nvPr/>
        </p:nvSpPr>
        <p:spPr>
          <a:xfrm>
            <a:off x="540000" y="517075"/>
            <a:ext cx="8079900" cy="47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Шесть гласных суффиксов глагола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4860000" y="1278175"/>
            <a:ext cx="3735600" cy="129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помочь себе при разборе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разборе удобно выделять корень и суффикс разными цветами. Тогда части слова не смешиваются, а нужная буква сразу бросается в глаза.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29400" y="1431950"/>
            <a:ext cx="7819200" cy="66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Суффикс -а- часто встречается в неопределённой форме глагола: читать, решать, играть. Он помогает назвать действие и делает слово привычным для русского языка.
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540000" y="517075"/>
            <a:ext cx="80799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Суффикс -а- в глаголах
</a:t>
            </a:r>
            <a:endParaRPr lang="en-US" sz="2800" dirty="0"/>
          </a:p>
        </p:txBody>
      </p:sp>
      <p:sp>
        <p:nvSpPr>
          <p:cNvPr id="7" name="Text 3"/>
          <p:cNvSpPr txBox="1"/>
          <p:nvPr/>
        </p:nvSpPr>
        <p:spPr>
          <a:xfrm>
            <a:off x="729400" y="2596100"/>
            <a:ext cx="7819200" cy="66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таких словах важно не торопиться. Одинаковые буквы могут встречаться и в корне, и в суффиксе, поэтому нужно смотреть на всё слово целиком.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729400" y="3685527"/>
            <a:ext cx="7819200" cy="66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Родственные слова помогают проверить наблюдение: игра — играть, речь — решать. Так легче понять, где заканчивается корень и начинается суффикс.
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3462" y="1205475"/>
            <a:ext cx="420300" cy="4203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9731" y="3040650"/>
            <a:ext cx="367763" cy="4203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78262" y="1226425"/>
            <a:ext cx="425700" cy="3784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540000" y="517075"/>
            <a:ext cx="8079900" cy="5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Суффикс -е- в глаголах
</a:t>
            </a:r>
            <a:endParaRPr lang="en-US" sz="2800" dirty="0"/>
          </a:p>
        </p:txBody>
      </p:sp>
      <p:sp>
        <p:nvSpPr>
          <p:cNvPr id="8" name="Text 2"/>
          <p:cNvSpPr txBox="1"/>
          <p:nvPr/>
        </p:nvSpPr>
        <p:spPr>
          <a:xfrm>
            <a:off x="540762" y="1808225"/>
            <a:ext cx="34578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Зелёный оттенок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словах зеленеть, белеть и краснеть суффикс -е- показывает изменение признака. Предмет словно «становится» другим, и это хорошо слышно в значении слова.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540762" y="3643400"/>
            <a:ext cx="34578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Небольшое, но важное изменение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Суффикс -е- делает глагол точнее. Он подсказывает: действие связано с изменением цвета, вида или состояния, а не просто с обычным действием.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4778262" y="1808225"/>
            <a:ext cx="34578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Видно перемену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глаголы помогают заметить не движение, а перемену состояния. Слово рассказывает, что кто-то или что-то начинает выглядеть иначе.
</a:t>
            </a:r>
            <a:endParaRPr lang="en-US" sz="13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43325" y="1043525"/>
            <a:ext cx="4765500" cy="71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Суффикс -и- встречается в глаголах кормить, носить, строить, учить. Он часто помогает назвать действие, которое можно повторять снова и снова.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540000" y="517075"/>
            <a:ext cx="2329500" cy="323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Суффикс -и- в глаголах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3743325" y="2343749"/>
            <a:ext cx="4765500" cy="71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личных формах такие слова звучат особенно ясно: кормит, носит, строит, учит. Здесь суффикс помогает сохранить узнаваемый вид слова.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3743325" y="3577624"/>
            <a:ext cx="4765500" cy="71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не ошибиться, полезно подобрать однокоренные слова. Тогда легче увидеть общий корень и понять, какая часть слова является суффиксом.
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164150" y="1539450"/>
            <a:ext cx="3365400" cy="204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Суффикс -о- встречается реже, поэтому его особенно важно замечать при разборе слов, чтобы не пропустить нужную букву.
</a:t>
            </a:r>
            <a:endParaRPr lang="en-US" sz="1300" dirty="0"/>
          </a:p>
        </p:txBody>
      </p:sp>
      <p:sp>
        <p:nvSpPr>
          <p:cNvPr id="4" name="Text 1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540000" y="517075"/>
            <a:ext cx="4320000" cy="46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 урока
</a:t>
            </a:r>
            <a:endParaRPr lang="en-US" sz="1300" dirty="0"/>
          </a:p>
        </p:txBody>
      </p:sp>
      <p:sp>
        <p:nvSpPr>
          <p:cNvPr id="6" name="Text 3"/>
          <p:cNvSpPr txBox="1"/>
          <p:nvPr/>
        </p:nvSpPr>
        <p:spPr>
          <a:xfrm>
            <a:off x="540000" y="1539450"/>
            <a:ext cx="4119300" cy="149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6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
</a:t>
            </a:r>
            <a:endParaRPr lang="en-US" sz="6500" dirty="0"/>
          </a:p>
        </p:txBody>
      </p:sp>
      <p:sp>
        <p:nvSpPr>
          <p:cNvPr id="7" name="Text 4"/>
          <p:cNvSpPr txBox="1"/>
          <p:nvPr/>
        </p:nvSpPr>
        <p:spPr>
          <a:xfrm>
            <a:off x="540075" y="3121350"/>
            <a:ext cx="4119300" cy="46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суффиксов мы изучаем на этом уроке, и один из них — -о-.
</a:t>
            </a:r>
            <a:endParaRPr lang="en-US" sz="16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01010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2706" y="3000196"/>
            <a:ext cx="420300" cy="4203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00931" y="3000196"/>
            <a:ext cx="420300" cy="4203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46599" y="509171"/>
            <a:ext cx="367763" cy="4203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540000" y="517075"/>
            <a:ext cx="3698700" cy="144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Суффикс -у- в глаголах
</a:t>
            </a:r>
            <a:endParaRPr lang="en-US" sz="2800" dirty="0"/>
          </a:p>
        </p:txBody>
      </p:sp>
      <p:sp>
        <p:nvSpPr>
          <p:cNvPr id="9" name="Text 2"/>
          <p:cNvSpPr txBox="1"/>
          <p:nvPr/>
        </p:nvSpPr>
        <p:spPr>
          <a:xfrm>
            <a:off x="540000" y="3535393"/>
            <a:ext cx="2387400" cy="86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 говорящим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формах пою, рисую, несу и веду действие связано с тем, кто говорит. Суффикс -у- помогает образовать именно такую личную форму.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498225" y="3535393"/>
            <a:ext cx="2387400" cy="86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Коротко и ясно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слова обычно короткие, но очень выразительные. Их легко услышать, потому что окончание звучит чётко, а смысл сразу понятен.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6317625" y="1044368"/>
            <a:ext cx="2387400" cy="86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Удобно запомнить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в слове есть форма я пою или я рисую, стоит внимательно посмотреть на букву -у-. Она может быть частью суффикса и помочь при разборе.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540000" y="517075"/>
            <a:ext cx="8079900" cy="5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звучит и как работает суффикс -я-
</a:t>
            </a:r>
            <a:endParaRPr lang="en-US" sz="2800" dirty="0"/>
          </a:p>
        </p:txBody>
      </p:sp>
      <p:sp>
        <p:nvSpPr>
          <p:cNvPr id="8" name="Text 2"/>
          <p:cNvSpPr txBox="1"/>
          <p:nvPr/>
        </p:nvSpPr>
        <p:spPr>
          <a:xfrm>
            <a:off x="540000" y="1582300"/>
            <a:ext cx="2346000" cy="1053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замечаем слово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словах стоять, сиять, смеяться, гулять суффикс -я- помогает узнать глагол и почувствовать его мягкое звучание.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3776300" y="2700000"/>
            <a:ext cx="2346000" cy="105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прислушиваемся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рядом слышится звук [й’]. Поэтому при разборе важно не торопиться и внимательно смотреть на буквы, а не только на слух.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6277525" y="1857275"/>
            <a:ext cx="2346000" cy="105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проверяем родственные слова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с другими словами помогает понять строение глагола и не перепутать суффикс -я- с частью корня или окончанием.
</a:t>
            </a:r>
            <a:endParaRPr lang="en-US" sz="13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01010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0000" y="2999526"/>
            <a:ext cx="8079900" cy="162544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1750" y="1598300"/>
            <a:ext cx="3414900" cy="106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1) Сначала найди корень: он показывает общий смысл слова. Потом посмотри, есть ли в слове окончание, и отдели его.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540000" y="517075"/>
            <a:ext cx="8079900" cy="48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найти суффикс в слове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4894375" y="1598300"/>
            <a:ext cx="3414900" cy="106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2) После этого сравни слово с родственными: рисовать — рисую, сиять — сияет, белеть — белеет. Так легче увидеть суффикс и не перепутать части слова.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4142" y="1563550"/>
            <a:ext cx="8071866" cy="29508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540000" y="517075"/>
            <a:ext cx="8079900" cy="5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разбора глагола по составу
</a:t>
            </a:r>
            <a:endParaRPr lang="en-US" sz="2800" dirty="0"/>
          </a:p>
        </p:txBody>
      </p:sp>
      <p:sp>
        <p:nvSpPr>
          <p:cNvPr id="6" name="Text 2"/>
          <p:cNvSpPr txBox="1"/>
          <p:nvPr/>
        </p:nvSpPr>
        <p:spPr>
          <a:xfrm>
            <a:off x="540000" y="1116441"/>
            <a:ext cx="8079900" cy="35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 шаг за шагом найти корень, окончание и суффикс в глаголе.
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40000" y="517075"/>
            <a:ext cx="8079900" cy="69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Глаголы, которые легко спутать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734350" y="2100675"/>
            <a:ext cx="1561200" cy="19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1) В похожих словах суффикс может быть разным, поэтому нельзя угадывать на слух. Нужно смотреть на состав слова спокойно и по порядку.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2779913" y="2100675"/>
            <a:ext cx="1561200" cy="19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2) Пары вроде писать и рисовать выглядят похоже, но устроены по-разному. Сравнение нескольких форм помогает заметить нужную часть слова.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4820088" y="2100675"/>
            <a:ext cx="1561200" cy="19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3) Иногда труднее всего не найти суффикс, а не перепутать его с окончанием или частью корня. Здесь особенно важна проверка родственными словами.
</a:t>
            </a:r>
            <a:endParaRPr lang="en-US" sz="1200" dirty="0"/>
          </a:p>
        </p:txBody>
      </p:sp>
      <p:sp>
        <p:nvSpPr>
          <p:cNvPr id="9" name="Text 5"/>
          <p:cNvSpPr txBox="1"/>
          <p:nvPr/>
        </p:nvSpPr>
        <p:spPr>
          <a:xfrm>
            <a:off x="6860213" y="2100675"/>
            <a:ext cx="1561200" cy="19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4) Чем больше примеров ученик сравнивает, тем точнее становится разбор. Слово перестаёт «капризничать» и начинает показывать свои части.
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9980" y="2607868"/>
            <a:ext cx="2523882" cy="192248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6005" y="2607868"/>
            <a:ext cx="2523882" cy="192248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17993" y="2607868"/>
            <a:ext cx="2523882" cy="1922488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554250" y="517075"/>
            <a:ext cx="8035500" cy="5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1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Слова-родственники помогают увидеть общий корень
</a:t>
            </a:r>
            <a:endParaRPr lang="en-US" sz="2516" dirty="0"/>
          </a:p>
        </p:txBody>
      </p:sp>
      <p:sp>
        <p:nvSpPr>
          <p:cNvPr id="8" name="Text 2"/>
          <p:cNvSpPr txBox="1"/>
          <p:nvPr/>
        </p:nvSpPr>
        <p:spPr>
          <a:xfrm>
            <a:off x="539980" y="1352225"/>
            <a:ext cx="2523882" cy="115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4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Светлая семейка слов
</a:t>
            </a:r>
            <a:pPr algn="ctr" indent="0" marL="0">
              <a:lnSpc>
                <a:spcPct val="100000"/>
              </a:lnSpc>
              <a:buNone/>
            </a:pPr>
            <a:r>
              <a:rPr lang="en-US" sz="106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6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свет, светить и светлый связаны общим корнем. Он хранит главный смысл, а суффикс помогает образовать новое слово. Так одна «семья» показывает, как меняется форма и значение без потери общей основы.
</a:t>
            </a:r>
            <a:endParaRPr lang="en-US" sz="1146" dirty="0"/>
          </a:p>
        </p:txBody>
      </p:sp>
      <p:sp>
        <p:nvSpPr>
          <p:cNvPr id="9" name="Text 3"/>
          <p:cNvSpPr txBox="1"/>
          <p:nvPr/>
        </p:nvSpPr>
        <p:spPr>
          <a:xfrm>
            <a:off x="6096005" y="1352225"/>
            <a:ext cx="2523882" cy="115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7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слова держатся вместе
</a:t>
            </a:r>
            <a:pPr algn="ctr" indent="0" marL="0">
              <a:lnSpc>
                <a:spcPct val="100000"/>
              </a:lnSpc>
              <a:buNone/>
            </a:pPr>
            <a:r>
              <a:rPr lang="en-US" sz="100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рядом стоят родственные слова, корень заметить намного проще. Он повторяется и помогает не потерять общий смысл. Суффиксы же работают как помощники: они строят новые слова и подсказывают, как устроена глагольная форма.
</a:t>
            </a:r>
            <a:endParaRPr lang="en-US" sz="1078" dirty="0"/>
          </a:p>
        </p:txBody>
      </p:sp>
      <p:sp>
        <p:nvSpPr>
          <p:cNvPr id="10" name="Text 4"/>
          <p:cNvSpPr txBox="1"/>
          <p:nvPr/>
        </p:nvSpPr>
        <p:spPr>
          <a:xfrm>
            <a:off x="3317993" y="1352225"/>
            <a:ext cx="2523882" cy="115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6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Цветок, который подружился с цветом
</a:t>
            </a:r>
            <a:pPr algn="ctr" indent="0" marL="0">
              <a:lnSpc>
                <a:spcPct val="100000"/>
              </a:lnSpc>
              <a:buNone/>
            </a:pPr>
            <a:r>
              <a:rPr lang="en-US" sz="99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9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словах цвет, цветёт и цветок слышится общий корень. Благодаря ему легко понять, что эти слова родственники. Суффикс добавляет нужный оттенок, а корень остаётся узнаваемым, будто маленький маячок для разбора.
</a:t>
            </a:r>
            <a:endParaRPr lang="en-US" sz="1069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3462" y="1205475"/>
            <a:ext cx="420300" cy="4203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3462" y="3040650"/>
            <a:ext cx="420300" cy="4203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80962" y="1205475"/>
            <a:ext cx="420300" cy="4203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540000" y="517075"/>
            <a:ext cx="8079900" cy="5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суффиксы меняют значение глагола
</a:t>
            </a:r>
            <a:endParaRPr lang="en-US" sz="2800" dirty="0"/>
          </a:p>
        </p:txBody>
      </p:sp>
      <p:sp>
        <p:nvSpPr>
          <p:cNvPr id="8" name="Text 2"/>
          <p:cNvSpPr txBox="1"/>
          <p:nvPr/>
        </p:nvSpPr>
        <p:spPr>
          <a:xfrm>
            <a:off x="540762" y="1808225"/>
            <a:ext cx="34578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Изменение состояния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Суффикс может показать, что предмет или явление меняется. Например, белеть — значит становиться белым, а зеленеть — становиться зелёным.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540762" y="3643400"/>
            <a:ext cx="34578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Делать речь мягче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суффиксы делают слово звучным и мягким. Они помогают точнее передать мысль и делают глагол более выразительным для слушателя.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4778262" y="1808225"/>
            <a:ext cx="34578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Называть действие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слове рисовать суффикс помогает назвать само действие. Благодаря ему понятно, что речь идёт не о предмете, а о процессе.
</a:t>
            </a:r>
            <a:endParaRPr lang="en-US" sz="13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164150" y="1539450"/>
            <a:ext cx="3365400" cy="204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Обычно путают суффикс с корнем или с окончанием. Чтобы не ошибиться, полезно сравнивать родственные слова и проверять несколько форм одного глагола.
</a:t>
            </a:r>
            <a:endParaRPr lang="en-US" sz="1300" dirty="0"/>
          </a:p>
        </p:txBody>
      </p:sp>
      <p:sp>
        <p:nvSpPr>
          <p:cNvPr id="4" name="Text 1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540000" y="517075"/>
            <a:ext cx="4320000" cy="46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 урока
</a:t>
            </a:r>
            <a:endParaRPr lang="en-US" sz="1300" dirty="0"/>
          </a:p>
        </p:txBody>
      </p:sp>
      <p:sp>
        <p:nvSpPr>
          <p:cNvPr id="6" name="Text 3"/>
          <p:cNvSpPr txBox="1"/>
          <p:nvPr/>
        </p:nvSpPr>
        <p:spPr>
          <a:xfrm>
            <a:off x="540000" y="1539450"/>
            <a:ext cx="4119300" cy="149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6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
</a:t>
            </a:r>
            <a:endParaRPr lang="en-US" sz="6500" dirty="0"/>
          </a:p>
        </p:txBody>
      </p:sp>
      <p:sp>
        <p:nvSpPr>
          <p:cNvPr id="7" name="Text 4"/>
          <p:cNvSpPr txBox="1"/>
          <p:nvPr/>
        </p:nvSpPr>
        <p:spPr>
          <a:xfrm>
            <a:off x="540075" y="3121350"/>
            <a:ext cx="4119300" cy="46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ошибки чаще всего встречаются у учеников при разборе глаголов по составу.
</a:t>
            </a:r>
            <a:endParaRPr lang="en-US" sz="16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34350" y="2100675"/>
            <a:ext cx="2225400" cy="17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1) Если в глаголе есть одна из букв -а-, -е-, -и-, -о-, -у-, -я-, сначала проверь, не входит ли она в корень. Буква любит прятаться.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540000" y="517075"/>
            <a:ext cx="8079900" cy="65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Простая подсказка для запоминания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3467925" y="2100675"/>
            <a:ext cx="2225400" cy="17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2) Потом сравни слово с родственными: читать, зеленеть, кормить, рисовать, пою, сиять. Сравнение быстро показывает, где находится суффикс.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6201500" y="2100675"/>
            <a:ext cx="2225400" cy="17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3) Не спеши делать вывод по одному слову. В русском языке одна и та же буква может работать по-разному, поэтому лучше проверять её в нескольких примерах.
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47" y="0"/>
            <a:ext cx="4028405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594750" y="1971350"/>
            <a:ext cx="3934800" cy="101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1) Для наблюдения подойдут слова читать, зеленеть, кормить, рисовать, пою и сиять. В каждом можно попробовать выделить корень, суффикс и окончание.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4594750" y="3227758"/>
            <a:ext cx="3934800" cy="101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2) Ещё полезно разобрать гулять и строить. Чем больше примеров сравнивает ученик, тем быстрее он замечает одинаковые гласные суффиксы в разных глаголах.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4246075" y="517075"/>
            <a:ext cx="4373700" cy="101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для тренировки на уроке
</a:t>
            </a:r>
            <a:endParaRPr lang="en-US" sz="2800" dirty="0"/>
          </a:p>
        </p:txBody>
      </p:sp>
      <p:sp>
        <p:nvSpPr>
          <p:cNvPr id="8" name="Text 3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01010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540000" y="517075"/>
            <a:ext cx="8079900" cy="5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уже получилось узнать
</a:t>
            </a:r>
            <a:endParaRPr lang="en-US" sz="2800" dirty="0"/>
          </a:p>
        </p:txBody>
      </p:sp>
      <p:sp>
        <p:nvSpPr>
          <p:cNvPr id="8" name="Text 2"/>
          <p:cNvSpPr txBox="1"/>
          <p:nvPr/>
        </p:nvSpPr>
        <p:spPr>
          <a:xfrm>
            <a:off x="540000" y="1573153"/>
            <a:ext cx="8079900" cy="62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Узнали суффиксы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Мы познакомились с гласными суффиксами глагола: -а-, -е-, -и-, -о-, -у-, -я-. Они помогают образовывать слова и делать речь точнее.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770900" y="2623475"/>
            <a:ext cx="7848900" cy="62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Научились искать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Теперь можно находить корень, окончание и суффикс по порядку. Если слово проверить по родственникам, разбор становится аккуратнее и понятнее.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1039300" y="3658950"/>
            <a:ext cx="7580700" cy="62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Закрепили правило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внимательнее работа с примерами, тем меньше ошибок. Суффиксы перестают путаться, а глаголы раскрывают свой состав без лишней спешки.
</a:t>
            </a:r>
            <a:endParaRPr lang="en-US" sz="13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01010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03875" y="1329375"/>
            <a:ext cx="7522800" cy="84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Глагольные суффиксы — маленькие помощники, которые стоят после корня. Они делают слова точнее, а разбор понятнее, если проверять их по родственным формам.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540000" y="3405200"/>
            <a:ext cx="7986600" cy="1221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мысль урока
</a:t>
            </a:r>
            <a:endParaRPr lang="en-US" sz="3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2026-05-21T22:26:42Z</dcterms:created>
  <dcterms:modified xsi:type="dcterms:W3CDTF">2026-05-21T22:26:42Z</dcterms:modified>
</cp:coreProperties>
</file>