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slideLayout" Target="../slideLayouts/slideLayout1.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jpeg"/><Relationship Id="rId3" Type="http://schemas.openxmlformats.org/officeDocument/2006/relationships/image" Target="../media/image-3-3.png"/><Relationship Id="rId4" Type="http://schemas.openxmlformats.org/officeDocument/2006/relationships/image" Target="../media/image-3-4.jpeg"/><Relationship Id="rId5" Type="http://schemas.openxmlformats.org/officeDocument/2006/relationships/image" Target="../media/image-3-5.png"/><Relationship Id="rId6" Type="http://schemas.openxmlformats.org/officeDocument/2006/relationships/image" Target="../media/image-3-6.jpeg"/><Relationship Id="rId7" Type="http://schemas.openxmlformats.org/officeDocument/2006/relationships/image" Target="../media/image-3-7.png"/><Relationship Id="rId8" Type="http://schemas.openxmlformats.org/officeDocument/2006/relationships/slideLayout" Target="../slideLayouts/slideLayout1.xml"/><Relationship Id="rId9"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slideLayout" Target="../slideLayouts/slideLayout1.xml"/><Relationship Id="rId7"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jpe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image" Target="../media/image-5-7.png"/><Relationship Id="rId8" Type="http://schemas.openxmlformats.org/officeDocument/2006/relationships/slideLayout" Target="../slideLayouts/slideLayout1.xml"/><Relationship Id="rId9"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jpe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slideLayout" Target="../slideLayouts/slideLayout1.xml"/><Relationship Id="rId6"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jpe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image" Target="../media/image-7-6.png"/><Relationship Id="rId7" Type="http://schemas.openxmlformats.org/officeDocument/2006/relationships/slideLayout" Target="../slideLayouts/slideLayout1.xml"/><Relationship Id="rId8"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jpe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image" Target="../media/image-8-6.png"/><Relationship Id="rId7" Type="http://schemas.openxmlformats.org/officeDocument/2006/relationships/image" Target="../media/image-8-7.png"/><Relationship Id="rId8" Type="http://schemas.openxmlformats.org/officeDocument/2006/relationships/slideLayout" Target="../slideLayouts/slideLayout1.xml"/><Relationship Id="rId9"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slideLayout" Target="../slideLayouts/slideLayout1.xml"/><Relationship Id="rId5"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slideLayout" Target="../slideLayouts/slideLayout1.xm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slideLayout" Target="../slideLayouts/slideLayout1.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jpe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slideLayout" Target="../slideLayouts/slideLayout1.xml"/><Relationship Id="rId6"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slideLayout" Target="../slideLayouts/slideLayout1.xml"/><Relationship Id="rId7"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jpeg"/><Relationship Id="rId4" Type="http://schemas.openxmlformats.org/officeDocument/2006/relationships/image" Target="../media/image-14-4.png"/><Relationship Id="rId5" Type="http://schemas.openxmlformats.org/officeDocument/2006/relationships/image" Target="../media/image-14-5.jpeg"/><Relationship Id="rId6" Type="http://schemas.openxmlformats.org/officeDocument/2006/relationships/image" Target="../media/image-14-6.png"/><Relationship Id="rId7" Type="http://schemas.openxmlformats.org/officeDocument/2006/relationships/image" Target="../media/image-14-7.jpeg"/><Relationship Id="rId8" Type="http://schemas.openxmlformats.org/officeDocument/2006/relationships/image" Target="../media/image-14-8.png"/><Relationship Id="rId9" Type="http://schemas.openxmlformats.org/officeDocument/2006/relationships/slideLayout" Target="../slideLayouts/slideLayout1.xml"/><Relationship Id="rId10"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jpe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image" Target="../media/image-15-5.png"/><Relationship Id="rId6" Type="http://schemas.openxmlformats.org/officeDocument/2006/relationships/image" Target="../media/image-15-6.png"/><Relationship Id="rId7" Type="http://schemas.openxmlformats.org/officeDocument/2006/relationships/slideLayout" Target="../slideLayouts/slideLayout1.xml"/><Relationship Id="rId8"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image" Target="../media/image-16-6.png"/><Relationship Id="rId7" Type="http://schemas.openxmlformats.org/officeDocument/2006/relationships/image" Target="../media/image-16-7.png"/><Relationship Id="rId8" Type="http://schemas.openxmlformats.org/officeDocument/2006/relationships/slideLayout" Target="../slideLayouts/slideLayout1.xml"/><Relationship Id="rId9"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jpe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slideLayout" Target="../slideLayouts/slideLayout1.xml"/><Relationship Id="rId6"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jpeg"/><Relationship Id="rId4" Type="http://schemas.openxmlformats.org/officeDocument/2006/relationships/image" Target="../media/image-18-4.png"/><Relationship Id="rId5" Type="http://schemas.openxmlformats.org/officeDocument/2006/relationships/image" Target="../media/image-18-5.png"/><Relationship Id="rId6" Type="http://schemas.openxmlformats.org/officeDocument/2006/relationships/image" Target="../media/image-18-6.png"/><Relationship Id="rId7" Type="http://schemas.openxmlformats.org/officeDocument/2006/relationships/slideLayout" Target="../slideLayouts/slideLayout1.xml"/><Relationship Id="rId8"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jpeg"/><Relationship Id="rId3" Type="http://schemas.openxmlformats.org/officeDocument/2006/relationships/image" Target="../media/image-19-3.png"/><Relationship Id="rId4" Type="http://schemas.openxmlformats.org/officeDocument/2006/relationships/image" Target="../media/image-19-4.jpeg"/><Relationship Id="rId5" Type="http://schemas.openxmlformats.org/officeDocument/2006/relationships/image" Target="../media/image-19-5.png"/><Relationship Id="rId6" Type="http://schemas.openxmlformats.org/officeDocument/2006/relationships/image" Target="../media/image-19-6.jpeg"/><Relationship Id="rId7" Type="http://schemas.openxmlformats.org/officeDocument/2006/relationships/image" Target="../media/image-19-7.png"/><Relationship Id="rId8" Type="http://schemas.openxmlformats.org/officeDocument/2006/relationships/slideLayout" Target="../slideLayouts/slideLayout1.xml"/><Relationship Id="rId9"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slideLayout" Target="../slideLayouts/slideLayout1.xml"/><Relationship Id="rId4"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D2772"/>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798" y="0"/>
            <a:ext cx="2968205" cy="4180800"/>
          </a:xfrm>
          <a:prstGeom prst="rect">
            <a:avLst/>
          </a:prstGeom>
        </p:spPr>
      </p:pic>
      <p:pic>
        <p:nvPicPr>
          <p:cNvPr id="3" name="Image 1" descr="preencoded.png">    </p:cNvPr>
          <p:cNvPicPr>
            <a:picLocks noChangeAspect="1"/>
          </p:cNvPicPr>
          <p:nvPr/>
        </p:nvPicPr>
        <p:blipFill>
          <a:blip r:embed="rId2"/>
          <a:stretch>
            <a:fillRect/>
          </a:stretch>
        </p:blipFill>
        <p:spPr>
          <a:xfrm>
            <a:off x="0" y="0"/>
            <a:ext cx="12192000" cy="6858000"/>
          </a:xfrm>
          <a:prstGeom prst="rect">
            <a:avLst/>
          </a:prstGeom>
        </p:spPr>
      </p:pic>
      <p:sp>
        <p:nvSpPr>
          <p:cNvPr id="4" name="Text 0"/>
          <p:cNvSpPr txBox="1"/>
          <p:nvPr/>
        </p:nvSpPr>
        <p:spPr>
          <a:xfrm>
            <a:off x="3392672" y="4502319"/>
            <a:ext cx="5938500" cy="1902000"/>
          </a:xfrm>
          <a:prstGeom prst="rect">
            <a:avLst/>
          </a:prstGeom>
          <a:noFill/>
          <a:ln/>
        </p:spPr>
        <p:txBody>
          <a:bodyPr wrap="square" lIns="0" tIns="0" rIns="0" bIns="0" rtlCol="0" anchor="t"/>
          <a:lstStyle/>
          <a:p>
            <a:pPr algn="l" indent="0" marL="0">
              <a:lnSpc>
                <a:spcPct val="115000"/>
              </a:lnSpc>
              <a:buNone/>
            </a:pPr>
            <a:r>
              <a:rPr lang="en-US" sz="1800" dirty="0">
                <a:solidFill>
                  <a:srgbClr val="FFFFFF"/>
                </a:solidFill>
                <a:latin typeface="Arial" pitchFamily="34" charset="0"/>
                <a:ea typeface="Arial" pitchFamily="34" charset="-122"/>
                <a:cs typeface="Arial" pitchFamily="34" charset="-120"/>
              </a:rPr>
              <a:t>Сладости, вкусы и простые фразы по-английски.
</a:t>
            </a:r>
            <a:pPr algn="l" indent="0" marL="0">
              <a:lnSpc>
                <a:spcPct val="115000"/>
              </a:lnSpc>
              <a:buNone/>
            </a:pPr>
            <a:r>
              <a:rPr lang="en-US" sz="18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600" i="1" dirty="0">
                <a:solidFill>
                  <a:srgbClr val="FFFFFF"/>
                </a:solidFill>
                <a:latin typeface="Arial" pitchFamily="34" charset="0"/>
                <a:ea typeface="Arial" pitchFamily="34" charset="-122"/>
                <a:cs typeface="Arial" pitchFamily="34" charset="-120"/>
              </a:rPr>
              <a:t>
</a:t>
            </a:r>
            <a:endParaRPr lang="en-US" sz="1800" dirty="0"/>
          </a:p>
        </p:txBody>
      </p:sp>
      <p:sp>
        <p:nvSpPr>
          <p:cNvPr id="5" name="Text 1"/>
          <p:cNvSpPr txBox="1"/>
          <p:nvPr/>
        </p:nvSpPr>
        <p:spPr>
          <a:xfrm>
            <a:off x="3392672" y="484753"/>
            <a:ext cx="6840300" cy="3414600"/>
          </a:xfrm>
          <a:prstGeom prst="rect">
            <a:avLst/>
          </a:prstGeom>
          <a:noFill/>
          <a:ln/>
        </p:spPr>
        <p:txBody>
          <a:bodyPr wrap="square" lIns="0" tIns="0" rIns="0" bIns="0" rtlCol="0" anchor="b"/>
          <a:lstStyle/>
          <a:p>
            <a:pPr algn="l" indent="0" marL="0">
              <a:lnSpc>
                <a:spcPct val="100000"/>
              </a:lnSpc>
              <a:buNone/>
            </a:pPr>
            <a:r>
              <a:rPr lang="en-US" sz="4200" b="1" dirty="0">
                <a:solidFill>
                  <a:srgbClr val="F8F5EE"/>
                </a:solidFill>
                <a:latin typeface="Arial" pitchFamily="34" charset="0"/>
                <a:ea typeface="Arial" pitchFamily="34" charset="-122"/>
                <a:cs typeface="Arial" pitchFamily="34" charset="-120"/>
              </a:rPr>
              <a:t>Module 6: A Sweet Tooth
</a:t>
            </a:r>
            <a:endParaRPr lang="en-US" sz="4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D8D8D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432530" y="0"/>
            <a:ext cx="5758739" cy="6864900"/>
          </a:xfrm>
          <a:prstGeom prst="rect">
            <a:avLst/>
          </a:prstGeom>
        </p:spPr>
      </p:pic>
      <p:pic>
        <p:nvPicPr>
          <p:cNvPr id="3" name="Image 1" descr="preencoded.png">    </p:cNvPr>
          <p:cNvPicPr>
            <a:picLocks noChangeAspect="1"/>
          </p:cNvPicPr>
          <p:nvPr/>
        </p:nvPicPr>
        <p:blipFill>
          <a:blip r:embed="rId2"/>
          <a:stretch>
            <a:fillRect/>
          </a:stretch>
        </p:blipFill>
        <p:spPr>
          <a:xfrm>
            <a:off x="0" y="0"/>
            <a:ext cx="12192000" cy="6858000"/>
          </a:xfrm>
          <a:prstGeom prst="rect">
            <a:avLst/>
          </a:prstGeom>
        </p:spPr>
      </p:pic>
      <p:pic>
        <p:nvPicPr>
          <p:cNvPr id="4" name="Image 2" descr="preencoded.png">    </p:cNvPr>
          <p:cNvPicPr>
            <a:picLocks noChangeAspect="1"/>
          </p:cNvPicPr>
          <p:nvPr/>
        </p:nvPicPr>
        <p:blipFill>
          <a:blip r:embed="rId3"/>
          <a:stretch>
            <a:fillRect/>
          </a:stretch>
        </p:blipFill>
        <p:spPr>
          <a:xfrm>
            <a:off x="0" y="0"/>
            <a:ext cx="12192000" cy="6858000"/>
          </a:xfrm>
          <a:prstGeom prst="rect">
            <a:avLst/>
          </a:prstGeom>
        </p:spPr>
      </p:pic>
      <p:sp>
        <p:nvSpPr>
          <p:cNvPr id="5" name="Text 0"/>
          <p:cNvSpPr txBox="1"/>
          <p:nvPr/>
        </p:nvSpPr>
        <p:spPr>
          <a:xfrm>
            <a:off x="450575" y="2591575"/>
            <a:ext cx="4866600" cy="3294600"/>
          </a:xfrm>
          <a:prstGeom prst="rect">
            <a:avLst/>
          </a:prstGeom>
          <a:noFill/>
          <a:ln/>
        </p:spPr>
        <p:txBody>
          <a:bodyPr wrap="square" lIns="0" tIns="0" rIns="0" bIns="0" rtlCol="0" anchor="ctr"/>
          <a:lstStyle/>
          <a:p>
            <a:pPr algn="l" indent="0" marL="0">
              <a:lnSpc>
                <a:spcPct val="115000"/>
              </a:lnSpc>
              <a:buNone/>
            </a:pPr>
            <a:r>
              <a:rPr lang="en-US" sz="1600" dirty="0">
                <a:solidFill>
                  <a:srgbClr val="0D2772"/>
                </a:solidFill>
                <a:latin typeface="Arial" pitchFamily="34" charset="0"/>
                <a:ea typeface="Arial" pitchFamily="34" charset="-122"/>
                <a:cs typeface="Arial" pitchFamily="34" charset="-120"/>
              </a:rPr>
              <a:t>В этом модуле дети изучают названия сладостей, учатся спрашивать о вкусах и отвечать коротко: Do you like…?
</a:t>
            </a:r>
            <a:endParaRPr lang="en-US" sz="1600" dirty="0"/>
          </a:p>
        </p:txBody>
      </p:sp>
      <p:sp>
        <p:nvSpPr>
          <p:cNvPr id="6" name="Text 1"/>
          <p:cNvSpPr txBox="1"/>
          <p:nvPr/>
        </p:nvSpPr>
        <p:spPr>
          <a:xfrm>
            <a:off x="11439900" y="257625"/>
            <a:ext cx="589800" cy="715800"/>
          </a:xfrm>
          <a:prstGeom prst="rect">
            <a:avLst/>
          </a:prstGeom>
          <a:noFill/>
          <a:ln/>
        </p:spPr>
        <p:txBody>
          <a:bodyPr wrap="square" lIns="0" tIns="0" rIns="0" bIns="0" rtlCol="0" anchor="t"/>
          <a:lstStyle/>
          <a:p>
            <a:pPr algn="ctr" indent="0" marL="0">
              <a:lnSpc>
                <a:spcPct val="100000"/>
              </a:lnSpc>
              <a:buNone/>
            </a:pPr>
            <a:r>
              <a:rPr lang="en-US" sz="1400" dirty="0">
                <a:solidFill>
                  <a:srgbClr val="F7F5EE"/>
                </a:solidFill>
                <a:latin typeface="Arial" pitchFamily="34" charset="0"/>
                <a:ea typeface="Arial" pitchFamily="34" charset="-122"/>
                <a:cs typeface="Arial" pitchFamily="34" charset="-120"/>
              </a:rPr>
              <a:t>2</a:t>
            </a:r>
            <a:endParaRPr lang="en-US" sz="1400" dirty="0"/>
          </a:p>
        </p:txBody>
      </p:sp>
      <p:sp>
        <p:nvSpPr>
          <p:cNvPr id="7" name="Text 2"/>
          <p:cNvSpPr txBox="1"/>
          <p:nvPr/>
        </p:nvSpPr>
        <p:spPr>
          <a:xfrm>
            <a:off x="450575" y="487150"/>
            <a:ext cx="5066700" cy="1632300"/>
          </a:xfrm>
          <a:prstGeom prst="rect">
            <a:avLst/>
          </a:prstGeom>
          <a:noFill/>
          <a:ln/>
        </p:spPr>
        <p:txBody>
          <a:bodyPr wrap="square" lIns="0" tIns="0" rIns="0" bIns="0" rtlCol="0" anchor="t"/>
          <a:lstStyle/>
          <a:p>
            <a:pPr algn="l" indent="0" marL="0">
              <a:lnSpc>
                <a:spcPct val="100000"/>
              </a:lnSpc>
              <a:buNone/>
            </a:pPr>
            <a:r>
              <a:rPr lang="en-US" sz="3200" b="1" dirty="0">
                <a:solidFill>
                  <a:srgbClr val="0D2772"/>
                </a:solidFill>
                <a:latin typeface="Arial" pitchFamily="34" charset="0"/>
                <a:ea typeface="Arial" pitchFamily="34" charset="-122"/>
                <a:cs typeface="Arial" pitchFamily="34" charset="-120"/>
              </a:rPr>
              <a:t>Сладости и любимые вкусы
</a:t>
            </a:r>
            <a:endParaRPr lang="en-US" sz="3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5EE"/>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450725" y="1157022"/>
            <a:ext cx="3681600" cy="2487956"/>
          </a:xfrm>
          <a:prstGeom prst="rect">
            <a:avLst/>
          </a:prstGeom>
        </p:spPr>
      </p:pic>
      <p:pic>
        <p:nvPicPr>
          <p:cNvPr id="4" name="Image 2" descr="preencoded.png">    </p:cNvPr>
          <p:cNvPicPr>
            <a:picLocks noChangeAspect="1"/>
          </p:cNvPicPr>
          <p:nvPr/>
        </p:nvPicPr>
        <p:blipFill>
          <a:blip r:embed="rId3"/>
          <a:stretch>
            <a:fillRect/>
          </a:stretch>
        </p:blipFill>
        <p:spPr>
          <a:xfrm>
            <a:off x="0" y="0"/>
            <a:ext cx="12192000" cy="6858000"/>
          </a:xfrm>
          <a:prstGeom prst="rect">
            <a:avLst/>
          </a:prstGeom>
        </p:spPr>
      </p:pic>
      <p:pic>
        <p:nvPicPr>
          <p:cNvPr id="5" name="Image 3" descr="preencoded.png">    </p:cNvPr>
          <p:cNvPicPr>
            <a:picLocks noChangeAspect="1"/>
          </p:cNvPicPr>
          <p:nvPr/>
        </p:nvPicPr>
        <p:blipFill>
          <a:blip r:embed="rId4"/>
          <a:stretch>
            <a:fillRect/>
          </a:stretch>
        </p:blipFill>
        <p:spPr>
          <a:xfrm>
            <a:off x="4248975" y="1157022"/>
            <a:ext cx="3681600" cy="2487956"/>
          </a:xfrm>
          <a:prstGeom prst="rect">
            <a:avLst/>
          </a:prstGeom>
        </p:spPr>
      </p:pic>
      <p:pic>
        <p:nvPicPr>
          <p:cNvPr id="6" name="Image 4" descr="preencoded.png">    </p:cNvPr>
          <p:cNvPicPr>
            <a:picLocks noChangeAspect="1"/>
          </p:cNvPicPr>
          <p:nvPr/>
        </p:nvPicPr>
        <p:blipFill>
          <a:blip r:embed="rId5"/>
          <a:stretch>
            <a:fillRect/>
          </a:stretch>
        </p:blipFill>
        <p:spPr>
          <a:xfrm>
            <a:off x="0" y="0"/>
            <a:ext cx="12192000" cy="6858000"/>
          </a:xfrm>
          <a:prstGeom prst="rect">
            <a:avLst/>
          </a:prstGeom>
        </p:spPr>
      </p:pic>
      <p:pic>
        <p:nvPicPr>
          <p:cNvPr id="7" name="Image 5" descr="preencoded.png">    </p:cNvPr>
          <p:cNvPicPr>
            <a:picLocks noChangeAspect="1"/>
          </p:cNvPicPr>
          <p:nvPr/>
        </p:nvPicPr>
        <p:blipFill>
          <a:blip r:embed="rId6"/>
          <a:stretch>
            <a:fillRect/>
          </a:stretch>
        </p:blipFill>
        <p:spPr>
          <a:xfrm>
            <a:off x="8036150" y="1157022"/>
            <a:ext cx="3681600" cy="2487956"/>
          </a:xfrm>
          <a:prstGeom prst="rect">
            <a:avLst/>
          </a:prstGeom>
        </p:spPr>
      </p:pic>
      <p:pic>
        <p:nvPicPr>
          <p:cNvPr id="8" name="Image 6" descr="preencoded.png">    </p:cNvPr>
          <p:cNvPicPr>
            <a:picLocks noChangeAspect="1"/>
          </p:cNvPicPr>
          <p:nvPr/>
        </p:nvPicPr>
        <p:blipFill>
          <a:blip r:embed="rId7"/>
          <a:stretch>
            <a:fillRect/>
          </a:stretch>
        </p:blipFill>
        <p:spPr>
          <a:xfrm>
            <a:off x="0" y="0"/>
            <a:ext cx="12192000" cy="6858000"/>
          </a:xfrm>
          <a:prstGeom prst="rect">
            <a:avLst/>
          </a:prstGeom>
        </p:spPr>
      </p:pic>
      <p:sp>
        <p:nvSpPr>
          <p:cNvPr id="9" name="Text 0"/>
          <p:cNvSpPr txBox="1"/>
          <p:nvPr/>
        </p:nvSpPr>
        <p:spPr>
          <a:xfrm>
            <a:off x="11439900" y="257625"/>
            <a:ext cx="589800" cy="715800"/>
          </a:xfrm>
          <a:prstGeom prst="rect">
            <a:avLst/>
          </a:prstGeom>
          <a:noFill/>
          <a:ln/>
        </p:spPr>
        <p:txBody>
          <a:bodyPr wrap="square" lIns="0" tIns="0" rIns="0" bIns="0" rtlCol="0" anchor="t"/>
          <a:lstStyle/>
          <a:p>
            <a:pPr algn="ctr" indent="0" marL="0">
              <a:lnSpc>
                <a:spcPct val="100000"/>
              </a:lnSpc>
              <a:buNone/>
            </a:pPr>
            <a:r>
              <a:rPr lang="en-US" sz="1400" dirty="0">
                <a:solidFill>
                  <a:srgbClr val="0D2772"/>
                </a:solidFill>
                <a:latin typeface="Arial" pitchFamily="34" charset="0"/>
                <a:ea typeface="Arial" pitchFamily="34" charset="-122"/>
                <a:cs typeface="Arial" pitchFamily="34" charset="-120"/>
              </a:rPr>
              <a:t>3</a:t>
            </a:r>
            <a:endParaRPr lang="en-US" sz="1400" dirty="0"/>
          </a:p>
        </p:txBody>
      </p:sp>
      <p:sp>
        <p:nvSpPr>
          <p:cNvPr id="10" name="Text 1"/>
          <p:cNvSpPr txBox="1"/>
          <p:nvPr/>
        </p:nvSpPr>
        <p:spPr>
          <a:xfrm>
            <a:off x="450575" y="4861575"/>
            <a:ext cx="3681600" cy="1738800"/>
          </a:xfrm>
          <a:prstGeom prst="rect">
            <a:avLst/>
          </a:prstGeom>
          <a:noFill/>
          <a:ln/>
        </p:spPr>
        <p:txBody>
          <a:bodyPr wrap="square" lIns="0" tIns="0" rIns="0" bIns="0" rtlCol="0" anchor="t"/>
          <a:lstStyle/>
          <a:p>
            <a:pPr algn="l" indent="0" marL="0">
              <a:lnSpc>
                <a:spcPct val="115000"/>
              </a:lnSpc>
              <a:buNone/>
            </a:pPr>
            <a:r>
              <a:rPr lang="en-US" sz="1300" dirty="0">
                <a:solidFill>
                  <a:srgbClr val="0D2772"/>
                </a:solidFill>
                <a:latin typeface="Arial" pitchFamily="34" charset="0"/>
                <a:ea typeface="Arial" pitchFamily="34" charset="-122"/>
                <a:cs typeface="Arial" pitchFamily="34" charset="-120"/>
              </a:rPr>
              <a:t>Большой заголовок Sweet Tooth сразу задаёт настроение урока. Яркие сладости вокруг помогают детям быстро понять тему и включиться в работу. Внизу можно добавить фразу I like sweets!
</a:t>
            </a:r>
            <a:endParaRPr lang="en-US" sz="1300" dirty="0"/>
          </a:p>
        </p:txBody>
      </p:sp>
      <p:sp>
        <p:nvSpPr>
          <p:cNvPr id="11" name="Text 2"/>
          <p:cNvSpPr txBox="1"/>
          <p:nvPr/>
        </p:nvSpPr>
        <p:spPr>
          <a:xfrm>
            <a:off x="450575" y="3840676"/>
            <a:ext cx="3681600" cy="585000"/>
          </a:xfrm>
          <a:prstGeom prst="rect">
            <a:avLst/>
          </a:prstGeom>
          <a:noFill/>
          <a:ln/>
        </p:spPr>
        <p:txBody>
          <a:bodyPr wrap="square" lIns="0" tIns="0" rIns="0" bIns="0" rtlCol="0" anchor="ctr"/>
          <a:lstStyle/>
          <a:p>
            <a:pPr algn="l" indent="0" marL="0">
              <a:lnSpc>
                <a:spcPct val="100000"/>
              </a:lnSpc>
              <a:buNone/>
            </a:pPr>
            <a:r>
              <a:rPr lang="en-US" sz="1500" b="1" dirty="0">
                <a:solidFill>
                  <a:srgbClr val="0D2772"/>
                </a:solidFill>
                <a:latin typeface="Arial" pitchFamily="34" charset="0"/>
                <a:ea typeface="Arial" pitchFamily="34" charset="-122"/>
                <a:cs typeface="Arial" pitchFamily="34" charset="-120"/>
              </a:rPr>
              <a:t>Sweet Tooth
</a:t>
            </a:r>
            <a:endParaRPr lang="en-US" sz="1500" dirty="0"/>
          </a:p>
        </p:txBody>
      </p:sp>
      <p:sp>
        <p:nvSpPr>
          <p:cNvPr id="12" name="Text 3"/>
          <p:cNvSpPr txBox="1"/>
          <p:nvPr/>
        </p:nvSpPr>
        <p:spPr>
          <a:xfrm>
            <a:off x="4248825" y="4861575"/>
            <a:ext cx="3681600" cy="1738800"/>
          </a:xfrm>
          <a:prstGeom prst="rect">
            <a:avLst/>
          </a:prstGeom>
          <a:noFill/>
          <a:ln/>
        </p:spPr>
        <p:txBody>
          <a:bodyPr wrap="square" lIns="0" tIns="0" rIns="0" bIns="0" rtlCol="0" anchor="t"/>
          <a:lstStyle/>
          <a:p>
            <a:pPr algn="l" indent="0" marL="0">
              <a:lnSpc>
                <a:spcPct val="115000"/>
              </a:lnSpc>
              <a:buNone/>
            </a:pPr>
            <a:r>
              <a:rPr lang="en-US" sz="1300" dirty="0">
                <a:solidFill>
                  <a:srgbClr val="0D2772"/>
                </a:solidFill>
                <a:latin typeface="Arial" pitchFamily="34" charset="0"/>
                <a:ea typeface="Arial" pitchFamily="34" charset="-122"/>
                <a:cs typeface="Arial" pitchFamily="34" charset="-120"/>
              </a:rPr>
              <a:t>Здесь удобно разместить имя темы урока и короткое приветствие. Дети могут назвать одну сладость, которую уже знают, и сразу почувствовать себя уверенно на английском.
</a:t>
            </a:r>
            <a:endParaRPr lang="en-US" sz="1300" dirty="0"/>
          </a:p>
        </p:txBody>
      </p:sp>
      <p:sp>
        <p:nvSpPr>
          <p:cNvPr id="13" name="Text 4"/>
          <p:cNvSpPr txBox="1"/>
          <p:nvPr/>
        </p:nvSpPr>
        <p:spPr>
          <a:xfrm>
            <a:off x="4248825" y="3840676"/>
            <a:ext cx="3681600" cy="585000"/>
          </a:xfrm>
          <a:prstGeom prst="rect">
            <a:avLst/>
          </a:prstGeom>
          <a:noFill/>
          <a:ln/>
        </p:spPr>
        <p:txBody>
          <a:bodyPr wrap="square" lIns="0" tIns="0" rIns="0" bIns="0" rtlCol="0" anchor="ctr"/>
          <a:lstStyle/>
          <a:p>
            <a:pPr algn="l" indent="0" marL="0">
              <a:lnSpc>
                <a:spcPct val="100000"/>
              </a:lnSpc>
              <a:buNone/>
            </a:pPr>
            <a:r>
              <a:rPr lang="en-US" sz="1500" b="1" dirty="0">
                <a:solidFill>
                  <a:srgbClr val="0D2772"/>
                </a:solidFill>
                <a:latin typeface="Arial" pitchFamily="34" charset="0"/>
                <a:ea typeface="Arial" pitchFamily="34" charset="-122"/>
                <a:cs typeface="Arial" pitchFamily="34" charset="-120"/>
              </a:rPr>
              <a:t>Моя любимая сладость
</a:t>
            </a:r>
            <a:endParaRPr lang="en-US" sz="1500" dirty="0"/>
          </a:p>
        </p:txBody>
      </p:sp>
      <p:sp>
        <p:nvSpPr>
          <p:cNvPr id="14" name="Text 5"/>
          <p:cNvSpPr txBox="1"/>
          <p:nvPr/>
        </p:nvSpPr>
        <p:spPr>
          <a:xfrm>
            <a:off x="8036000" y="4861575"/>
            <a:ext cx="3681600" cy="1738800"/>
          </a:xfrm>
          <a:prstGeom prst="rect">
            <a:avLst/>
          </a:prstGeom>
          <a:noFill/>
          <a:ln/>
        </p:spPr>
        <p:txBody>
          <a:bodyPr wrap="square" lIns="0" tIns="0" rIns="0" bIns="0" rtlCol="0" anchor="t"/>
          <a:lstStyle/>
          <a:p>
            <a:pPr algn="l" indent="0" marL="0">
              <a:lnSpc>
                <a:spcPct val="115000"/>
              </a:lnSpc>
              <a:buNone/>
            </a:pPr>
            <a:r>
              <a:rPr lang="en-US" sz="1300" dirty="0">
                <a:solidFill>
                  <a:srgbClr val="0D2772"/>
                </a:solidFill>
                <a:latin typeface="Arial" pitchFamily="34" charset="0"/>
                <a:ea typeface="Arial" pitchFamily="34" charset="-122"/>
                <a:cs typeface="Arial" pitchFamily="34" charset="-120"/>
              </a:rPr>
              <a:t>Слайд работает как лёгкий разогрев перед основной темой. Он помогает связать знакомые картинки со словами и подготовить детей к чтению, слушанию и говорению.
</a:t>
            </a:r>
            <a:endParaRPr lang="en-US" sz="1300" dirty="0"/>
          </a:p>
        </p:txBody>
      </p:sp>
      <p:sp>
        <p:nvSpPr>
          <p:cNvPr id="15" name="Text 6"/>
          <p:cNvSpPr txBox="1"/>
          <p:nvPr/>
        </p:nvSpPr>
        <p:spPr>
          <a:xfrm>
            <a:off x="8036000" y="3840676"/>
            <a:ext cx="3681600" cy="585000"/>
          </a:xfrm>
          <a:prstGeom prst="rect">
            <a:avLst/>
          </a:prstGeom>
          <a:noFill/>
          <a:ln/>
        </p:spPr>
        <p:txBody>
          <a:bodyPr wrap="square" lIns="0" tIns="0" rIns="0" bIns="0" rtlCol="0" anchor="ctr"/>
          <a:lstStyle/>
          <a:p>
            <a:pPr algn="l" indent="0" marL="0">
              <a:lnSpc>
                <a:spcPct val="100000"/>
              </a:lnSpc>
              <a:buNone/>
            </a:pPr>
            <a:r>
              <a:rPr lang="en-US" sz="1500" b="1" dirty="0">
                <a:solidFill>
                  <a:srgbClr val="0D2772"/>
                </a:solidFill>
                <a:latin typeface="Arial" pitchFamily="34" charset="0"/>
                <a:ea typeface="Arial" pitchFamily="34" charset="-122"/>
                <a:cs typeface="Arial" pitchFamily="34" charset="-120"/>
              </a:rPr>
              <a:t>Начинаем с простого
</a:t>
            </a:r>
            <a:endParaRPr lang="en-US" sz="1500" dirty="0"/>
          </a:p>
        </p:txBody>
      </p:sp>
      <p:sp>
        <p:nvSpPr>
          <p:cNvPr id="16" name="Text 7"/>
          <p:cNvSpPr txBox="1"/>
          <p:nvPr/>
        </p:nvSpPr>
        <p:spPr>
          <a:xfrm>
            <a:off x="442250" y="487150"/>
            <a:ext cx="11217300" cy="585000"/>
          </a:xfrm>
          <a:prstGeom prst="rect">
            <a:avLst/>
          </a:prstGeom>
          <a:noFill/>
          <a:ln/>
        </p:spPr>
        <p:txBody>
          <a:bodyPr wrap="square" lIns="0" tIns="0" rIns="0" bIns="0" rtlCol="0" anchor="t"/>
          <a:lstStyle/>
          <a:p>
            <a:pPr algn="l" indent="0" marL="0">
              <a:lnSpc>
                <a:spcPct val="100000"/>
              </a:lnSpc>
              <a:buNone/>
            </a:pPr>
            <a:r>
              <a:rPr lang="en-US" sz="3200" b="1" dirty="0">
                <a:solidFill>
                  <a:srgbClr val="0D2772"/>
                </a:solidFill>
                <a:latin typeface="Arial" pitchFamily="34" charset="0"/>
                <a:ea typeface="Arial" pitchFamily="34" charset="-122"/>
                <a:cs typeface="Arial" pitchFamily="34" charset="-120"/>
              </a:rPr>
              <a:t>Hello, Sweet Tooth!
</a:t>
            </a:r>
            <a:endParaRPr lang="en-US" sz="3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8F5EE"/>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0" y="0"/>
            <a:ext cx="12192000" cy="6858000"/>
          </a:xfrm>
          <a:prstGeom prst="rect">
            <a:avLst/>
          </a:prstGeom>
        </p:spPr>
      </p:pic>
      <p:pic>
        <p:nvPicPr>
          <p:cNvPr id="4" name="Image 2" descr="preencoded.png">    </p:cNvPr>
          <p:cNvPicPr>
            <a:picLocks noChangeAspect="1"/>
          </p:cNvPicPr>
          <p:nvPr/>
        </p:nvPicPr>
        <p:blipFill>
          <a:blip r:embed="rId3"/>
          <a:stretch>
            <a:fillRect/>
          </a:stretch>
        </p:blipFill>
        <p:spPr>
          <a:xfrm>
            <a:off x="0" y="0"/>
            <a:ext cx="12192000" cy="6858000"/>
          </a:xfrm>
          <a:prstGeom prst="rect">
            <a:avLst/>
          </a:prstGeom>
        </p:spPr>
      </p:pic>
      <p:pic>
        <p:nvPicPr>
          <p:cNvPr id="5" name="Image 3" descr="preencoded.png">    </p:cNvPr>
          <p:cNvPicPr>
            <a:picLocks noChangeAspect="1"/>
          </p:cNvPicPr>
          <p:nvPr/>
        </p:nvPicPr>
        <p:blipFill>
          <a:blip r:embed="rId4"/>
          <a:stretch>
            <a:fillRect/>
          </a:stretch>
        </p:blipFill>
        <p:spPr>
          <a:xfrm>
            <a:off x="0" y="0"/>
            <a:ext cx="12192000" cy="6858000"/>
          </a:xfrm>
          <a:prstGeom prst="rect">
            <a:avLst/>
          </a:prstGeom>
        </p:spPr>
      </p:pic>
      <p:pic>
        <p:nvPicPr>
          <p:cNvPr id="6" name="Image 4" descr="preencoded.png">    </p:cNvPr>
          <p:cNvPicPr>
            <a:picLocks noChangeAspect="1"/>
          </p:cNvPicPr>
          <p:nvPr/>
        </p:nvPicPr>
        <p:blipFill>
          <a:blip r:embed="rId5"/>
          <a:stretch>
            <a:fillRect/>
          </a:stretch>
        </p:blipFill>
        <p:spPr>
          <a:xfrm>
            <a:off x="0" y="0"/>
            <a:ext cx="12192000" cy="6858000"/>
          </a:xfrm>
          <a:prstGeom prst="rect">
            <a:avLst/>
          </a:prstGeom>
        </p:spPr>
      </p:pic>
      <p:sp>
        <p:nvSpPr>
          <p:cNvPr id="7" name="Text 0"/>
          <p:cNvSpPr txBox="1"/>
          <p:nvPr/>
        </p:nvSpPr>
        <p:spPr>
          <a:xfrm>
            <a:off x="450575" y="487150"/>
            <a:ext cx="10566000" cy="585000"/>
          </a:xfrm>
          <a:prstGeom prst="rect">
            <a:avLst/>
          </a:prstGeom>
          <a:noFill/>
          <a:ln/>
        </p:spPr>
        <p:txBody>
          <a:bodyPr wrap="square" lIns="0" tIns="0" rIns="0" bIns="0" rtlCol="0" anchor="t"/>
          <a:lstStyle/>
          <a:p>
            <a:pPr algn="l" indent="0" marL="0">
              <a:lnSpc>
                <a:spcPct val="100000"/>
              </a:lnSpc>
              <a:buNone/>
            </a:pPr>
            <a:r>
              <a:rPr lang="en-US" sz="3200" b="1" dirty="0">
                <a:solidFill>
                  <a:srgbClr val="0D2772"/>
                </a:solidFill>
                <a:latin typeface="Arial" pitchFamily="34" charset="0"/>
                <a:ea typeface="Arial" pitchFamily="34" charset="-122"/>
                <a:cs typeface="Arial" pitchFamily="34" charset="-120"/>
              </a:rPr>
              <a:t>План урока
</a:t>
            </a:r>
            <a:endParaRPr lang="en-US" sz="3200" dirty="0"/>
          </a:p>
        </p:txBody>
      </p:sp>
      <p:sp>
        <p:nvSpPr>
          <p:cNvPr id="8" name="Text 1"/>
          <p:cNvSpPr txBox="1"/>
          <p:nvPr/>
        </p:nvSpPr>
        <p:spPr>
          <a:xfrm>
            <a:off x="11439900" y="257625"/>
            <a:ext cx="589800" cy="715800"/>
          </a:xfrm>
          <a:prstGeom prst="rect">
            <a:avLst/>
          </a:prstGeom>
          <a:noFill/>
          <a:ln/>
        </p:spPr>
        <p:txBody>
          <a:bodyPr wrap="square" lIns="0" tIns="0" rIns="0" bIns="0" rtlCol="0" anchor="t"/>
          <a:lstStyle/>
          <a:p>
            <a:pPr algn="ctr" indent="0" marL="0">
              <a:lnSpc>
                <a:spcPct val="100000"/>
              </a:lnSpc>
              <a:buNone/>
            </a:pPr>
            <a:r>
              <a:rPr lang="en-US" sz="1400" dirty="0">
                <a:solidFill>
                  <a:srgbClr val="0D2772"/>
                </a:solidFill>
                <a:latin typeface="Arial" pitchFamily="34" charset="0"/>
                <a:ea typeface="Arial" pitchFamily="34" charset="-122"/>
                <a:cs typeface="Arial" pitchFamily="34" charset="-120"/>
              </a:rPr>
              <a:t>4</a:t>
            </a:r>
            <a:endParaRPr lang="en-US" sz="1400" dirty="0"/>
          </a:p>
        </p:txBody>
      </p:sp>
      <p:sp>
        <p:nvSpPr>
          <p:cNvPr id="9" name="Text 2"/>
          <p:cNvSpPr txBox="1"/>
          <p:nvPr/>
        </p:nvSpPr>
        <p:spPr>
          <a:xfrm>
            <a:off x="1294925" y="2480175"/>
            <a:ext cx="2792700" cy="1134600"/>
          </a:xfrm>
          <a:prstGeom prst="rect">
            <a:avLst/>
          </a:prstGeom>
          <a:noFill/>
          <a:ln/>
        </p:spPr>
        <p:txBody>
          <a:bodyPr wrap="square" lIns="0" tIns="0" rIns="0" bIns="0" rtlCol="0" anchor="t"/>
          <a:lstStyle/>
          <a:p>
            <a:pPr algn="l" indent="0" marL="0">
              <a:lnSpc>
                <a:spcPct val="100000"/>
              </a:lnSpc>
              <a:buNone/>
            </a:pPr>
            <a:r>
              <a:rPr lang="en-US" sz="1600" b="1" dirty="0">
                <a:solidFill>
                  <a:srgbClr val="0D2772"/>
                </a:solidFill>
                <a:latin typeface="Arial" pitchFamily="34" charset="0"/>
                <a:ea typeface="Arial" pitchFamily="34" charset="-122"/>
                <a:cs typeface="Arial" pitchFamily="34" charset="-120"/>
              </a:rPr>
              <a:t>1. Вспоминаем
</a:t>
            </a:r>
            <a:pPr algn="l" indent="0" marL="0">
              <a:lnSpc>
                <a:spcPct val="115000"/>
              </a:lnSpc>
              <a:buNone/>
            </a:pPr>
            <a:r>
              <a:rPr lang="en-US" sz="600" b="1" dirty="0">
                <a:solidFill>
                  <a:srgbClr val="0D2772"/>
                </a:solidFill>
                <a:latin typeface="Arial" pitchFamily="34" charset="0"/>
                <a:ea typeface="Arial" pitchFamily="34" charset="-122"/>
                <a:cs typeface="Arial" pitchFamily="34" charset="-120"/>
              </a:rPr>
              <a:t>
</a:t>
            </a:r>
            <a:pPr algn="l" indent="0" marL="0">
              <a:lnSpc>
                <a:spcPct val="115000"/>
              </a:lnSpc>
              <a:buNone/>
            </a:pPr>
            <a:r>
              <a:rPr lang="en-US" sz="1200" dirty="0">
                <a:solidFill>
                  <a:srgbClr val="0D2772"/>
                </a:solidFill>
                <a:latin typeface="Arial" pitchFamily="34" charset="0"/>
                <a:ea typeface="Arial" pitchFamily="34" charset="-122"/>
                <a:cs typeface="Arial" pitchFamily="34" charset="-120"/>
              </a:rPr>
              <a:t>Сначала вспоминаем знакомые сладости и называем их по-английски или по-русски.
</a:t>
            </a:r>
            <a:endParaRPr lang="en-US" sz="1600" dirty="0"/>
          </a:p>
        </p:txBody>
      </p:sp>
      <p:sp>
        <p:nvSpPr>
          <p:cNvPr id="10" name="Text 3"/>
          <p:cNvSpPr txBox="1"/>
          <p:nvPr/>
        </p:nvSpPr>
        <p:spPr>
          <a:xfrm>
            <a:off x="1753075" y="4928050"/>
            <a:ext cx="2643900" cy="1134600"/>
          </a:xfrm>
          <a:prstGeom prst="rect">
            <a:avLst/>
          </a:prstGeom>
          <a:noFill/>
          <a:ln/>
        </p:spPr>
        <p:txBody>
          <a:bodyPr wrap="square" lIns="0" tIns="0" rIns="0" bIns="0" rtlCol="0" anchor="t"/>
          <a:lstStyle/>
          <a:p>
            <a:pPr algn="l" indent="0" marL="0">
              <a:lnSpc>
                <a:spcPct val="100000"/>
              </a:lnSpc>
              <a:buNone/>
            </a:pPr>
            <a:r>
              <a:rPr lang="en-US" sz="1600" b="1" dirty="0">
                <a:solidFill>
                  <a:srgbClr val="0D2772"/>
                </a:solidFill>
                <a:latin typeface="Arial" pitchFamily="34" charset="0"/>
                <a:ea typeface="Arial" pitchFamily="34" charset="-122"/>
                <a:cs typeface="Arial" pitchFamily="34" charset="-120"/>
              </a:rPr>
              <a:t>2. Учим слова
</a:t>
            </a:r>
            <a:pPr algn="l" indent="0" marL="0">
              <a:lnSpc>
                <a:spcPct val="115000"/>
              </a:lnSpc>
              <a:buNone/>
            </a:pPr>
            <a:r>
              <a:rPr lang="en-US" sz="600" b="1" dirty="0">
                <a:solidFill>
                  <a:srgbClr val="0D2772"/>
                </a:solidFill>
                <a:latin typeface="Arial" pitchFamily="34" charset="0"/>
                <a:ea typeface="Arial" pitchFamily="34" charset="-122"/>
                <a:cs typeface="Arial" pitchFamily="34" charset="-120"/>
              </a:rPr>
              <a:t>
</a:t>
            </a:r>
            <a:pPr algn="l" indent="0" marL="0">
              <a:lnSpc>
                <a:spcPct val="115000"/>
              </a:lnSpc>
              <a:buNone/>
            </a:pPr>
            <a:r>
              <a:rPr lang="en-US" sz="1200" dirty="0">
                <a:solidFill>
                  <a:srgbClr val="0D2772"/>
                </a:solidFill>
                <a:latin typeface="Arial" pitchFamily="34" charset="0"/>
                <a:ea typeface="Arial" pitchFamily="34" charset="-122"/>
                <a:cs typeface="Arial" pitchFamily="34" charset="-120"/>
              </a:rPr>
              <a:t>Затем знакомимся с новыми словами и учимся узнавать их на картинках.
</a:t>
            </a:r>
            <a:endParaRPr lang="en-US" sz="1600" dirty="0"/>
          </a:p>
        </p:txBody>
      </p:sp>
      <p:sp>
        <p:nvSpPr>
          <p:cNvPr id="11" name="Text 4"/>
          <p:cNvSpPr txBox="1"/>
          <p:nvPr/>
        </p:nvSpPr>
        <p:spPr>
          <a:xfrm>
            <a:off x="8647100" y="2067850"/>
            <a:ext cx="2792700" cy="1134600"/>
          </a:xfrm>
          <a:prstGeom prst="rect">
            <a:avLst/>
          </a:prstGeom>
          <a:noFill/>
          <a:ln/>
        </p:spPr>
        <p:txBody>
          <a:bodyPr wrap="square" lIns="0" tIns="0" rIns="0" bIns="0" rtlCol="0" anchor="t"/>
          <a:lstStyle/>
          <a:p>
            <a:pPr algn="l" indent="0" marL="0">
              <a:lnSpc>
                <a:spcPct val="100000"/>
              </a:lnSpc>
              <a:buNone/>
            </a:pPr>
            <a:r>
              <a:rPr lang="en-US" sz="1600" b="1" dirty="0">
                <a:solidFill>
                  <a:srgbClr val="0D2772"/>
                </a:solidFill>
                <a:latin typeface="Arial" pitchFamily="34" charset="0"/>
                <a:ea typeface="Arial" pitchFamily="34" charset="-122"/>
                <a:cs typeface="Arial" pitchFamily="34" charset="-120"/>
              </a:rPr>
              <a:t>5. Итог и homework
</a:t>
            </a:r>
            <a:pPr algn="l" indent="0" marL="0">
              <a:lnSpc>
                <a:spcPct val="115000"/>
              </a:lnSpc>
              <a:buNone/>
            </a:pPr>
            <a:r>
              <a:rPr lang="en-US" sz="600" b="1" dirty="0">
                <a:solidFill>
                  <a:srgbClr val="0D2772"/>
                </a:solidFill>
                <a:latin typeface="Arial" pitchFamily="34" charset="0"/>
                <a:ea typeface="Arial" pitchFamily="34" charset="-122"/>
                <a:cs typeface="Arial" pitchFamily="34" charset="-120"/>
              </a:rPr>
              <a:t>
</a:t>
            </a:r>
            <a:pPr algn="l" indent="0" marL="0">
              <a:lnSpc>
                <a:spcPct val="115000"/>
              </a:lnSpc>
              <a:buNone/>
            </a:pPr>
            <a:r>
              <a:rPr lang="en-US" sz="1200" dirty="0">
                <a:solidFill>
                  <a:srgbClr val="0D2772"/>
                </a:solidFill>
                <a:latin typeface="Arial" pitchFamily="34" charset="0"/>
                <a:ea typeface="Arial" pitchFamily="34" charset="-122"/>
                <a:cs typeface="Arial" pitchFamily="34" charset="-120"/>
              </a:rPr>
              <a:t>В конце читаем, слушаем, играем и получаем домашнее задание.
</a:t>
            </a:r>
            <a:endParaRPr lang="en-US" sz="1600" dirty="0"/>
          </a:p>
        </p:txBody>
      </p:sp>
      <p:sp>
        <p:nvSpPr>
          <p:cNvPr id="12" name="Text 5"/>
          <p:cNvSpPr txBox="1"/>
          <p:nvPr/>
        </p:nvSpPr>
        <p:spPr>
          <a:xfrm>
            <a:off x="4774050" y="4603875"/>
            <a:ext cx="2643900" cy="1134600"/>
          </a:xfrm>
          <a:prstGeom prst="rect">
            <a:avLst/>
          </a:prstGeom>
          <a:noFill/>
          <a:ln/>
        </p:spPr>
        <p:txBody>
          <a:bodyPr wrap="square" lIns="0" tIns="0" rIns="0" bIns="0" rtlCol="0" anchor="t"/>
          <a:lstStyle/>
          <a:p>
            <a:pPr algn="l" indent="0" marL="0">
              <a:lnSpc>
                <a:spcPct val="100000"/>
              </a:lnSpc>
              <a:buNone/>
            </a:pPr>
            <a:r>
              <a:rPr lang="en-US" sz="1600" b="1" dirty="0">
                <a:solidFill>
                  <a:srgbClr val="0D2772"/>
                </a:solidFill>
                <a:latin typeface="Arial" pitchFamily="34" charset="0"/>
                <a:ea typeface="Arial" pitchFamily="34" charset="-122"/>
                <a:cs typeface="Arial" pitchFamily="34" charset="-120"/>
              </a:rPr>
              <a:t>3. Говорим чётко
</a:t>
            </a:r>
            <a:pPr algn="l" indent="0" marL="0">
              <a:lnSpc>
                <a:spcPct val="115000"/>
              </a:lnSpc>
              <a:buNone/>
            </a:pPr>
            <a:r>
              <a:rPr lang="en-US" sz="600" b="1" dirty="0">
                <a:solidFill>
                  <a:srgbClr val="0D2772"/>
                </a:solidFill>
                <a:latin typeface="Arial" pitchFamily="34" charset="0"/>
                <a:ea typeface="Arial" pitchFamily="34" charset="-122"/>
                <a:cs typeface="Arial" pitchFamily="34" charset="-120"/>
              </a:rPr>
              <a:t>
</a:t>
            </a:r>
            <a:pPr algn="l" indent="0" marL="0">
              <a:lnSpc>
                <a:spcPct val="115000"/>
              </a:lnSpc>
              <a:buNone/>
            </a:pPr>
            <a:r>
              <a:rPr lang="en-US" sz="1200" dirty="0">
                <a:solidFill>
                  <a:srgbClr val="0D2772"/>
                </a:solidFill>
                <a:latin typeface="Arial" pitchFamily="34" charset="0"/>
                <a:ea typeface="Arial" pitchFamily="34" charset="-122"/>
                <a:cs typeface="Arial" pitchFamily="34" charset="-120"/>
              </a:rPr>
              <a:t>После этого повторяем произношение и тренируем короткие фразы.
</a:t>
            </a:r>
            <a:endParaRPr lang="en-US" sz="1600" dirty="0"/>
          </a:p>
        </p:txBody>
      </p:sp>
      <p:sp>
        <p:nvSpPr>
          <p:cNvPr id="13" name="Text 6"/>
          <p:cNvSpPr txBox="1"/>
          <p:nvPr/>
        </p:nvSpPr>
        <p:spPr>
          <a:xfrm>
            <a:off x="4292025" y="2033400"/>
            <a:ext cx="2643900" cy="1134600"/>
          </a:xfrm>
          <a:prstGeom prst="rect">
            <a:avLst/>
          </a:prstGeom>
          <a:noFill/>
          <a:ln/>
        </p:spPr>
        <p:txBody>
          <a:bodyPr wrap="square" lIns="0" tIns="0" rIns="0" bIns="0" rtlCol="0" anchor="b"/>
          <a:lstStyle/>
          <a:p>
            <a:pPr algn="r" indent="0" marL="0">
              <a:lnSpc>
                <a:spcPct val="100000"/>
              </a:lnSpc>
              <a:buNone/>
            </a:pPr>
            <a:r>
              <a:rPr lang="en-US" sz="1600" b="1" dirty="0">
                <a:solidFill>
                  <a:srgbClr val="0D2772"/>
                </a:solidFill>
                <a:latin typeface="Arial" pitchFamily="34" charset="0"/>
                <a:ea typeface="Arial" pitchFamily="34" charset="-122"/>
                <a:cs typeface="Arial" pitchFamily="34" charset="-120"/>
              </a:rPr>
              <a:t>4. Спрашиваем и отвечаем
</a:t>
            </a:r>
            <a:pPr algn="r" indent="0" marL="0">
              <a:lnSpc>
                <a:spcPct val="115000"/>
              </a:lnSpc>
              <a:buNone/>
            </a:pPr>
            <a:r>
              <a:rPr lang="en-US" sz="600" b="1" dirty="0">
                <a:solidFill>
                  <a:srgbClr val="0D2772"/>
                </a:solidFill>
                <a:latin typeface="Arial" pitchFamily="34" charset="0"/>
                <a:ea typeface="Arial" pitchFamily="34" charset="-122"/>
                <a:cs typeface="Arial" pitchFamily="34" charset="-120"/>
              </a:rPr>
              <a:t>
</a:t>
            </a:r>
            <a:pPr algn="r" indent="0" marL="0">
              <a:lnSpc>
                <a:spcPct val="115000"/>
              </a:lnSpc>
              <a:buNone/>
            </a:pPr>
            <a:r>
              <a:rPr lang="en-US" sz="1200" dirty="0">
                <a:solidFill>
                  <a:srgbClr val="0D2772"/>
                </a:solidFill>
                <a:latin typeface="Arial" pitchFamily="34" charset="0"/>
                <a:ea typeface="Arial" pitchFamily="34" charset="-122"/>
                <a:cs typeface="Arial" pitchFamily="34" charset="-120"/>
              </a:rPr>
              <a:t>Потом задаём вопросы Do you like…? и отвечаем Yes, I do или No, I don’t.
</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450575" y="1143462"/>
            <a:ext cx="5400600" cy="5263475"/>
          </a:xfrm>
          <a:prstGeom prst="rect">
            <a:avLst/>
          </a:prstGeom>
        </p:spPr>
      </p:pic>
      <p:pic>
        <p:nvPicPr>
          <p:cNvPr id="4" name="Image 2" descr="preencoded.png">    </p:cNvPr>
          <p:cNvPicPr>
            <a:picLocks noChangeAspect="1"/>
          </p:cNvPicPr>
          <p:nvPr/>
        </p:nvPicPr>
        <p:blipFill>
          <a:blip r:embed="rId3"/>
          <a:stretch>
            <a:fillRect/>
          </a:stretch>
        </p:blipFill>
        <p:spPr>
          <a:xfrm>
            <a:off x="0" y="0"/>
            <a:ext cx="12192000" cy="6858000"/>
          </a:xfrm>
          <a:prstGeom prst="rect">
            <a:avLst/>
          </a:prstGeom>
        </p:spPr>
      </p:pic>
      <p:pic>
        <p:nvPicPr>
          <p:cNvPr id="5" name="Image 3" descr="preencoded.png">    </p:cNvPr>
          <p:cNvPicPr>
            <a:picLocks noChangeAspect="1"/>
          </p:cNvPicPr>
          <p:nvPr/>
        </p:nvPicPr>
        <p:blipFill>
          <a:blip r:embed="rId4"/>
          <a:stretch>
            <a:fillRect/>
          </a:stretch>
        </p:blipFill>
        <p:spPr>
          <a:xfrm>
            <a:off x="0" y="0"/>
            <a:ext cx="12192000" cy="6858000"/>
          </a:xfrm>
          <a:prstGeom prst="rect">
            <a:avLst/>
          </a:prstGeom>
        </p:spPr>
      </p:pic>
      <p:pic>
        <p:nvPicPr>
          <p:cNvPr id="6" name="Image 4" descr="preencoded.png">    </p:cNvPr>
          <p:cNvPicPr>
            <a:picLocks noChangeAspect="1"/>
          </p:cNvPicPr>
          <p:nvPr/>
        </p:nvPicPr>
        <p:blipFill>
          <a:blip r:embed="rId5"/>
          <a:stretch>
            <a:fillRect/>
          </a:stretch>
        </p:blipFill>
        <p:spPr>
          <a:xfrm>
            <a:off x="0" y="0"/>
            <a:ext cx="12192000" cy="6858000"/>
          </a:xfrm>
          <a:prstGeom prst="rect">
            <a:avLst/>
          </a:prstGeom>
        </p:spPr>
      </p:pic>
      <p:pic>
        <p:nvPicPr>
          <p:cNvPr id="7" name="Image 5" descr="preencoded.png">    </p:cNvPr>
          <p:cNvPicPr>
            <a:picLocks noChangeAspect="1"/>
          </p:cNvPicPr>
          <p:nvPr/>
        </p:nvPicPr>
        <p:blipFill>
          <a:blip r:embed="rId6"/>
          <a:stretch>
            <a:fillRect/>
          </a:stretch>
        </p:blipFill>
        <p:spPr>
          <a:xfrm>
            <a:off x="0" y="0"/>
            <a:ext cx="12192000" cy="6858000"/>
          </a:xfrm>
          <a:prstGeom prst="rect">
            <a:avLst/>
          </a:prstGeom>
        </p:spPr>
      </p:pic>
      <p:pic>
        <p:nvPicPr>
          <p:cNvPr id="8" name="Image 6" descr="preencoded.png">    </p:cNvPr>
          <p:cNvPicPr>
            <a:picLocks noChangeAspect="1"/>
          </p:cNvPicPr>
          <p:nvPr/>
        </p:nvPicPr>
        <p:blipFill>
          <a:blip r:embed="rId7"/>
          <a:stretch>
            <a:fillRect/>
          </a:stretch>
        </p:blipFill>
        <p:spPr>
          <a:xfrm>
            <a:off x="0" y="0"/>
            <a:ext cx="12192000" cy="6858000"/>
          </a:xfrm>
          <a:prstGeom prst="rect">
            <a:avLst/>
          </a:prstGeom>
        </p:spPr>
      </p:pic>
      <p:sp>
        <p:nvSpPr>
          <p:cNvPr id="9" name="Text 0"/>
          <p:cNvSpPr txBox="1"/>
          <p:nvPr/>
        </p:nvSpPr>
        <p:spPr>
          <a:xfrm>
            <a:off x="11439900" y="257625"/>
            <a:ext cx="589800" cy="715800"/>
          </a:xfrm>
          <a:prstGeom prst="rect">
            <a:avLst/>
          </a:prstGeom>
          <a:noFill/>
          <a:ln/>
        </p:spPr>
        <p:txBody>
          <a:bodyPr wrap="square" lIns="0" tIns="0" rIns="0" bIns="0" rtlCol="0" anchor="t"/>
          <a:lstStyle/>
          <a:p>
            <a:pPr algn="ctr" indent="0" marL="0">
              <a:lnSpc>
                <a:spcPct val="100000"/>
              </a:lnSpc>
              <a:buNone/>
            </a:pPr>
            <a:r>
              <a:rPr lang="en-US" sz="1400" dirty="0">
                <a:solidFill>
                  <a:srgbClr val="0D2772"/>
                </a:solidFill>
                <a:latin typeface="Arial" pitchFamily="34" charset="0"/>
                <a:ea typeface="Arial" pitchFamily="34" charset="-122"/>
                <a:cs typeface="Arial" pitchFamily="34" charset="-120"/>
              </a:rPr>
              <a:t>5</a:t>
            </a:r>
            <a:endParaRPr lang="en-US" sz="1400" dirty="0"/>
          </a:p>
        </p:txBody>
      </p:sp>
      <p:sp>
        <p:nvSpPr>
          <p:cNvPr id="10" name="Text 1"/>
          <p:cNvSpPr txBox="1"/>
          <p:nvPr/>
        </p:nvSpPr>
        <p:spPr>
          <a:xfrm>
            <a:off x="450575" y="487150"/>
            <a:ext cx="10566000" cy="585000"/>
          </a:xfrm>
          <a:prstGeom prst="rect">
            <a:avLst/>
          </a:prstGeom>
          <a:noFill/>
          <a:ln/>
        </p:spPr>
        <p:txBody>
          <a:bodyPr wrap="square" lIns="0" tIns="0" rIns="0" bIns="0" rtlCol="0" anchor="ctr"/>
          <a:lstStyle/>
          <a:p>
            <a:pPr algn="l" indent="0" marL="0">
              <a:lnSpc>
                <a:spcPct val="100000"/>
              </a:lnSpc>
              <a:buNone/>
            </a:pPr>
            <a:r>
              <a:rPr lang="en-US" sz="2200" b="1" dirty="0">
                <a:solidFill>
                  <a:srgbClr val="0D2772"/>
                </a:solidFill>
                <a:latin typeface="Arial" pitchFamily="34" charset="0"/>
                <a:ea typeface="Arial" pitchFamily="34" charset="-122"/>
                <a:cs typeface="Arial" pitchFamily="34" charset="-120"/>
              </a:rPr>
              <a:t>Разминка: какие сладости я знаю
</a:t>
            </a:r>
            <a:endParaRPr lang="en-US" sz="2200" dirty="0"/>
          </a:p>
        </p:txBody>
      </p:sp>
      <p:sp>
        <p:nvSpPr>
          <p:cNvPr id="11" name="Text 2"/>
          <p:cNvSpPr txBox="1"/>
          <p:nvPr/>
        </p:nvSpPr>
        <p:spPr>
          <a:xfrm>
            <a:off x="6585300" y="1252275"/>
            <a:ext cx="5073300" cy="1092300"/>
          </a:xfrm>
          <a:prstGeom prst="rect">
            <a:avLst/>
          </a:prstGeom>
          <a:noFill/>
          <a:ln/>
        </p:spPr>
        <p:txBody>
          <a:bodyPr wrap="square" lIns="0" tIns="0" rIns="0" bIns="0" rtlCol="0" anchor="t"/>
          <a:lstStyle/>
          <a:p>
            <a:pPr algn="l" indent="0" marL="0">
              <a:lnSpc>
                <a:spcPct val="100000"/>
              </a:lnSpc>
              <a:buNone/>
            </a:pPr>
            <a:r>
              <a:rPr lang="en-US" sz="1800" b="1" dirty="0">
                <a:solidFill>
                  <a:srgbClr val="0D2772"/>
                </a:solidFill>
                <a:latin typeface="Arial" pitchFamily="34" charset="0"/>
                <a:ea typeface="Arial" pitchFamily="34" charset="-122"/>
                <a:cs typeface="Arial" pitchFamily="34" charset="-120"/>
              </a:rPr>
              <a:t>Что я знаю
</a:t>
            </a:r>
            <a:pPr algn="l" indent="0" marL="0">
              <a:lnSpc>
                <a:spcPct val="100000"/>
              </a:lnSpc>
              <a:buNone/>
            </a:pPr>
            <a:r>
              <a:rPr lang="en-US" sz="600" b="1" dirty="0">
                <a:solidFill>
                  <a:srgbClr val="0D2772"/>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0D2772"/>
                </a:solidFill>
                <a:latin typeface="Arial" pitchFamily="34" charset="0"/>
                <a:ea typeface="Arial" pitchFamily="34" charset="-122"/>
                <a:cs typeface="Arial" pitchFamily="34" charset="-120"/>
              </a:rPr>
              <a:t>Посмотрите на картинки и назовите сладости, которые уже знакомы. Можно сказать по-английски или по-русски, если слово пока не вспоминается быстро.
</a:t>
            </a:r>
            <a:endParaRPr lang="en-US" sz="1800" dirty="0"/>
          </a:p>
        </p:txBody>
      </p:sp>
      <p:sp>
        <p:nvSpPr>
          <p:cNvPr id="12" name="Text 3"/>
          <p:cNvSpPr txBox="1"/>
          <p:nvPr/>
        </p:nvSpPr>
        <p:spPr>
          <a:xfrm>
            <a:off x="6585300" y="5275275"/>
            <a:ext cx="5073300" cy="1092300"/>
          </a:xfrm>
          <a:prstGeom prst="rect">
            <a:avLst/>
          </a:prstGeom>
          <a:noFill/>
          <a:ln/>
        </p:spPr>
        <p:txBody>
          <a:bodyPr wrap="square" lIns="0" tIns="0" rIns="0" bIns="0" rtlCol="0" anchor="t"/>
          <a:lstStyle/>
          <a:p>
            <a:pPr algn="l" indent="0" marL="0">
              <a:lnSpc>
                <a:spcPct val="100000"/>
              </a:lnSpc>
              <a:buNone/>
            </a:pPr>
            <a:r>
              <a:rPr lang="en-US" sz="1800" b="1" dirty="0">
                <a:solidFill>
                  <a:srgbClr val="0D2772"/>
                </a:solidFill>
                <a:latin typeface="Arial" pitchFamily="34" charset="0"/>
                <a:ea typeface="Arial" pitchFamily="34" charset="-122"/>
                <a:cs typeface="Arial" pitchFamily="34" charset="-120"/>
              </a:rPr>
              <a:t>Спокойный старт
</a:t>
            </a:r>
            <a:pPr algn="l" indent="0" marL="0">
              <a:lnSpc>
                <a:spcPct val="100000"/>
              </a:lnSpc>
              <a:buNone/>
            </a:pPr>
            <a:r>
              <a:rPr lang="en-US" sz="600" b="1" dirty="0">
                <a:solidFill>
                  <a:srgbClr val="0D2772"/>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0D2772"/>
                </a:solidFill>
                <a:latin typeface="Arial" pitchFamily="34" charset="0"/>
                <a:ea typeface="Arial" pitchFamily="34" charset="-122"/>
                <a:cs typeface="Arial" pitchFamily="34" charset="-120"/>
              </a:rPr>
              <a:t>Не бойтесь ошибиться: это разминка, а не экзамен. Главная задача — вспомнить как можно больше сладостей и настроиться на урок.
</a:t>
            </a:r>
            <a:endParaRPr lang="en-US" sz="1800" dirty="0"/>
          </a:p>
        </p:txBody>
      </p:sp>
      <p:sp>
        <p:nvSpPr>
          <p:cNvPr id="13" name="Text 4"/>
          <p:cNvSpPr txBox="1"/>
          <p:nvPr/>
        </p:nvSpPr>
        <p:spPr>
          <a:xfrm>
            <a:off x="6585300" y="3934275"/>
            <a:ext cx="5073300" cy="1092300"/>
          </a:xfrm>
          <a:prstGeom prst="rect">
            <a:avLst/>
          </a:prstGeom>
          <a:noFill/>
          <a:ln/>
        </p:spPr>
        <p:txBody>
          <a:bodyPr wrap="square" lIns="0" tIns="0" rIns="0" bIns="0" rtlCol="0" anchor="t"/>
          <a:lstStyle/>
          <a:p>
            <a:pPr algn="l" indent="0" marL="0">
              <a:lnSpc>
                <a:spcPct val="100000"/>
              </a:lnSpc>
              <a:buNone/>
            </a:pPr>
            <a:r>
              <a:rPr lang="en-US" sz="1800" b="1" dirty="0">
                <a:solidFill>
                  <a:srgbClr val="0D2772"/>
                </a:solidFill>
                <a:latin typeface="Arial" pitchFamily="34" charset="0"/>
                <a:ea typeface="Arial" pitchFamily="34" charset="-122"/>
                <a:cs typeface="Arial" pitchFamily="34" charset="-120"/>
              </a:rPr>
              <a:t>Работа в паре
</a:t>
            </a:r>
            <a:pPr algn="l" indent="0" marL="0">
              <a:lnSpc>
                <a:spcPct val="100000"/>
              </a:lnSpc>
              <a:buNone/>
            </a:pPr>
            <a:r>
              <a:rPr lang="en-US" sz="600" b="1" dirty="0">
                <a:solidFill>
                  <a:srgbClr val="0D2772"/>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0D2772"/>
                </a:solidFill>
                <a:latin typeface="Arial" pitchFamily="34" charset="0"/>
                <a:ea typeface="Arial" pitchFamily="34" charset="-122"/>
                <a:cs typeface="Arial" pitchFamily="34" charset="-120"/>
              </a:rPr>
              <a:t>Проверьте себя в паре: один ученик показывает картинку, другой называет слово. Потом меняйтесь ролями, чтобы каждый успел ответить.
</a:t>
            </a:r>
            <a:endParaRPr lang="en-US" sz="1800" dirty="0"/>
          </a:p>
        </p:txBody>
      </p:sp>
      <p:sp>
        <p:nvSpPr>
          <p:cNvPr id="14" name="Text 5"/>
          <p:cNvSpPr txBox="1"/>
          <p:nvPr/>
        </p:nvSpPr>
        <p:spPr>
          <a:xfrm>
            <a:off x="6585300" y="2593275"/>
            <a:ext cx="5073300" cy="1092300"/>
          </a:xfrm>
          <a:prstGeom prst="rect">
            <a:avLst/>
          </a:prstGeom>
          <a:noFill/>
          <a:ln/>
        </p:spPr>
        <p:txBody>
          <a:bodyPr wrap="square" lIns="0" tIns="0" rIns="0" bIns="0" rtlCol="0" anchor="t"/>
          <a:lstStyle/>
          <a:p>
            <a:pPr algn="l" indent="0" marL="0">
              <a:lnSpc>
                <a:spcPct val="100000"/>
              </a:lnSpc>
              <a:buNone/>
            </a:pPr>
            <a:r>
              <a:rPr lang="en-US" sz="1800" b="1" dirty="0">
                <a:solidFill>
                  <a:srgbClr val="0D2772"/>
                </a:solidFill>
                <a:latin typeface="Arial" pitchFamily="34" charset="0"/>
                <a:ea typeface="Arial" pitchFamily="34" charset="-122"/>
                <a:cs typeface="Arial" pitchFamily="34" charset="-120"/>
              </a:rPr>
              <a:t>Слово к картинке
</a:t>
            </a:r>
            <a:pPr algn="l" indent="0" marL="0">
              <a:lnSpc>
                <a:spcPct val="100000"/>
              </a:lnSpc>
              <a:buNone/>
            </a:pPr>
            <a:r>
              <a:rPr lang="en-US" sz="600" b="1" dirty="0">
                <a:solidFill>
                  <a:srgbClr val="0D2772"/>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0D2772"/>
                </a:solidFill>
                <a:latin typeface="Arial" pitchFamily="34" charset="0"/>
                <a:ea typeface="Arial" pitchFamily="34" charset="-122"/>
                <a:cs typeface="Arial" pitchFamily="34" charset="-120"/>
              </a:rPr>
              <a:t>Найдите в облаке слов candy, cake, ice cream и cookie. Затем попробуйте соединить каждую картинку с нужным словом.
</a:t>
            </a:r>
            <a:endParaRPr lang="en-US" sz="1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355500" y="1195328"/>
            <a:ext cx="11379300" cy="2878163"/>
          </a:xfrm>
          <a:prstGeom prst="rect">
            <a:avLst/>
          </a:prstGeom>
        </p:spPr>
      </p:pic>
      <p:pic>
        <p:nvPicPr>
          <p:cNvPr id="4" name="Image 2" descr="preencoded.png">    </p:cNvPr>
          <p:cNvPicPr>
            <a:picLocks noChangeAspect="1"/>
          </p:cNvPicPr>
          <p:nvPr/>
        </p:nvPicPr>
        <p:blipFill>
          <a:blip r:embed="rId3"/>
          <a:stretch>
            <a:fillRect/>
          </a:stretch>
        </p:blipFill>
        <p:spPr>
          <a:xfrm>
            <a:off x="0" y="0"/>
            <a:ext cx="12192000" cy="6858000"/>
          </a:xfrm>
          <a:prstGeom prst="rect">
            <a:avLst/>
          </a:prstGeom>
        </p:spPr>
      </p:pic>
      <p:pic>
        <p:nvPicPr>
          <p:cNvPr id="5" name="Image 3" descr="preencoded.png">    </p:cNvPr>
          <p:cNvPicPr>
            <a:picLocks noChangeAspect="1"/>
          </p:cNvPicPr>
          <p:nvPr/>
        </p:nvPicPr>
        <p:blipFill>
          <a:blip r:embed="rId4"/>
          <a:stretch>
            <a:fillRect/>
          </a:stretch>
        </p:blipFill>
        <p:spPr>
          <a:xfrm>
            <a:off x="0" y="0"/>
            <a:ext cx="12192000" cy="6858000"/>
          </a:xfrm>
          <a:prstGeom prst="rect">
            <a:avLst/>
          </a:prstGeom>
        </p:spPr>
      </p:pic>
      <p:sp>
        <p:nvSpPr>
          <p:cNvPr id="6" name="Text 0"/>
          <p:cNvSpPr txBox="1"/>
          <p:nvPr/>
        </p:nvSpPr>
        <p:spPr>
          <a:xfrm>
            <a:off x="11439900" y="257625"/>
            <a:ext cx="589800" cy="715800"/>
          </a:xfrm>
          <a:prstGeom prst="rect">
            <a:avLst/>
          </a:prstGeom>
          <a:noFill/>
          <a:ln/>
        </p:spPr>
        <p:txBody>
          <a:bodyPr wrap="square" lIns="0" tIns="0" rIns="0" bIns="0" rtlCol="0" anchor="t"/>
          <a:lstStyle/>
          <a:p>
            <a:pPr algn="ctr" indent="0" marL="0">
              <a:lnSpc>
                <a:spcPct val="100000"/>
              </a:lnSpc>
              <a:buNone/>
            </a:pPr>
            <a:r>
              <a:rPr lang="en-US" sz="1400" dirty="0">
                <a:solidFill>
                  <a:srgbClr val="0D2772"/>
                </a:solidFill>
                <a:latin typeface="Arial" pitchFamily="34" charset="0"/>
                <a:ea typeface="Arial" pitchFamily="34" charset="-122"/>
                <a:cs typeface="Arial" pitchFamily="34" charset="-120"/>
              </a:rPr>
              <a:t>6</a:t>
            </a:r>
            <a:endParaRPr lang="en-US" sz="1400" dirty="0"/>
          </a:p>
        </p:txBody>
      </p:sp>
      <p:sp>
        <p:nvSpPr>
          <p:cNvPr id="7" name="Text 1"/>
          <p:cNvSpPr txBox="1"/>
          <p:nvPr/>
        </p:nvSpPr>
        <p:spPr>
          <a:xfrm>
            <a:off x="450575" y="487150"/>
            <a:ext cx="10566000" cy="585000"/>
          </a:xfrm>
          <a:prstGeom prst="rect">
            <a:avLst/>
          </a:prstGeom>
          <a:noFill/>
          <a:ln/>
        </p:spPr>
        <p:txBody>
          <a:bodyPr wrap="square" lIns="0" tIns="0" rIns="0" bIns="0" rtlCol="0" anchor="t"/>
          <a:lstStyle/>
          <a:p>
            <a:pPr algn="l" indent="0" marL="0">
              <a:lnSpc>
                <a:spcPct val="100000"/>
              </a:lnSpc>
              <a:buNone/>
            </a:pPr>
            <a:r>
              <a:rPr lang="en-US" sz="3200" b="1" dirty="0">
                <a:solidFill>
                  <a:srgbClr val="0D2772"/>
                </a:solidFill>
                <a:latin typeface="Arial" pitchFamily="34" charset="0"/>
                <a:ea typeface="Arial" pitchFamily="34" charset="-122"/>
                <a:cs typeface="Arial" pitchFamily="34" charset="-120"/>
              </a:rPr>
              <a:t>Первая группа сладостей
</a:t>
            </a:r>
            <a:endParaRPr lang="en-US" sz="3200" dirty="0"/>
          </a:p>
        </p:txBody>
      </p:sp>
      <p:sp>
        <p:nvSpPr>
          <p:cNvPr id="8" name="Text 2"/>
          <p:cNvSpPr txBox="1"/>
          <p:nvPr/>
        </p:nvSpPr>
        <p:spPr>
          <a:xfrm>
            <a:off x="522245" y="4893510"/>
            <a:ext cx="3460119" cy="1401000"/>
          </a:xfrm>
          <a:prstGeom prst="rect">
            <a:avLst/>
          </a:prstGeom>
          <a:noFill/>
          <a:ln/>
        </p:spPr>
        <p:txBody>
          <a:bodyPr wrap="square" lIns="0" tIns="0" rIns="0" bIns="0" rtlCol="0" anchor="t"/>
          <a:lstStyle/>
          <a:p>
            <a:pPr algn="l" indent="0" marL="0">
              <a:lnSpc>
                <a:spcPct val="100000"/>
              </a:lnSpc>
              <a:buNone/>
            </a:pPr>
            <a:r>
              <a:rPr lang="en-US" sz="1300" dirty="0">
                <a:solidFill>
                  <a:srgbClr val="0D2772"/>
                </a:solidFill>
                <a:latin typeface="Arial" pitchFamily="34" charset="0"/>
                <a:ea typeface="Arial" pitchFamily="34" charset="-122"/>
                <a:cs typeface="Arial" pitchFamily="34" charset="-120"/>
              </a:rPr>
              <a:t>Сначала познакомьтесь со словами candies, lollipops и chocolate. Под ними можно поставить короткие образцы: one candy, two candies, a lollipop, a chocolate bar.
</a:t>
            </a:r>
            <a:endParaRPr lang="en-US" sz="1300" dirty="0"/>
          </a:p>
        </p:txBody>
      </p:sp>
      <p:sp>
        <p:nvSpPr>
          <p:cNvPr id="9" name="Text 3"/>
          <p:cNvSpPr txBox="1"/>
          <p:nvPr/>
        </p:nvSpPr>
        <p:spPr>
          <a:xfrm>
            <a:off x="522237" y="4342890"/>
            <a:ext cx="3460119" cy="393000"/>
          </a:xfrm>
          <a:prstGeom prst="rect">
            <a:avLst/>
          </a:prstGeom>
          <a:noFill/>
          <a:ln/>
        </p:spPr>
        <p:txBody>
          <a:bodyPr wrap="square" lIns="0" tIns="0" rIns="0" bIns="0" rtlCol="0" anchor="ctr"/>
          <a:lstStyle/>
          <a:p>
            <a:pPr algn="l" indent="0" marL="0">
              <a:lnSpc>
                <a:spcPct val="100000"/>
              </a:lnSpc>
              <a:buNone/>
            </a:pPr>
            <a:r>
              <a:rPr lang="en-US" sz="1400" b="1" dirty="0">
                <a:solidFill>
                  <a:srgbClr val="0D2772"/>
                </a:solidFill>
                <a:latin typeface="Arial" pitchFamily="34" charset="0"/>
                <a:ea typeface="Arial" pitchFamily="34" charset="-122"/>
                <a:cs typeface="Arial" pitchFamily="34" charset="-120"/>
              </a:rPr>
              <a:t>Новые слова
</a:t>
            </a:r>
            <a:endParaRPr lang="en-US" sz="1400" dirty="0"/>
          </a:p>
        </p:txBody>
      </p:sp>
      <p:sp>
        <p:nvSpPr>
          <p:cNvPr id="10" name="Text 4"/>
          <p:cNvSpPr txBox="1"/>
          <p:nvPr/>
        </p:nvSpPr>
        <p:spPr>
          <a:xfrm>
            <a:off x="4315245" y="4893510"/>
            <a:ext cx="3460119" cy="1401000"/>
          </a:xfrm>
          <a:prstGeom prst="rect">
            <a:avLst/>
          </a:prstGeom>
          <a:noFill/>
          <a:ln/>
        </p:spPr>
        <p:txBody>
          <a:bodyPr wrap="square" lIns="0" tIns="0" rIns="0" bIns="0" rtlCol="0" anchor="t"/>
          <a:lstStyle/>
          <a:p>
            <a:pPr algn="l" indent="0" marL="0">
              <a:lnSpc>
                <a:spcPct val="100000"/>
              </a:lnSpc>
              <a:buNone/>
            </a:pPr>
            <a:r>
              <a:rPr lang="en-US" sz="1300" dirty="0">
                <a:solidFill>
                  <a:srgbClr val="0D2772"/>
                </a:solidFill>
                <a:latin typeface="Arial" pitchFamily="34" charset="0"/>
                <a:ea typeface="Arial" pitchFamily="34" charset="-122"/>
                <a:cs typeface="Arial" pitchFamily="34" charset="-120"/>
              </a:rPr>
              <a:t>Потом найдите эти сладости на картинке и назовите их вслух. Один ученик показывает, другой отвечает, а затем вы меняетесь местами.
</a:t>
            </a:r>
            <a:endParaRPr lang="en-US" sz="1300" dirty="0"/>
          </a:p>
        </p:txBody>
      </p:sp>
      <p:sp>
        <p:nvSpPr>
          <p:cNvPr id="11" name="Text 5"/>
          <p:cNvSpPr txBox="1"/>
          <p:nvPr/>
        </p:nvSpPr>
        <p:spPr>
          <a:xfrm>
            <a:off x="4315237" y="4342890"/>
            <a:ext cx="3460119" cy="393000"/>
          </a:xfrm>
          <a:prstGeom prst="rect">
            <a:avLst/>
          </a:prstGeom>
          <a:noFill/>
          <a:ln/>
        </p:spPr>
        <p:txBody>
          <a:bodyPr wrap="square" lIns="0" tIns="0" rIns="0" bIns="0" rtlCol="0" anchor="ctr"/>
          <a:lstStyle/>
          <a:p>
            <a:pPr algn="l" indent="0" marL="0">
              <a:lnSpc>
                <a:spcPct val="100000"/>
              </a:lnSpc>
              <a:buNone/>
            </a:pPr>
            <a:r>
              <a:rPr lang="en-US" sz="1400" b="1" dirty="0">
                <a:solidFill>
                  <a:srgbClr val="0D2772"/>
                </a:solidFill>
                <a:latin typeface="Arial" pitchFamily="34" charset="0"/>
                <a:ea typeface="Arial" pitchFamily="34" charset="-122"/>
                <a:cs typeface="Arial" pitchFamily="34" charset="-120"/>
              </a:rPr>
              <a:t>Ищем на картинке
</a:t>
            </a:r>
            <a:endParaRPr lang="en-US" sz="1400" dirty="0"/>
          </a:p>
        </p:txBody>
      </p:sp>
      <p:sp>
        <p:nvSpPr>
          <p:cNvPr id="12" name="Text 6"/>
          <p:cNvSpPr txBox="1"/>
          <p:nvPr/>
        </p:nvSpPr>
        <p:spPr>
          <a:xfrm>
            <a:off x="8108245" y="4893510"/>
            <a:ext cx="3460119" cy="1401000"/>
          </a:xfrm>
          <a:prstGeom prst="rect">
            <a:avLst/>
          </a:prstGeom>
          <a:noFill/>
          <a:ln/>
        </p:spPr>
        <p:txBody>
          <a:bodyPr wrap="square" lIns="0" tIns="0" rIns="0" bIns="0" rtlCol="0" anchor="t"/>
          <a:lstStyle/>
          <a:p>
            <a:pPr algn="l" indent="0" marL="0">
              <a:lnSpc>
                <a:spcPct val="100000"/>
              </a:lnSpc>
              <a:buNone/>
            </a:pPr>
            <a:r>
              <a:rPr lang="en-US" sz="1300" dirty="0">
                <a:solidFill>
                  <a:srgbClr val="0D2772"/>
                </a:solidFill>
                <a:latin typeface="Arial" pitchFamily="34" charset="0"/>
                <a:ea typeface="Arial" pitchFamily="34" charset="-122"/>
                <a:cs typeface="Arial" pitchFamily="34" charset="-120"/>
              </a:rPr>
              <a:t>Обратите внимание на окончания слов и на то, как по-английски говорят про один предмет и про несколько. Это помогает запоминать слова точнее.
</a:t>
            </a:r>
            <a:endParaRPr lang="en-US" sz="1300" dirty="0"/>
          </a:p>
        </p:txBody>
      </p:sp>
      <p:sp>
        <p:nvSpPr>
          <p:cNvPr id="13" name="Text 7"/>
          <p:cNvSpPr txBox="1"/>
          <p:nvPr/>
        </p:nvSpPr>
        <p:spPr>
          <a:xfrm>
            <a:off x="8108237" y="4342890"/>
            <a:ext cx="3460119" cy="393000"/>
          </a:xfrm>
          <a:prstGeom prst="rect">
            <a:avLst/>
          </a:prstGeom>
          <a:noFill/>
          <a:ln/>
        </p:spPr>
        <p:txBody>
          <a:bodyPr wrap="square" lIns="0" tIns="0" rIns="0" bIns="0" rtlCol="0" anchor="ctr"/>
          <a:lstStyle/>
          <a:p>
            <a:pPr algn="l" indent="0" marL="0">
              <a:lnSpc>
                <a:spcPct val="100000"/>
              </a:lnSpc>
              <a:buNone/>
            </a:pPr>
            <a:r>
              <a:rPr lang="en-US" sz="1400" b="1" dirty="0">
                <a:solidFill>
                  <a:srgbClr val="0D2772"/>
                </a:solidFill>
                <a:latin typeface="Arial" pitchFamily="34" charset="0"/>
                <a:ea typeface="Arial" pitchFamily="34" charset="-122"/>
                <a:cs typeface="Arial" pitchFamily="34" charset="-120"/>
              </a:rPr>
              <a:t>Смотрим внимательнее
</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0" y="0"/>
            <a:ext cx="12192000" cy="6858000"/>
          </a:xfrm>
          <a:prstGeom prst="rect">
            <a:avLst/>
          </a:prstGeom>
        </p:spPr>
      </p:pic>
      <p:pic>
        <p:nvPicPr>
          <p:cNvPr id="4" name="Image 2" descr="preencoded.png">    </p:cNvPr>
          <p:cNvPicPr>
            <a:picLocks noChangeAspect="1"/>
          </p:cNvPicPr>
          <p:nvPr/>
        </p:nvPicPr>
        <p:blipFill>
          <a:blip r:embed="rId3"/>
          <a:stretch>
            <a:fillRect/>
          </a:stretch>
        </p:blipFill>
        <p:spPr>
          <a:xfrm>
            <a:off x="355500" y="1092994"/>
            <a:ext cx="11379300" cy="2878163"/>
          </a:xfrm>
          <a:prstGeom prst="rect">
            <a:avLst/>
          </a:prstGeom>
        </p:spPr>
      </p:pic>
      <p:pic>
        <p:nvPicPr>
          <p:cNvPr id="5" name="Image 3" descr="preencoded.png">    </p:cNvPr>
          <p:cNvPicPr>
            <a:picLocks noChangeAspect="1"/>
          </p:cNvPicPr>
          <p:nvPr/>
        </p:nvPicPr>
        <p:blipFill>
          <a:blip r:embed="rId4"/>
          <a:stretch>
            <a:fillRect/>
          </a:stretch>
        </p:blipFill>
        <p:spPr>
          <a:xfrm>
            <a:off x="0" y="0"/>
            <a:ext cx="12192000" cy="6858000"/>
          </a:xfrm>
          <a:prstGeom prst="rect">
            <a:avLst/>
          </a:prstGeom>
        </p:spPr>
      </p:pic>
      <p:pic>
        <p:nvPicPr>
          <p:cNvPr id="6" name="Image 4" descr="preencoded.png">    </p:cNvPr>
          <p:cNvPicPr>
            <a:picLocks noChangeAspect="1"/>
          </p:cNvPicPr>
          <p:nvPr/>
        </p:nvPicPr>
        <p:blipFill>
          <a:blip r:embed="rId5"/>
          <a:stretch>
            <a:fillRect/>
          </a:stretch>
        </p:blipFill>
        <p:spPr>
          <a:xfrm>
            <a:off x="0" y="0"/>
            <a:ext cx="12192000" cy="6858000"/>
          </a:xfrm>
          <a:prstGeom prst="rect">
            <a:avLst/>
          </a:prstGeom>
        </p:spPr>
      </p:pic>
      <p:pic>
        <p:nvPicPr>
          <p:cNvPr id="7" name="Image 5" descr="preencoded.png">    </p:cNvPr>
          <p:cNvPicPr>
            <a:picLocks noChangeAspect="1"/>
          </p:cNvPicPr>
          <p:nvPr/>
        </p:nvPicPr>
        <p:blipFill>
          <a:blip r:embed="rId6"/>
          <a:stretch>
            <a:fillRect/>
          </a:stretch>
        </p:blipFill>
        <p:spPr>
          <a:xfrm>
            <a:off x="0" y="0"/>
            <a:ext cx="12192000" cy="6858000"/>
          </a:xfrm>
          <a:prstGeom prst="rect">
            <a:avLst/>
          </a:prstGeom>
        </p:spPr>
      </p:pic>
      <p:sp>
        <p:nvSpPr>
          <p:cNvPr id="8" name="Text 0"/>
          <p:cNvSpPr txBox="1"/>
          <p:nvPr/>
        </p:nvSpPr>
        <p:spPr>
          <a:xfrm>
            <a:off x="11439900" y="257625"/>
            <a:ext cx="589800" cy="715800"/>
          </a:xfrm>
          <a:prstGeom prst="rect">
            <a:avLst/>
          </a:prstGeom>
          <a:noFill/>
          <a:ln/>
        </p:spPr>
        <p:txBody>
          <a:bodyPr wrap="square" lIns="0" tIns="0" rIns="0" bIns="0" rtlCol="0" anchor="t"/>
          <a:lstStyle/>
          <a:p>
            <a:pPr algn="ctr" indent="0" marL="0">
              <a:lnSpc>
                <a:spcPct val="100000"/>
              </a:lnSpc>
              <a:buNone/>
            </a:pPr>
            <a:r>
              <a:rPr lang="en-US" sz="1400" dirty="0">
                <a:solidFill>
                  <a:srgbClr val="0D2772"/>
                </a:solidFill>
                <a:latin typeface="Arial" pitchFamily="34" charset="0"/>
                <a:ea typeface="Arial" pitchFamily="34" charset="-122"/>
                <a:cs typeface="Arial" pitchFamily="34" charset="-120"/>
              </a:rPr>
              <a:t>7</a:t>
            </a:r>
            <a:endParaRPr lang="en-US" sz="1400" dirty="0"/>
          </a:p>
        </p:txBody>
      </p:sp>
      <p:sp>
        <p:nvSpPr>
          <p:cNvPr id="9" name="Text 1"/>
          <p:cNvSpPr txBox="1"/>
          <p:nvPr/>
        </p:nvSpPr>
        <p:spPr>
          <a:xfrm>
            <a:off x="450575" y="487150"/>
            <a:ext cx="10566000" cy="537900"/>
          </a:xfrm>
          <a:prstGeom prst="rect">
            <a:avLst/>
          </a:prstGeom>
          <a:noFill/>
          <a:ln/>
        </p:spPr>
        <p:txBody>
          <a:bodyPr wrap="square" lIns="0" tIns="0" rIns="0" bIns="0" rtlCol="0" anchor="ctr"/>
          <a:lstStyle/>
          <a:p>
            <a:pPr algn="l" indent="0" marL="0">
              <a:lnSpc>
                <a:spcPct val="100000"/>
              </a:lnSpc>
              <a:buNone/>
            </a:pPr>
            <a:r>
              <a:rPr lang="en-US" sz="2200" b="1" dirty="0">
                <a:solidFill>
                  <a:srgbClr val="0D2772"/>
                </a:solidFill>
                <a:latin typeface="Arial" pitchFamily="34" charset="0"/>
                <a:ea typeface="Arial" pitchFamily="34" charset="-122"/>
                <a:cs typeface="Arial" pitchFamily="34" charset="-120"/>
              </a:rPr>
              <a:t>Вторая группа сладостей
</a:t>
            </a:r>
            <a:endParaRPr lang="en-US" sz="2200" dirty="0"/>
          </a:p>
        </p:txBody>
      </p:sp>
      <p:sp>
        <p:nvSpPr>
          <p:cNvPr id="10" name="Text 2"/>
          <p:cNvSpPr txBox="1"/>
          <p:nvPr/>
        </p:nvSpPr>
        <p:spPr>
          <a:xfrm>
            <a:off x="796800" y="5113675"/>
            <a:ext cx="3135900" cy="1287300"/>
          </a:xfrm>
          <a:prstGeom prst="rect">
            <a:avLst/>
          </a:prstGeom>
          <a:noFill/>
          <a:ln/>
        </p:spPr>
        <p:txBody>
          <a:bodyPr wrap="square" lIns="0" tIns="0" rIns="0" bIns="0" rtlCol="0" anchor="t"/>
          <a:lstStyle/>
          <a:p>
            <a:pPr algn="l" indent="0" marL="0">
              <a:lnSpc>
                <a:spcPct val="100000"/>
              </a:lnSpc>
              <a:buNone/>
            </a:pPr>
            <a:r>
              <a:rPr lang="en-US" sz="1200" dirty="0">
                <a:solidFill>
                  <a:srgbClr val="F7F5EE"/>
                </a:solidFill>
                <a:latin typeface="Arial" pitchFamily="34" charset="0"/>
                <a:ea typeface="Arial" pitchFamily="34" charset="-122"/>
                <a:cs typeface="Arial" pitchFamily="34" charset="-120"/>
              </a:rPr>
              <a:t>Сначала посмотрите на cookies, cakes и cupcakes. Картинки помогают быстро увидеть разницу между словами и не перепутать их.
</a:t>
            </a:r>
            <a:endParaRPr lang="en-US" sz="1200" dirty="0"/>
          </a:p>
        </p:txBody>
      </p:sp>
      <p:sp>
        <p:nvSpPr>
          <p:cNvPr id="11" name="Text 3"/>
          <p:cNvSpPr txBox="1"/>
          <p:nvPr/>
        </p:nvSpPr>
        <p:spPr>
          <a:xfrm>
            <a:off x="1164225" y="4449375"/>
            <a:ext cx="2768100" cy="393000"/>
          </a:xfrm>
          <a:prstGeom prst="rect">
            <a:avLst/>
          </a:prstGeom>
          <a:noFill/>
          <a:ln/>
        </p:spPr>
        <p:txBody>
          <a:bodyPr wrap="square" lIns="0" tIns="0" rIns="0" bIns="0" rtlCol="0" anchor="ctr"/>
          <a:lstStyle/>
          <a:p>
            <a:pPr algn="l" indent="0" marL="0">
              <a:lnSpc>
                <a:spcPct val="100000"/>
              </a:lnSpc>
              <a:buNone/>
            </a:pPr>
            <a:r>
              <a:rPr lang="en-US" sz="1300" b="1" dirty="0">
                <a:solidFill>
                  <a:srgbClr val="F7F5EE"/>
                </a:solidFill>
                <a:latin typeface="Arial" pitchFamily="34" charset="0"/>
                <a:ea typeface="Arial" pitchFamily="34" charset="-122"/>
                <a:cs typeface="Arial" pitchFamily="34" charset="-120"/>
              </a:rPr>
              <a:t>Знакомимся с группой
</a:t>
            </a:r>
            <a:endParaRPr lang="en-US" sz="1300" dirty="0"/>
          </a:p>
        </p:txBody>
      </p:sp>
      <p:sp>
        <p:nvSpPr>
          <p:cNvPr id="12" name="Text 4"/>
          <p:cNvSpPr txBox="1"/>
          <p:nvPr/>
        </p:nvSpPr>
        <p:spPr>
          <a:xfrm>
            <a:off x="8238200" y="5113675"/>
            <a:ext cx="3135900" cy="1287300"/>
          </a:xfrm>
          <a:prstGeom prst="rect">
            <a:avLst/>
          </a:prstGeom>
          <a:noFill/>
          <a:ln/>
        </p:spPr>
        <p:txBody>
          <a:bodyPr wrap="square" lIns="0" tIns="0" rIns="0" bIns="0" rtlCol="0" anchor="t"/>
          <a:lstStyle/>
          <a:p>
            <a:pPr algn="l" indent="0" marL="0">
              <a:lnSpc>
                <a:spcPct val="100000"/>
              </a:lnSpc>
              <a:buNone/>
            </a:pPr>
            <a:r>
              <a:rPr lang="en-US" sz="1200" dirty="0">
                <a:solidFill>
                  <a:srgbClr val="F7F5EE"/>
                </a:solidFill>
                <a:latin typeface="Arial" pitchFamily="34" charset="0"/>
                <a:ea typeface="Arial" pitchFamily="34" charset="-122"/>
                <a:cs typeface="Arial" pitchFamily="34" charset="-120"/>
              </a:rPr>
              <a:t>В конце выберите правильную картинку по слову или по короткой подсказке. Это тренирует внимание и помогает запоминать новые названия без лишней нагрузки.
</a:t>
            </a:r>
            <a:endParaRPr lang="en-US" sz="1200" dirty="0"/>
          </a:p>
        </p:txBody>
      </p:sp>
      <p:sp>
        <p:nvSpPr>
          <p:cNvPr id="13" name="Text 5"/>
          <p:cNvSpPr txBox="1"/>
          <p:nvPr/>
        </p:nvSpPr>
        <p:spPr>
          <a:xfrm>
            <a:off x="8605625" y="4449375"/>
            <a:ext cx="2768100" cy="393000"/>
          </a:xfrm>
          <a:prstGeom prst="rect">
            <a:avLst/>
          </a:prstGeom>
          <a:noFill/>
          <a:ln/>
        </p:spPr>
        <p:txBody>
          <a:bodyPr wrap="square" lIns="0" tIns="0" rIns="0" bIns="0" rtlCol="0" anchor="ctr"/>
          <a:lstStyle/>
          <a:p>
            <a:pPr algn="l" indent="0" marL="0">
              <a:lnSpc>
                <a:spcPct val="100000"/>
              </a:lnSpc>
              <a:buNone/>
            </a:pPr>
            <a:r>
              <a:rPr lang="en-US" sz="1300" b="1" dirty="0">
                <a:solidFill>
                  <a:srgbClr val="F7F5EE"/>
                </a:solidFill>
                <a:latin typeface="Arial" pitchFamily="34" charset="0"/>
                <a:ea typeface="Arial" pitchFamily="34" charset="-122"/>
                <a:cs typeface="Arial" pitchFamily="34" charset="-120"/>
              </a:rPr>
              <a:t>Выбираем верно
</a:t>
            </a:r>
            <a:endParaRPr lang="en-US" sz="1300" dirty="0"/>
          </a:p>
        </p:txBody>
      </p:sp>
      <p:sp>
        <p:nvSpPr>
          <p:cNvPr id="14" name="Text 6"/>
          <p:cNvSpPr txBox="1"/>
          <p:nvPr/>
        </p:nvSpPr>
        <p:spPr>
          <a:xfrm>
            <a:off x="4517500" y="5113675"/>
            <a:ext cx="3135900" cy="1287300"/>
          </a:xfrm>
          <a:prstGeom prst="rect">
            <a:avLst/>
          </a:prstGeom>
          <a:noFill/>
          <a:ln/>
        </p:spPr>
        <p:txBody>
          <a:bodyPr wrap="square" lIns="0" tIns="0" rIns="0" bIns="0" rtlCol="0" anchor="t"/>
          <a:lstStyle/>
          <a:p>
            <a:pPr algn="l" indent="0" marL="0">
              <a:lnSpc>
                <a:spcPct val="100000"/>
              </a:lnSpc>
              <a:buNone/>
            </a:pPr>
            <a:r>
              <a:rPr lang="en-US" sz="1200" dirty="0">
                <a:solidFill>
                  <a:srgbClr val="0D2772"/>
                </a:solidFill>
                <a:latin typeface="Arial" pitchFamily="34" charset="0"/>
                <a:ea typeface="Arial" pitchFamily="34" charset="-122"/>
                <a:cs typeface="Arial" pitchFamily="34" charset="-120"/>
              </a:rPr>
              <a:t>Теперь сравните формы: a cookie — two cookies, a cake — a piece of cake, a cupcake. Так дети видят, где одно, а где несколько.
</a:t>
            </a:r>
            <a:endParaRPr lang="en-US" sz="1200" dirty="0"/>
          </a:p>
        </p:txBody>
      </p:sp>
      <p:sp>
        <p:nvSpPr>
          <p:cNvPr id="15" name="Text 7"/>
          <p:cNvSpPr txBox="1"/>
          <p:nvPr/>
        </p:nvSpPr>
        <p:spPr>
          <a:xfrm>
            <a:off x="4884925" y="4449375"/>
            <a:ext cx="2768100" cy="393000"/>
          </a:xfrm>
          <a:prstGeom prst="rect">
            <a:avLst/>
          </a:prstGeom>
          <a:noFill/>
          <a:ln/>
        </p:spPr>
        <p:txBody>
          <a:bodyPr wrap="square" lIns="0" tIns="0" rIns="0" bIns="0" rtlCol="0" anchor="ctr"/>
          <a:lstStyle/>
          <a:p>
            <a:pPr algn="l" indent="0" marL="0">
              <a:lnSpc>
                <a:spcPct val="100000"/>
              </a:lnSpc>
              <a:buNone/>
            </a:pPr>
            <a:r>
              <a:rPr lang="en-US" sz="1300" b="1" dirty="0">
                <a:solidFill>
                  <a:srgbClr val="0D2772"/>
                </a:solidFill>
                <a:latin typeface="Arial" pitchFamily="34" charset="0"/>
                <a:ea typeface="Arial" pitchFamily="34" charset="-122"/>
                <a:cs typeface="Arial" pitchFamily="34" charset="-120"/>
              </a:rPr>
              <a:t>Один или много
</a:t>
            </a:r>
            <a:endParaRPr lang="en-US" sz="13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450575" y="1143462"/>
            <a:ext cx="5400600" cy="5263475"/>
          </a:xfrm>
          <a:prstGeom prst="rect">
            <a:avLst/>
          </a:prstGeom>
        </p:spPr>
      </p:pic>
      <p:pic>
        <p:nvPicPr>
          <p:cNvPr id="4" name="Image 2" descr="preencoded.png">    </p:cNvPr>
          <p:cNvPicPr>
            <a:picLocks noChangeAspect="1"/>
          </p:cNvPicPr>
          <p:nvPr/>
        </p:nvPicPr>
        <p:blipFill>
          <a:blip r:embed="rId3"/>
          <a:stretch>
            <a:fillRect/>
          </a:stretch>
        </p:blipFill>
        <p:spPr>
          <a:xfrm>
            <a:off x="0" y="0"/>
            <a:ext cx="12192000" cy="6858000"/>
          </a:xfrm>
          <a:prstGeom prst="rect">
            <a:avLst/>
          </a:prstGeom>
        </p:spPr>
      </p:pic>
      <p:pic>
        <p:nvPicPr>
          <p:cNvPr id="5" name="Image 3" descr="preencoded.png">    </p:cNvPr>
          <p:cNvPicPr>
            <a:picLocks noChangeAspect="1"/>
          </p:cNvPicPr>
          <p:nvPr/>
        </p:nvPicPr>
        <p:blipFill>
          <a:blip r:embed="rId4"/>
          <a:stretch>
            <a:fillRect/>
          </a:stretch>
        </p:blipFill>
        <p:spPr>
          <a:xfrm>
            <a:off x="0" y="0"/>
            <a:ext cx="12192000" cy="6858000"/>
          </a:xfrm>
          <a:prstGeom prst="rect">
            <a:avLst/>
          </a:prstGeom>
        </p:spPr>
      </p:pic>
      <p:pic>
        <p:nvPicPr>
          <p:cNvPr id="6" name="Image 4" descr="preencoded.png">    </p:cNvPr>
          <p:cNvPicPr>
            <a:picLocks noChangeAspect="1"/>
          </p:cNvPicPr>
          <p:nvPr/>
        </p:nvPicPr>
        <p:blipFill>
          <a:blip r:embed="rId5"/>
          <a:stretch>
            <a:fillRect/>
          </a:stretch>
        </p:blipFill>
        <p:spPr>
          <a:xfrm>
            <a:off x="0" y="0"/>
            <a:ext cx="12192000" cy="6858000"/>
          </a:xfrm>
          <a:prstGeom prst="rect">
            <a:avLst/>
          </a:prstGeom>
        </p:spPr>
      </p:pic>
      <p:pic>
        <p:nvPicPr>
          <p:cNvPr id="7" name="Image 5" descr="preencoded.png">    </p:cNvPr>
          <p:cNvPicPr>
            <a:picLocks noChangeAspect="1"/>
          </p:cNvPicPr>
          <p:nvPr/>
        </p:nvPicPr>
        <p:blipFill>
          <a:blip r:embed="rId6"/>
          <a:stretch>
            <a:fillRect/>
          </a:stretch>
        </p:blipFill>
        <p:spPr>
          <a:xfrm>
            <a:off x="0" y="0"/>
            <a:ext cx="12192000" cy="6858000"/>
          </a:xfrm>
          <a:prstGeom prst="rect">
            <a:avLst/>
          </a:prstGeom>
        </p:spPr>
      </p:pic>
      <p:pic>
        <p:nvPicPr>
          <p:cNvPr id="8" name="Image 6" descr="preencoded.png">    </p:cNvPr>
          <p:cNvPicPr>
            <a:picLocks noChangeAspect="1"/>
          </p:cNvPicPr>
          <p:nvPr/>
        </p:nvPicPr>
        <p:blipFill>
          <a:blip r:embed="rId7"/>
          <a:stretch>
            <a:fillRect/>
          </a:stretch>
        </p:blipFill>
        <p:spPr>
          <a:xfrm>
            <a:off x="0" y="0"/>
            <a:ext cx="12192000" cy="6858000"/>
          </a:xfrm>
          <a:prstGeom prst="rect">
            <a:avLst/>
          </a:prstGeom>
        </p:spPr>
      </p:pic>
      <p:sp>
        <p:nvSpPr>
          <p:cNvPr id="9" name="Text 0"/>
          <p:cNvSpPr txBox="1"/>
          <p:nvPr/>
        </p:nvSpPr>
        <p:spPr>
          <a:xfrm>
            <a:off x="11439900" y="257625"/>
            <a:ext cx="589800" cy="715800"/>
          </a:xfrm>
          <a:prstGeom prst="rect">
            <a:avLst/>
          </a:prstGeom>
          <a:noFill/>
          <a:ln/>
        </p:spPr>
        <p:txBody>
          <a:bodyPr wrap="square" lIns="0" tIns="0" rIns="0" bIns="0" rtlCol="0" anchor="t"/>
          <a:lstStyle/>
          <a:p>
            <a:pPr algn="ctr" indent="0" marL="0">
              <a:lnSpc>
                <a:spcPct val="100000"/>
              </a:lnSpc>
              <a:buNone/>
            </a:pPr>
            <a:r>
              <a:rPr lang="en-US" sz="1400" dirty="0">
                <a:solidFill>
                  <a:srgbClr val="0D2772"/>
                </a:solidFill>
                <a:latin typeface="Arial" pitchFamily="34" charset="0"/>
                <a:ea typeface="Arial" pitchFamily="34" charset="-122"/>
                <a:cs typeface="Arial" pitchFamily="34" charset="-120"/>
              </a:rPr>
              <a:t>8</a:t>
            </a:r>
            <a:endParaRPr lang="en-US" sz="1400" dirty="0"/>
          </a:p>
        </p:txBody>
      </p:sp>
      <p:sp>
        <p:nvSpPr>
          <p:cNvPr id="10" name="Text 1"/>
          <p:cNvSpPr txBox="1"/>
          <p:nvPr/>
        </p:nvSpPr>
        <p:spPr>
          <a:xfrm>
            <a:off x="450575" y="487150"/>
            <a:ext cx="10566000" cy="585000"/>
          </a:xfrm>
          <a:prstGeom prst="rect">
            <a:avLst/>
          </a:prstGeom>
          <a:noFill/>
          <a:ln/>
        </p:spPr>
        <p:txBody>
          <a:bodyPr wrap="square" lIns="0" tIns="0" rIns="0" bIns="0" rtlCol="0" anchor="ctr"/>
          <a:lstStyle/>
          <a:p>
            <a:pPr algn="l" indent="0" marL="0">
              <a:lnSpc>
                <a:spcPct val="100000"/>
              </a:lnSpc>
              <a:buNone/>
            </a:pPr>
            <a:r>
              <a:rPr lang="en-US" sz="2200" b="1" dirty="0">
                <a:solidFill>
                  <a:srgbClr val="0D2772"/>
                </a:solidFill>
                <a:latin typeface="Arial" pitchFamily="34" charset="0"/>
                <a:ea typeface="Arial" pitchFamily="34" charset="-122"/>
                <a:cs typeface="Arial" pitchFamily="34" charset="-120"/>
              </a:rPr>
              <a:t>Третья группа сладостей
</a:t>
            </a:r>
            <a:endParaRPr lang="en-US" sz="2200" dirty="0"/>
          </a:p>
        </p:txBody>
      </p:sp>
      <p:sp>
        <p:nvSpPr>
          <p:cNvPr id="11" name="Text 2"/>
          <p:cNvSpPr txBox="1"/>
          <p:nvPr/>
        </p:nvSpPr>
        <p:spPr>
          <a:xfrm>
            <a:off x="6585300" y="1252275"/>
            <a:ext cx="5073300" cy="1092300"/>
          </a:xfrm>
          <a:prstGeom prst="rect">
            <a:avLst/>
          </a:prstGeom>
          <a:noFill/>
          <a:ln/>
        </p:spPr>
        <p:txBody>
          <a:bodyPr wrap="square" lIns="0" tIns="0" rIns="0" bIns="0" rtlCol="0" anchor="t"/>
          <a:lstStyle/>
          <a:p>
            <a:pPr algn="l" indent="0" marL="0">
              <a:lnSpc>
                <a:spcPct val="100000"/>
              </a:lnSpc>
              <a:buNone/>
            </a:pPr>
            <a:r>
              <a:rPr lang="en-US" sz="1800" b="1" dirty="0">
                <a:solidFill>
                  <a:srgbClr val="0D2772"/>
                </a:solidFill>
                <a:latin typeface="Arial" pitchFamily="34" charset="0"/>
                <a:ea typeface="Arial" pitchFamily="34" charset="-122"/>
                <a:cs typeface="Arial" pitchFamily="34" charset="-120"/>
              </a:rPr>
              <a:t>Cold sweet
</a:t>
            </a:r>
            <a:pPr algn="l" indent="0" marL="0">
              <a:lnSpc>
                <a:spcPct val="100000"/>
              </a:lnSpc>
              <a:buNone/>
            </a:pPr>
            <a:r>
              <a:rPr lang="en-US" sz="600" b="1" dirty="0">
                <a:solidFill>
                  <a:srgbClr val="0D2772"/>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0D2772"/>
                </a:solidFill>
                <a:latin typeface="Arial" pitchFamily="34" charset="0"/>
                <a:ea typeface="Arial" pitchFamily="34" charset="-122"/>
                <a:cs typeface="Arial" pitchFamily="34" charset="-120"/>
              </a:rPr>
              <a:t>Ice cream — это прохладное лакомство, которое легко узнать по картинке. Его удобно использовать в короткой фразе: I like ice cream.
</a:t>
            </a:r>
            <a:endParaRPr lang="en-US" sz="1800" dirty="0"/>
          </a:p>
        </p:txBody>
      </p:sp>
      <p:sp>
        <p:nvSpPr>
          <p:cNvPr id="12" name="Text 3"/>
          <p:cNvSpPr txBox="1"/>
          <p:nvPr/>
        </p:nvSpPr>
        <p:spPr>
          <a:xfrm>
            <a:off x="6585300" y="5275275"/>
            <a:ext cx="5073300" cy="1092300"/>
          </a:xfrm>
          <a:prstGeom prst="rect">
            <a:avLst/>
          </a:prstGeom>
          <a:noFill/>
          <a:ln/>
        </p:spPr>
        <p:txBody>
          <a:bodyPr wrap="square" lIns="0" tIns="0" rIns="0" bIns="0" rtlCol="0" anchor="t"/>
          <a:lstStyle/>
          <a:p>
            <a:pPr algn="l" indent="0" marL="0">
              <a:lnSpc>
                <a:spcPct val="100000"/>
              </a:lnSpc>
              <a:buNone/>
            </a:pPr>
            <a:r>
              <a:rPr lang="en-US" sz="1800" b="1" dirty="0">
                <a:solidFill>
                  <a:srgbClr val="0D2772"/>
                </a:solidFill>
                <a:latin typeface="Arial" pitchFamily="34" charset="0"/>
                <a:ea typeface="Arial" pitchFamily="34" charset="-122"/>
                <a:cs typeface="Arial" pitchFamily="34" charset="-120"/>
              </a:rPr>
              <a:t>Сортируем слова
</a:t>
            </a:r>
            <a:pPr algn="l" indent="0" marL="0">
              <a:lnSpc>
                <a:spcPct val="100000"/>
              </a:lnSpc>
              <a:buNone/>
            </a:pPr>
            <a:r>
              <a:rPr lang="en-US" sz="600" b="1" dirty="0">
                <a:solidFill>
                  <a:srgbClr val="0D2772"/>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0D2772"/>
                </a:solidFill>
                <a:latin typeface="Arial" pitchFamily="34" charset="0"/>
                <a:ea typeface="Arial" pitchFamily="34" charset="-122"/>
                <a:cs typeface="Arial" pitchFamily="34" charset="-120"/>
              </a:rPr>
              <a:t>Попросите детей разложить слова по группам: cold, baked, small sweet. Это помогает не только учить лексику, но и понимать смысл.
</a:t>
            </a:r>
            <a:endParaRPr lang="en-US" sz="1800" dirty="0"/>
          </a:p>
        </p:txBody>
      </p:sp>
      <p:sp>
        <p:nvSpPr>
          <p:cNvPr id="13" name="Text 4"/>
          <p:cNvSpPr txBox="1"/>
          <p:nvPr/>
        </p:nvSpPr>
        <p:spPr>
          <a:xfrm>
            <a:off x="6585300" y="3934275"/>
            <a:ext cx="5073300" cy="1092300"/>
          </a:xfrm>
          <a:prstGeom prst="rect">
            <a:avLst/>
          </a:prstGeom>
          <a:noFill/>
          <a:ln/>
        </p:spPr>
        <p:txBody>
          <a:bodyPr wrap="square" lIns="0" tIns="0" rIns="0" bIns="0" rtlCol="0" anchor="t"/>
          <a:lstStyle/>
          <a:p>
            <a:pPr algn="l" indent="0" marL="0">
              <a:lnSpc>
                <a:spcPct val="100000"/>
              </a:lnSpc>
              <a:buNone/>
            </a:pPr>
            <a:r>
              <a:rPr lang="en-US" sz="1800" b="1" dirty="0">
                <a:solidFill>
                  <a:srgbClr val="0D2772"/>
                </a:solidFill>
                <a:latin typeface="Arial" pitchFamily="34" charset="0"/>
                <a:ea typeface="Arial" pitchFamily="34" charset="-122"/>
                <a:cs typeface="Arial" pitchFamily="34" charset="-120"/>
              </a:rPr>
              <a:t>Small sweet
</a:t>
            </a:r>
            <a:pPr algn="l" indent="0" marL="0">
              <a:lnSpc>
                <a:spcPct val="100000"/>
              </a:lnSpc>
              <a:buNone/>
            </a:pPr>
            <a:r>
              <a:rPr lang="en-US" sz="600" b="1" dirty="0">
                <a:solidFill>
                  <a:srgbClr val="0D2772"/>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0D2772"/>
                </a:solidFill>
                <a:latin typeface="Arial" pitchFamily="34" charset="0"/>
                <a:ea typeface="Arial" pitchFamily="34" charset="-122"/>
                <a:cs typeface="Arial" pitchFamily="34" charset="-120"/>
              </a:rPr>
              <a:t>Fruit candy — маленькая сладость, которую удобно назвать и быстро показать. Она подходит для коротких повторов и игры на запоминание.
</a:t>
            </a:r>
            <a:endParaRPr lang="en-US" sz="1800" dirty="0"/>
          </a:p>
        </p:txBody>
      </p:sp>
      <p:sp>
        <p:nvSpPr>
          <p:cNvPr id="14" name="Text 5"/>
          <p:cNvSpPr txBox="1"/>
          <p:nvPr/>
        </p:nvSpPr>
        <p:spPr>
          <a:xfrm>
            <a:off x="6585300" y="2593275"/>
            <a:ext cx="5073300" cy="1092300"/>
          </a:xfrm>
          <a:prstGeom prst="rect">
            <a:avLst/>
          </a:prstGeom>
          <a:noFill/>
          <a:ln/>
        </p:spPr>
        <p:txBody>
          <a:bodyPr wrap="square" lIns="0" tIns="0" rIns="0" bIns="0" rtlCol="0" anchor="t"/>
          <a:lstStyle/>
          <a:p>
            <a:pPr algn="l" indent="0" marL="0">
              <a:lnSpc>
                <a:spcPct val="100000"/>
              </a:lnSpc>
              <a:buNone/>
            </a:pPr>
            <a:r>
              <a:rPr lang="en-US" sz="1800" b="1" dirty="0">
                <a:solidFill>
                  <a:srgbClr val="0D2772"/>
                </a:solidFill>
                <a:latin typeface="Arial" pitchFamily="34" charset="0"/>
                <a:ea typeface="Arial" pitchFamily="34" charset="-122"/>
                <a:cs typeface="Arial" pitchFamily="34" charset="-120"/>
              </a:rPr>
              <a:t>Baked sweets
</a:t>
            </a:r>
            <a:pPr algn="l" indent="0" marL="0">
              <a:lnSpc>
                <a:spcPct val="100000"/>
              </a:lnSpc>
              <a:buNone/>
            </a:pPr>
            <a:r>
              <a:rPr lang="en-US" sz="600" b="1" dirty="0">
                <a:solidFill>
                  <a:srgbClr val="0D2772"/>
                </a:solidFill>
                <a:latin typeface="Arial" pitchFamily="34" charset="0"/>
                <a:ea typeface="Arial" pitchFamily="34" charset="-122"/>
                <a:cs typeface="Arial" pitchFamily="34" charset="-120"/>
              </a:rPr>
              <a:t>
</a:t>
            </a:r>
            <a:pPr algn="l" indent="0" marL="0">
              <a:lnSpc>
                <a:spcPct val="100000"/>
              </a:lnSpc>
              <a:buNone/>
            </a:pPr>
            <a:r>
              <a:rPr lang="en-US" sz="1200" dirty="0">
                <a:solidFill>
                  <a:srgbClr val="0D2772"/>
                </a:solidFill>
                <a:latin typeface="Arial" pitchFamily="34" charset="0"/>
                <a:ea typeface="Arial" pitchFamily="34" charset="-122"/>
                <a:cs typeface="Arial" pitchFamily="34" charset="-120"/>
              </a:rPr>
              <a:t>Donut и pie относятся к выпечке, поэтому их можно объединить в группу baked. Так детям проще сравнивать знакомые сладости.
</a:t>
            </a:r>
            <a:endParaRPr lang="en-US" sz="1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8F5EE"/>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0" y="0"/>
            <a:ext cx="12192000" cy="6858000"/>
          </a:xfrm>
          <a:prstGeom prst="rect">
            <a:avLst/>
          </a:prstGeom>
        </p:spPr>
      </p:pic>
      <p:pic>
        <p:nvPicPr>
          <p:cNvPr id="4" name="Image 2" descr="preencoded.png">    </p:cNvPr>
          <p:cNvPicPr>
            <a:picLocks noChangeAspect="1"/>
          </p:cNvPicPr>
          <p:nvPr/>
        </p:nvPicPr>
        <p:blipFill>
          <a:blip r:embed="rId3"/>
          <a:stretch>
            <a:fillRect/>
          </a:stretch>
        </p:blipFill>
        <p:spPr>
          <a:xfrm>
            <a:off x="0" y="0"/>
            <a:ext cx="12192000" cy="6858000"/>
          </a:xfrm>
          <a:prstGeom prst="rect">
            <a:avLst/>
          </a:prstGeom>
        </p:spPr>
      </p:pic>
      <p:sp>
        <p:nvSpPr>
          <p:cNvPr id="5" name="Text 0"/>
          <p:cNvSpPr txBox="1"/>
          <p:nvPr/>
        </p:nvSpPr>
        <p:spPr>
          <a:xfrm>
            <a:off x="450575" y="487150"/>
            <a:ext cx="10566000" cy="585000"/>
          </a:xfrm>
          <a:prstGeom prst="rect">
            <a:avLst/>
          </a:prstGeom>
          <a:noFill/>
          <a:ln/>
        </p:spPr>
        <p:txBody>
          <a:bodyPr wrap="square" lIns="0" tIns="0" rIns="0" bIns="0" rtlCol="0" anchor="t"/>
          <a:lstStyle/>
          <a:p>
            <a:pPr algn="l" indent="0" marL="0">
              <a:lnSpc>
                <a:spcPct val="100000"/>
              </a:lnSpc>
              <a:buNone/>
            </a:pPr>
            <a:r>
              <a:rPr lang="en-US" sz="3200" b="1" dirty="0">
                <a:solidFill>
                  <a:srgbClr val="0D2772"/>
                </a:solidFill>
                <a:latin typeface="Arial" pitchFamily="34" charset="0"/>
                <a:ea typeface="Arial" pitchFamily="34" charset="-122"/>
                <a:cs typeface="Arial" pitchFamily="34" charset="-120"/>
              </a:rPr>
              <a:t>Повторяем слова вслух
</a:t>
            </a:r>
            <a:endParaRPr lang="en-US" sz="3200" dirty="0"/>
          </a:p>
        </p:txBody>
      </p:sp>
      <p:sp>
        <p:nvSpPr>
          <p:cNvPr id="6" name="Text 1"/>
          <p:cNvSpPr txBox="1"/>
          <p:nvPr/>
        </p:nvSpPr>
        <p:spPr>
          <a:xfrm>
            <a:off x="1175750" y="1590775"/>
            <a:ext cx="5297700" cy="1448700"/>
          </a:xfrm>
          <a:prstGeom prst="rect">
            <a:avLst/>
          </a:prstGeom>
          <a:noFill/>
          <a:ln/>
        </p:spPr>
        <p:txBody>
          <a:bodyPr wrap="square" lIns="0" tIns="0" rIns="0" bIns="0" rtlCol="0" anchor="t"/>
          <a:lstStyle/>
          <a:p>
            <a:pPr algn="l" indent="0" marL="0">
              <a:lnSpc>
                <a:spcPct val="115000"/>
              </a:lnSpc>
              <a:buNone/>
            </a:pPr>
            <a:r>
              <a:rPr lang="en-US" sz="1800" b="1" dirty="0">
                <a:solidFill>
                  <a:srgbClr val="0D2772"/>
                </a:solidFill>
                <a:latin typeface="Arial" pitchFamily="34" charset="0"/>
                <a:ea typeface="Arial" pitchFamily="34" charset="-122"/>
                <a:cs typeface="Arial" pitchFamily="34" charset="-120"/>
              </a:rPr>
              <a:t>Хоровое повторение
</a:t>
            </a:r>
            <a:pPr algn="l" indent="0" marL="0">
              <a:lnSpc>
                <a:spcPct val="115000"/>
              </a:lnSpc>
              <a:buNone/>
            </a:pPr>
            <a:r>
              <a:rPr lang="en-US" sz="600" b="1" dirty="0">
                <a:solidFill>
                  <a:srgbClr val="0D2772"/>
                </a:solidFill>
                <a:latin typeface="Arial" pitchFamily="34" charset="0"/>
                <a:ea typeface="Arial" pitchFamily="34" charset="-122"/>
                <a:cs typeface="Arial" pitchFamily="34" charset="-120"/>
              </a:rPr>
              <a:t>
</a:t>
            </a:r>
            <a:pPr algn="l" indent="0" marL="0">
              <a:lnSpc>
                <a:spcPct val="115000"/>
              </a:lnSpc>
              <a:buNone/>
            </a:pPr>
            <a:r>
              <a:rPr lang="en-US" sz="1400" dirty="0">
                <a:solidFill>
                  <a:srgbClr val="0D2772"/>
                </a:solidFill>
                <a:latin typeface="Arial" pitchFamily="34" charset="0"/>
                <a:ea typeface="Arial" pitchFamily="34" charset="-122"/>
                <a:cs typeface="Arial" pitchFamily="34" charset="-120"/>
              </a:rPr>
              <a:t>Сначала хором повторяем слова: candy, cookie, cake, ice cream, chocolate, lollipop. Учитель показывает слово, а дети произносят его вместе и ритмично.
</a:t>
            </a:r>
            <a:endParaRPr lang="en-US" sz="1800" dirty="0"/>
          </a:p>
        </p:txBody>
      </p:sp>
      <p:sp>
        <p:nvSpPr>
          <p:cNvPr id="7" name="Text 2"/>
          <p:cNvSpPr txBox="1"/>
          <p:nvPr/>
        </p:nvSpPr>
        <p:spPr>
          <a:xfrm>
            <a:off x="3196925" y="3933225"/>
            <a:ext cx="5297700" cy="1448700"/>
          </a:xfrm>
          <a:prstGeom prst="rect">
            <a:avLst/>
          </a:prstGeom>
          <a:noFill/>
          <a:ln/>
        </p:spPr>
        <p:txBody>
          <a:bodyPr wrap="square" lIns="0" tIns="0" rIns="0" bIns="0" rtlCol="0" anchor="t"/>
          <a:lstStyle/>
          <a:p>
            <a:pPr algn="l" indent="0" marL="0">
              <a:lnSpc>
                <a:spcPct val="115000"/>
              </a:lnSpc>
              <a:buNone/>
            </a:pPr>
            <a:r>
              <a:rPr lang="en-US" sz="1800" b="1" dirty="0">
                <a:solidFill>
                  <a:srgbClr val="0D2772"/>
                </a:solidFill>
                <a:latin typeface="Arial" pitchFamily="34" charset="0"/>
                <a:ea typeface="Arial" pitchFamily="34" charset="-122"/>
                <a:cs typeface="Arial" pitchFamily="34" charset="-120"/>
              </a:rPr>
              <a:t>Слышим слоги
</a:t>
            </a:r>
            <a:pPr algn="l" indent="0" marL="0">
              <a:lnSpc>
                <a:spcPct val="115000"/>
              </a:lnSpc>
              <a:buNone/>
            </a:pPr>
            <a:r>
              <a:rPr lang="en-US" sz="600" b="1" dirty="0">
                <a:solidFill>
                  <a:srgbClr val="0D2772"/>
                </a:solidFill>
                <a:latin typeface="Arial" pitchFamily="34" charset="0"/>
                <a:ea typeface="Arial" pitchFamily="34" charset="-122"/>
                <a:cs typeface="Arial" pitchFamily="34" charset="-120"/>
              </a:rPr>
              <a:t>
</a:t>
            </a:r>
            <a:pPr algn="l" indent="0" marL="0">
              <a:lnSpc>
                <a:spcPct val="115000"/>
              </a:lnSpc>
              <a:buNone/>
            </a:pPr>
            <a:r>
              <a:rPr lang="en-US" sz="1400" dirty="0">
                <a:solidFill>
                  <a:srgbClr val="0D2772"/>
                </a:solidFill>
                <a:latin typeface="Arial" pitchFamily="34" charset="0"/>
                <a:ea typeface="Arial" pitchFamily="34" charset="-122"/>
                <a:cs typeface="Arial" pitchFamily="34" charset="-120"/>
              </a:rPr>
              <a:t>Затем хлопаем в ладоши: один хлопок для короткого слова, два — для более длинного. Так произношение становится чётким и весёлым.
</a:t>
            </a:r>
            <a:endParaRPr lang="en-US" sz="1800" dirty="0"/>
          </a:p>
        </p:txBody>
      </p:sp>
      <p:sp>
        <p:nvSpPr>
          <p:cNvPr id="8" name="Text 3"/>
          <p:cNvSpPr txBox="1"/>
          <p:nvPr/>
        </p:nvSpPr>
        <p:spPr>
          <a:xfrm>
            <a:off x="11439900" y="257625"/>
            <a:ext cx="589800" cy="715800"/>
          </a:xfrm>
          <a:prstGeom prst="rect">
            <a:avLst/>
          </a:prstGeom>
          <a:noFill/>
          <a:ln/>
        </p:spPr>
        <p:txBody>
          <a:bodyPr wrap="square" lIns="0" tIns="0" rIns="0" bIns="0" rtlCol="0" anchor="t"/>
          <a:lstStyle/>
          <a:p>
            <a:pPr algn="ctr" indent="0" marL="0">
              <a:lnSpc>
                <a:spcPct val="100000"/>
              </a:lnSpc>
              <a:buNone/>
            </a:pPr>
            <a:r>
              <a:rPr lang="en-US" sz="1400" dirty="0">
                <a:solidFill>
                  <a:srgbClr val="0D2772"/>
                </a:solidFill>
                <a:latin typeface="Arial" pitchFamily="34" charset="0"/>
                <a:ea typeface="Arial" pitchFamily="34" charset="-122"/>
                <a:cs typeface="Arial" pitchFamily="34" charset="-120"/>
              </a:rPr>
              <a:t>9</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7F5EE"/>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0" y="0"/>
            <a:ext cx="12192000" cy="6858000"/>
          </a:xfrm>
          <a:prstGeom prst="rect">
            <a:avLst/>
          </a:prstGeom>
        </p:spPr>
      </p:pic>
      <p:sp>
        <p:nvSpPr>
          <p:cNvPr id="4" name="Text 0"/>
          <p:cNvSpPr txBox="1"/>
          <p:nvPr/>
        </p:nvSpPr>
        <p:spPr>
          <a:xfrm>
            <a:off x="1133425" y="2363600"/>
            <a:ext cx="4305000" cy="1647600"/>
          </a:xfrm>
          <a:prstGeom prst="rect">
            <a:avLst/>
          </a:prstGeom>
          <a:noFill/>
          <a:ln/>
        </p:spPr>
        <p:txBody>
          <a:bodyPr wrap="square" lIns="0" tIns="0" rIns="0" bIns="0" rtlCol="0" anchor="ctr"/>
          <a:lstStyle/>
          <a:p>
            <a:pPr algn="l" indent="0" marL="0">
              <a:lnSpc>
                <a:spcPct val="115000"/>
              </a:lnSpc>
              <a:buNone/>
            </a:pPr>
            <a:r>
              <a:rPr lang="en-US" sz="1800" dirty="0">
                <a:solidFill>
                  <a:srgbClr val="0D2772"/>
                </a:solidFill>
                <a:latin typeface="Arial" pitchFamily="34" charset="0"/>
                <a:ea typeface="Arial" pitchFamily="34" charset="-122"/>
                <a:cs typeface="Arial" pitchFamily="34" charset="-120"/>
              </a:rPr>
              <a:t>Вопросительная модель помогает быстро говорить о любимых сладостях.
</a:t>
            </a:r>
            <a:endParaRPr lang="en-US" sz="1800" dirty="0"/>
          </a:p>
        </p:txBody>
      </p:sp>
      <p:sp>
        <p:nvSpPr>
          <p:cNvPr id="5" name="Text 1"/>
          <p:cNvSpPr txBox="1"/>
          <p:nvPr/>
        </p:nvSpPr>
        <p:spPr>
          <a:xfrm>
            <a:off x="3644525" y="4674150"/>
            <a:ext cx="4918200" cy="307800"/>
          </a:xfrm>
          <a:prstGeom prst="rect">
            <a:avLst/>
          </a:prstGeom>
          <a:noFill/>
          <a:ln/>
        </p:spPr>
        <p:txBody>
          <a:bodyPr wrap="square" lIns="0" tIns="0" rIns="0" bIns="0" rtlCol="0" anchor="t"/>
          <a:lstStyle/>
          <a:p>
            <a:pPr algn="ctr" indent="0" marL="0">
              <a:lnSpc>
                <a:spcPct val="120004"/>
              </a:lnSpc>
              <a:buNone/>
            </a:pPr>
            <a:r>
              <a:rPr lang="en-US" sz="1400" dirty="0">
                <a:solidFill>
                  <a:srgbClr val="0D2772"/>
                </a:solidFill>
                <a:latin typeface="Arial" pitchFamily="34" charset="0"/>
                <a:ea typeface="Arial" pitchFamily="34" charset="-122"/>
                <a:cs typeface="Arial" pitchFamily="34" charset="-120"/>
              </a:rPr>
              <a:t>Материалы модуля 6, раздел Do you like…?
</a:t>
            </a:r>
            <a:endParaRPr lang="en-US" sz="1400" dirty="0"/>
          </a:p>
        </p:txBody>
      </p:sp>
      <p:sp>
        <p:nvSpPr>
          <p:cNvPr id="6" name="Text 2"/>
          <p:cNvSpPr txBox="1"/>
          <p:nvPr/>
        </p:nvSpPr>
        <p:spPr>
          <a:xfrm>
            <a:off x="11439900" y="257625"/>
            <a:ext cx="589800" cy="715800"/>
          </a:xfrm>
          <a:prstGeom prst="rect">
            <a:avLst/>
          </a:prstGeom>
          <a:noFill/>
          <a:ln/>
        </p:spPr>
        <p:txBody>
          <a:bodyPr wrap="square" lIns="0" tIns="0" rIns="0" bIns="0" rtlCol="0" anchor="t"/>
          <a:lstStyle/>
          <a:p>
            <a:pPr algn="ctr" indent="0" marL="0">
              <a:lnSpc>
                <a:spcPct val="100000"/>
              </a:lnSpc>
              <a:buNone/>
            </a:pPr>
            <a:r>
              <a:rPr lang="en-US" sz="1400" dirty="0">
                <a:solidFill>
                  <a:srgbClr val="0D2772"/>
                </a:solidFill>
                <a:latin typeface="Arial" pitchFamily="34" charset="0"/>
                <a:ea typeface="Arial" pitchFamily="34" charset="-122"/>
                <a:cs typeface="Arial" pitchFamily="34" charset="-120"/>
              </a:rPr>
              <a:t>10</a:t>
            </a:r>
            <a:endParaRPr lang="en-US" sz="1400" dirty="0"/>
          </a:p>
        </p:txBody>
      </p:sp>
      <p:sp>
        <p:nvSpPr>
          <p:cNvPr id="7" name="Text 3"/>
          <p:cNvSpPr txBox="1"/>
          <p:nvPr/>
        </p:nvSpPr>
        <p:spPr>
          <a:xfrm>
            <a:off x="6581075" y="2363600"/>
            <a:ext cx="4773600" cy="1647600"/>
          </a:xfrm>
          <a:prstGeom prst="rect">
            <a:avLst/>
          </a:prstGeom>
          <a:noFill/>
          <a:ln/>
        </p:spPr>
        <p:txBody>
          <a:bodyPr wrap="square" lIns="0" tIns="0" rIns="0" bIns="0" rtlCol="0" anchor="t"/>
          <a:lstStyle/>
          <a:p>
            <a:pPr algn="ctr" indent="0" marL="0">
              <a:lnSpc>
                <a:spcPct val="120004"/>
              </a:lnSpc>
              <a:buNone/>
            </a:pPr>
            <a:r>
              <a:rPr lang="en-US" sz="4000" b="1" dirty="0">
                <a:solidFill>
                  <a:srgbClr val="0D2772"/>
                </a:solidFill>
                <a:latin typeface="Arial" pitchFamily="34" charset="0"/>
                <a:ea typeface="Arial" pitchFamily="34" charset="-122"/>
                <a:cs typeface="Arial" pitchFamily="34" charset="-120"/>
              </a:rPr>
              <a:t>2
</a:t>
            </a:r>
            <a:pPr algn="ctr" indent="0" marL="0">
              <a:lnSpc>
                <a:spcPct val="120004"/>
              </a:lnSpc>
              <a:buNone/>
            </a:pPr>
            <a:r>
              <a:rPr lang="en-US" sz="1000" dirty="0">
                <a:solidFill>
                  <a:srgbClr val="0D2772"/>
                </a:solidFill>
                <a:latin typeface="Arial" pitchFamily="34" charset="0"/>
                <a:ea typeface="Arial" pitchFamily="34" charset="-122"/>
                <a:cs typeface="Arial" pitchFamily="34" charset="-120"/>
              </a:rPr>
              <a:t>
</a:t>
            </a:r>
            <a:pPr algn="ctr" indent="0" marL="0">
              <a:lnSpc>
                <a:spcPct val="120004"/>
              </a:lnSpc>
              <a:buNone/>
            </a:pPr>
            <a:r>
              <a:rPr lang="en-US" sz="2000" dirty="0">
                <a:solidFill>
                  <a:srgbClr val="0D2772"/>
                </a:solidFill>
                <a:latin typeface="Arial" pitchFamily="34" charset="0"/>
                <a:ea typeface="Arial" pitchFamily="34" charset="-122"/>
                <a:cs typeface="Arial" pitchFamily="34" charset="-120"/>
              </a:rPr>
              <a:t>основные ответы — Yes, I do и No, I don’t.
</a:t>
            </a:r>
            <a:endParaRPr lang="en-US" sz="4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7F5EE"/>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0" y="0"/>
            <a:ext cx="12192000" cy="6858000"/>
          </a:xfrm>
          <a:prstGeom prst="rect">
            <a:avLst/>
          </a:prstGeom>
        </p:spPr>
      </p:pic>
      <p:sp>
        <p:nvSpPr>
          <p:cNvPr id="4" name="Text 0"/>
          <p:cNvSpPr txBox="1"/>
          <p:nvPr/>
        </p:nvSpPr>
        <p:spPr>
          <a:xfrm>
            <a:off x="1133425" y="2363600"/>
            <a:ext cx="4305000" cy="1647600"/>
          </a:xfrm>
          <a:prstGeom prst="rect">
            <a:avLst/>
          </a:prstGeom>
          <a:noFill/>
          <a:ln/>
        </p:spPr>
        <p:txBody>
          <a:bodyPr wrap="square" lIns="0" tIns="0" rIns="0" bIns="0" rtlCol="0" anchor="ctr"/>
          <a:lstStyle/>
          <a:p>
            <a:pPr algn="l" indent="0" marL="0">
              <a:lnSpc>
                <a:spcPct val="115000"/>
              </a:lnSpc>
              <a:buNone/>
            </a:pPr>
            <a:r>
              <a:rPr lang="en-US" sz="1800" dirty="0">
                <a:solidFill>
                  <a:srgbClr val="0D2772"/>
                </a:solidFill>
                <a:latin typeface="Arial" pitchFamily="34" charset="0"/>
                <a:ea typeface="Arial" pitchFamily="34" charset="-122"/>
                <a:cs typeface="Arial" pitchFamily="34" charset="-120"/>
              </a:rPr>
              <a:t>Две короткие реплики достаточно, чтобы потренировать вопрос, ответ и замену сладости в паре.
</a:t>
            </a:r>
            <a:endParaRPr lang="en-US" sz="1800" dirty="0"/>
          </a:p>
        </p:txBody>
      </p:sp>
      <p:sp>
        <p:nvSpPr>
          <p:cNvPr id="5" name="Text 1"/>
          <p:cNvSpPr txBox="1"/>
          <p:nvPr/>
        </p:nvSpPr>
        <p:spPr>
          <a:xfrm>
            <a:off x="3644525" y="4674150"/>
            <a:ext cx="4918200" cy="307800"/>
          </a:xfrm>
          <a:prstGeom prst="rect">
            <a:avLst/>
          </a:prstGeom>
          <a:noFill/>
          <a:ln/>
        </p:spPr>
        <p:txBody>
          <a:bodyPr wrap="square" lIns="0" tIns="0" rIns="0" bIns="0" rtlCol="0" anchor="t"/>
          <a:lstStyle/>
          <a:p>
            <a:pPr algn="ctr" indent="0" marL="0">
              <a:lnSpc>
                <a:spcPct val="120004"/>
              </a:lnSpc>
              <a:buNone/>
            </a:pPr>
            <a:r>
              <a:rPr lang="en-US" sz="1400" dirty="0">
                <a:solidFill>
                  <a:srgbClr val="0D2772"/>
                </a:solidFill>
                <a:latin typeface="Arial" pitchFamily="34" charset="0"/>
                <a:ea typeface="Arial" pitchFamily="34" charset="-122"/>
                <a:cs typeface="Arial" pitchFamily="34" charset="-120"/>
              </a:rPr>
              <a:t>Материалы урока Module 6: A Sweet Tooth
</a:t>
            </a:r>
            <a:endParaRPr lang="en-US" sz="1400" dirty="0"/>
          </a:p>
        </p:txBody>
      </p:sp>
      <p:sp>
        <p:nvSpPr>
          <p:cNvPr id="6" name="Text 2"/>
          <p:cNvSpPr txBox="1"/>
          <p:nvPr/>
        </p:nvSpPr>
        <p:spPr>
          <a:xfrm>
            <a:off x="11439900" y="257625"/>
            <a:ext cx="589800" cy="715800"/>
          </a:xfrm>
          <a:prstGeom prst="rect">
            <a:avLst/>
          </a:prstGeom>
          <a:noFill/>
          <a:ln/>
        </p:spPr>
        <p:txBody>
          <a:bodyPr wrap="square" lIns="0" tIns="0" rIns="0" bIns="0" rtlCol="0" anchor="t"/>
          <a:lstStyle/>
          <a:p>
            <a:pPr algn="ctr" indent="0" marL="0">
              <a:lnSpc>
                <a:spcPct val="100000"/>
              </a:lnSpc>
              <a:buNone/>
            </a:pPr>
            <a:r>
              <a:rPr lang="en-US" sz="1400" dirty="0">
                <a:solidFill>
                  <a:srgbClr val="0D2772"/>
                </a:solidFill>
                <a:latin typeface="Arial" pitchFamily="34" charset="0"/>
                <a:ea typeface="Arial" pitchFamily="34" charset="-122"/>
                <a:cs typeface="Arial" pitchFamily="34" charset="-120"/>
              </a:rPr>
              <a:t>11</a:t>
            </a:r>
            <a:endParaRPr lang="en-US" sz="1400" dirty="0"/>
          </a:p>
        </p:txBody>
      </p:sp>
      <p:sp>
        <p:nvSpPr>
          <p:cNvPr id="7" name="Text 3"/>
          <p:cNvSpPr txBox="1"/>
          <p:nvPr/>
        </p:nvSpPr>
        <p:spPr>
          <a:xfrm>
            <a:off x="6581075" y="2363600"/>
            <a:ext cx="4773600" cy="1647600"/>
          </a:xfrm>
          <a:prstGeom prst="rect">
            <a:avLst/>
          </a:prstGeom>
          <a:noFill/>
          <a:ln/>
        </p:spPr>
        <p:txBody>
          <a:bodyPr wrap="square" lIns="0" tIns="0" rIns="0" bIns="0" rtlCol="0" anchor="t"/>
          <a:lstStyle/>
          <a:p>
            <a:pPr algn="ctr" indent="0" marL="0">
              <a:lnSpc>
                <a:spcPct val="120004"/>
              </a:lnSpc>
              <a:buNone/>
            </a:pPr>
            <a:r>
              <a:rPr lang="en-US" sz="4000" b="1" dirty="0">
                <a:solidFill>
                  <a:srgbClr val="0D2772"/>
                </a:solidFill>
                <a:latin typeface="Arial" pitchFamily="34" charset="0"/>
                <a:ea typeface="Arial" pitchFamily="34" charset="-122"/>
                <a:cs typeface="Arial" pitchFamily="34" charset="-120"/>
              </a:rPr>
              <a:t>2
</a:t>
            </a:r>
            <a:pPr algn="ctr" indent="0" marL="0">
              <a:lnSpc>
                <a:spcPct val="120004"/>
              </a:lnSpc>
              <a:buNone/>
            </a:pPr>
            <a:r>
              <a:rPr lang="en-US" sz="1000" dirty="0">
                <a:solidFill>
                  <a:srgbClr val="0D2772"/>
                </a:solidFill>
                <a:latin typeface="Arial" pitchFamily="34" charset="0"/>
                <a:ea typeface="Arial" pitchFamily="34" charset="-122"/>
                <a:cs typeface="Arial" pitchFamily="34" charset="-120"/>
              </a:rPr>
              <a:t>
</a:t>
            </a:r>
            <a:pPr algn="ctr" indent="0" marL="0">
              <a:lnSpc>
                <a:spcPct val="120004"/>
              </a:lnSpc>
              <a:buNone/>
            </a:pPr>
            <a:r>
              <a:rPr lang="en-US" sz="2000" dirty="0">
                <a:solidFill>
                  <a:srgbClr val="0D2772"/>
                </a:solidFill>
                <a:latin typeface="Arial" pitchFamily="34" charset="0"/>
                <a:ea typeface="Arial" pitchFamily="34" charset="-122"/>
                <a:cs typeface="Arial" pitchFamily="34" charset="-120"/>
              </a:rPr>
              <a:t>короткие реплики помогают разыграть диалог в паре.
</a:t>
            </a:r>
            <a:endParaRPr lang="en-US" sz="4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355500" y="1195328"/>
            <a:ext cx="11379300" cy="2878163"/>
          </a:xfrm>
          <a:prstGeom prst="rect">
            <a:avLst/>
          </a:prstGeom>
        </p:spPr>
      </p:pic>
      <p:pic>
        <p:nvPicPr>
          <p:cNvPr id="4" name="Image 2" descr="preencoded.png">    </p:cNvPr>
          <p:cNvPicPr>
            <a:picLocks noChangeAspect="1"/>
          </p:cNvPicPr>
          <p:nvPr/>
        </p:nvPicPr>
        <p:blipFill>
          <a:blip r:embed="rId3"/>
          <a:stretch>
            <a:fillRect/>
          </a:stretch>
        </p:blipFill>
        <p:spPr>
          <a:xfrm>
            <a:off x="0" y="0"/>
            <a:ext cx="12192000" cy="6858000"/>
          </a:xfrm>
          <a:prstGeom prst="rect">
            <a:avLst/>
          </a:prstGeom>
        </p:spPr>
      </p:pic>
      <p:pic>
        <p:nvPicPr>
          <p:cNvPr id="5" name="Image 3" descr="preencoded.png">    </p:cNvPr>
          <p:cNvPicPr>
            <a:picLocks noChangeAspect="1"/>
          </p:cNvPicPr>
          <p:nvPr/>
        </p:nvPicPr>
        <p:blipFill>
          <a:blip r:embed="rId4"/>
          <a:stretch>
            <a:fillRect/>
          </a:stretch>
        </p:blipFill>
        <p:spPr>
          <a:xfrm>
            <a:off x="0" y="0"/>
            <a:ext cx="12192000" cy="6858000"/>
          </a:xfrm>
          <a:prstGeom prst="rect">
            <a:avLst/>
          </a:prstGeom>
        </p:spPr>
      </p:pic>
      <p:sp>
        <p:nvSpPr>
          <p:cNvPr id="6" name="Text 0"/>
          <p:cNvSpPr txBox="1"/>
          <p:nvPr/>
        </p:nvSpPr>
        <p:spPr>
          <a:xfrm>
            <a:off x="11439900" y="257625"/>
            <a:ext cx="589800" cy="715800"/>
          </a:xfrm>
          <a:prstGeom prst="rect">
            <a:avLst/>
          </a:prstGeom>
          <a:noFill/>
          <a:ln/>
        </p:spPr>
        <p:txBody>
          <a:bodyPr wrap="square" lIns="0" tIns="0" rIns="0" bIns="0" rtlCol="0" anchor="t"/>
          <a:lstStyle/>
          <a:p>
            <a:pPr algn="ctr" indent="0" marL="0">
              <a:lnSpc>
                <a:spcPct val="100000"/>
              </a:lnSpc>
              <a:buNone/>
            </a:pPr>
            <a:r>
              <a:rPr lang="en-US" sz="1400" dirty="0">
                <a:solidFill>
                  <a:srgbClr val="0D2772"/>
                </a:solidFill>
                <a:latin typeface="Arial" pitchFamily="34" charset="0"/>
                <a:ea typeface="Arial" pitchFamily="34" charset="-122"/>
                <a:cs typeface="Arial" pitchFamily="34" charset="-120"/>
              </a:rPr>
              <a:t>12</a:t>
            </a:r>
            <a:endParaRPr lang="en-US" sz="1400" dirty="0"/>
          </a:p>
        </p:txBody>
      </p:sp>
      <p:sp>
        <p:nvSpPr>
          <p:cNvPr id="7" name="Text 1"/>
          <p:cNvSpPr txBox="1"/>
          <p:nvPr/>
        </p:nvSpPr>
        <p:spPr>
          <a:xfrm>
            <a:off x="450575" y="487150"/>
            <a:ext cx="10566000" cy="585000"/>
          </a:xfrm>
          <a:prstGeom prst="rect">
            <a:avLst/>
          </a:prstGeom>
          <a:noFill/>
          <a:ln/>
        </p:spPr>
        <p:txBody>
          <a:bodyPr wrap="square" lIns="0" tIns="0" rIns="0" bIns="0" rtlCol="0" anchor="t"/>
          <a:lstStyle/>
          <a:p>
            <a:pPr algn="l" indent="0" marL="0">
              <a:lnSpc>
                <a:spcPct val="100000"/>
              </a:lnSpc>
              <a:buNone/>
            </a:pPr>
            <a:r>
              <a:rPr lang="en-US" sz="3200" b="1" dirty="0">
                <a:solidFill>
                  <a:srgbClr val="0D2772"/>
                </a:solidFill>
                <a:latin typeface="Arial" pitchFamily="34" charset="0"/>
                <a:ea typeface="Arial" pitchFamily="34" charset="-122"/>
                <a:cs typeface="Arial" pitchFamily="34" charset="-120"/>
              </a:rPr>
              <a:t>Есть на тарелке
</a:t>
            </a:r>
            <a:endParaRPr lang="en-US" sz="3200" dirty="0"/>
          </a:p>
        </p:txBody>
      </p:sp>
      <p:sp>
        <p:nvSpPr>
          <p:cNvPr id="8" name="Text 2"/>
          <p:cNvSpPr txBox="1"/>
          <p:nvPr/>
        </p:nvSpPr>
        <p:spPr>
          <a:xfrm>
            <a:off x="446186" y="4915398"/>
            <a:ext cx="2663985" cy="1401000"/>
          </a:xfrm>
          <a:prstGeom prst="rect">
            <a:avLst/>
          </a:prstGeom>
          <a:noFill/>
          <a:ln/>
        </p:spPr>
        <p:txBody>
          <a:bodyPr wrap="square" lIns="0" tIns="0" rIns="0" bIns="0" rtlCol="0" anchor="t"/>
          <a:lstStyle/>
          <a:p>
            <a:pPr algn="l" indent="0" marL="0">
              <a:lnSpc>
                <a:spcPct val="100000"/>
              </a:lnSpc>
              <a:buNone/>
            </a:pPr>
            <a:r>
              <a:rPr lang="en-US" sz="1100" dirty="0">
                <a:solidFill>
                  <a:srgbClr val="0D2772"/>
                </a:solidFill>
                <a:latin typeface="Arial" pitchFamily="34" charset="0"/>
                <a:ea typeface="Arial" pitchFamily="34" charset="-122"/>
                <a:cs typeface="Arial" pitchFamily="34" charset="-120"/>
              </a:rPr>
              <a:t>Одна сладость на тарелке требует is: There is a cake. Ребёнок смотрит на картинку и быстро связывает одно предметное изображение с короткой фразой.
</a:t>
            </a:r>
            <a:endParaRPr lang="en-US" sz="1100" dirty="0"/>
          </a:p>
        </p:txBody>
      </p:sp>
      <p:sp>
        <p:nvSpPr>
          <p:cNvPr id="9" name="Text 3"/>
          <p:cNvSpPr txBox="1"/>
          <p:nvPr/>
        </p:nvSpPr>
        <p:spPr>
          <a:xfrm>
            <a:off x="446179" y="4364777"/>
            <a:ext cx="2663985" cy="393000"/>
          </a:xfrm>
          <a:prstGeom prst="rect">
            <a:avLst/>
          </a:prstGeom>
          <a:noFill/>
          <a:ln/>
        </p:spPr>
        <p:txBody>
          <a:bodyPr wrap="square" lIns="0" tIns="0" rIns="0" bIns="0" rtlCol="0" anchor="ctr"/>
          <a:lstStyle/>
          <a:p>
            <a:pPr algn="l" indent="0" marL="0">
              <a:lnSpc>
                <a:spcPct val="100000"/>
              </a:lnSpc>
              <a:buNone/>
            </a:pPr>
            <a:r>
              <a:rPr lang="en-US" sz="1300" b="1" dirty="0">
                <a:solidFill>
                  <a:srgbClr val="0D2772"/>
                </a:solidFill>
                <a:latin typeface="Arial" pitchFamily="34" charset="0"/>
                <a:ea typeface="Arial" pitchFamily="34" charset="-122"/>
                <a:cs typeface="Arial" pitchFamily="34" charset="-120"/>
              </a:rPr>
              <a:t>Один предмет
</a:t>
            </a:r>
            <a:endParaRPr lang="en-US" sz="1300" dirty="0"/>
          </a:p>
        </p:txBody>
      </p:sp>
      <p:sp>
        <p:nvSpPr>
          <p:cNvPr id="10" name="Text 4"/>
          <p:cNvSpPr txBox="1"/>
          <p:nvPr/>
        </p:nvSpPr>
        <p:spPr>
          <a:xfrm>
            <a:off x="3290936" y="4915398"/>
            <a:ext cx="2663985" cy="1401000"/>
          </a:xfrm>
          <a:prstGeom prst="rect">
            <a:avLst/>
          </a:prstGeom>
          <a:noFill/>
          <a:ln/>
        </p:spPr>
        <p:txBody>
          <a:bodyPr wrap="square" lIns="0" tIns="0" rIns="0" bIns="0" rtlCol="0" anchor="t"/>
          <a:lstStyle/>
          <a:p>
            <a:pPr algn="l" indent="0" marL="0">
              <a:lnSpc>
                <a:spcPct val="100000"/>
              </a:lnSpc>
              <a:buNone/>
            </a:pPr>
            <a:r>
              <a:rPr lang="en-US" sz="1100" dirty="0">
                <a:solidFill>
                  <a:srgbClr val="0D2772"/>
                </a:solidFill>
                <a:latin typeface="Arial" pitchFamily="34" charset="0"/>
                <a:ea typeface="Arial" pitchFamily="34" charset="-122"/>
                <a:cs typeface="Arial" pitchFamily="34" charset="-120"/>
              </a:rPr>
              <a:t>Если сладостей несколько, используем are: There are some cookies. На слайде удобно сравнить один предмет и несколько предметов без длинного объяснения.
</a:t>
            </a:r>
            <a:endParaRPr lang="en-US" sz="1100" dirty="0"/>
          </a:p>
        </p:txBody>
      </p:sp>
      <p:sp>
        <p:nvSpPr>
          <p:cNvPr id="11" name="Text 5"/>
          <p:cNvSpPr txBox="1"/>
          <p:nvPr/>
        </p:nvSpPr>
        <p:spPr>
          <a:xfrm>
            <a:off x="3290929" y="4364777"/>
            <a:ext cx="2663985" cy="393000"/>
          </a:xfrm>
          <a:prstGeom prst="rect">
            <a:avLst/>
          </a:prstGeom>
          <a:noFill/>
          <a:ln/>
        </p:spPr>
        <p:txBody>
          <a:bodyPr wrap="square" lIns="0" tIns="0" rIns="0" bIns="0" rtlCol="0" anchor="ctr"/>
          <a:lstStyle/>
          <a:p>
            <a:pPr algn="l" indent="0" marL="0">
              <a:lnSpc>
                <a:spcPct val="100000"/>
              </a:lnSpc>
              <a:buNone/>
            </a:pPr>
            <a:r>
              <a:rPr lang="en-US" sz="1300" b="1" dirty="0">
                <a:solidFill>
                  <a:srgbClr val="0D2772"/>
                </a:solidFill>
                <a:latin typeface="Arial" pitchFamily="34" charset="0"/>
                <a:ea typeface="Arial" pitchFamily="34" charset="-122"/>
                <a:cs typeface="Arial" pitchFamily="34" charset="-120"/>
              </a:rPr>
              <a:t>Несколько сладостей
</a:t>
            </a:r>
            <a:endParaRPr lang="en-US" sz="1300" dirty="0"/>
          </a:p>
        </p:txBody>
      </p:sp>
      <p:sp>
        <p:nvSpPr>
          <p:cNvPr id="12" name="Text 6"/>
          <p:cNvSpPr txBox="1"/>
          <p:nvPr/>
        </p:nvSpPr>
        <p:spPr>
          <a:xfrm>
            <a:off x="6135686" y="4915398"/>
            <a:ext cx="2663985" cy="1401000"/>
          </a:xfrm>
          <a:prstGeom prst="rect">
            <a:avLst/>
          </a:prstGeom>
          <a:noFill/>
          <a:ln/>
        </p:spPr>
        <p:txBody>
          <a:bodyPr wrap="square" lIns="0" tIns="0" rIns="0" bIns="0" rtlCol="0" anchor="t"/>
          <a:lstStyle/>
          <a:p>
            <a:pPr algn="l" indent="0" marL="0">
              <a:lnSpc>
                <a:spcPct val="100000"/>
              </a:lnSpc>
              <a:buNone/>
            </a:pPr>
            <a:r>
              <a:rPr lang="en-US" sz="1100" dirty="0">
                <a:solidFill>
                  <a:srgbClr val="0D2772"/>
                </a:solidFill>
                <a:latin typeface="Arial" pitchFamily="34" charset="0"/>
                <a:ea typeface="Arial" pitchFamily="34" charset="-122"/>
                <a:cs typeface="Arial" pitchFamily="34" charset="-120"/>
              </a:rPr>
              <a:t>Слова some и any помогают говорить о неопределённом количестве. Здесь дети видят простые примеры с cookies и candies и учатся выбирать нужную форму.
</a:t>
            </a:r>
            <a:endParaRPr lang="en-US" sz="1100" dirty="0"/>
          </a:p>
        </p:txBody>
      </p:sp>
      <p:sp>
        <p:nvSpPr>
          <p:cNvPr id="13" name="Text 7"/>
          <p:cNvSpPr txBox="1"/>
          <p:nvPr/>
        </p:nvSpPr>
        <p:spPr>
          <a:xfrm>
            <a:off x="6135679" y="4364777"/>
            <a:ext cx="2663985" cy="393000"/>
          </a:xfrm>
          <a:prstGeom prst="rect">
            <a:avLst/>
          </a:prstGeom>
          <a:noFill/>
          <a:ln/>
        </p:spPr>
        <p:txBody>
          <a:bodyPr wrap="square" lIns="0" tIns="0" rIns="0" bIns="0" rtlCol="0" anchor="ctr"/>
          <a:lstStyle/>
          <a:p>
            <a:pPr algn="l" indent="0" marL="0">
              <a:lnSpc>
                <a:spcPct val="100000"/>
              </a:lnSpc>
              <a:buNone/>
            </a:pPr>
            <a:r>
              <a:rPr lang="en-US" sz="1300" b="1" dirty="0">
                <a:solidFill>
                  <a:srgbClr val="0D2772"/>
                </a:solidFill>
                <a:latin typeface="Arial" pitchFamily="34" charset="0"/>
                <a:ea typeface="Arial" pitchFamily="34" charset="-122"/>
                <a:cs typeface="Arial" pitchFamily="34" charset="-120"/>
              </a:rPr>
              <a:t>Слова-подсказки
</a:t>
            </a:r>
            <a:endParaRPr lang="en-US" sz="1300" dirty="0"/>
          </a:p>
        </p:txBody>
      </p:sp>
      <p:sp>
        <p:nvSpPr>
          <p:cNvPr id="14" name="Text 8"/>
          <p:cNvSpPr txBox="1"/>
          <p:nvPr/>
        </p:nvSpPr>
        <p:spPr>
          <a:xfrm>
            <a:off x="8980436" y="4915398"/>
            <a:ext cx="2663985" cy="1401000"/>
          </a:xfrm>
          <a:prstGeom prst="rect">
            <a:avLst/>
          </a:prstGeom>
          <a:noFill/>
          <a:ln/>
        </p:spPr>
        <p:txBody>
          <a:bodyPr wrap="square" lIns="0" tIns="0" rIns="0" bIns="0" rtlCol="0" anchor="t"/>
          <a:lstStyle/>
          <a:p>
            <a:pPr algn="l" indent="0" marL="0">
              <a:lnSpc>
                <a:spcPct val="100000"/>
              </a:lnSpc>
              <a:buNone/>
            </a:pPr>
            <a:r>
              <a:rPr lang="en-US" sz="1100" dirty="0">
                <a:solidFill>
                  <a:srgbClr val="0D2772"/>
                </a:solidFill>
                <a:latin typeface="Arial" pitchFamily="34" charset="0"/>
                <a:ea typeface="Arial" pitchFamily="34" charset="-122"/>
                <a:cs typeface="Arial" pitchFamily="34" charset="-120"/>
              </a:rPr>
              <a:t>Задание на выбор is или are закрепляет правило в действии. Ребёнок не просто запоминает форму, а сразу применяет её к знакомой картинке.
</a:t>
            </a:r>
            <a:endParaRPr lang="en-US" sz="1100" dirty="0"/>
          </a:p>
        </p:txBody>
      </p:sp>
      <p:sp>
        <p:nvSpPr>
          <p:cNvPr id="15" name="Text 9"/>
          <p:cNvSpPr txBox="1"/>
          <p:nvPr/>
        </p:nvSpPr>
        <p:spPr>
          <a:xfrm>
            <a:off x="8980429" y="4364777"/>
            <a:ext cx="2663985" cy="393000"/>
          </a:xfrm>
          <a:prstGeom prst="rect">
            <a:avLst/>
          </a:prstGeom>
          <a:noFill/>
          <a:ln/>
        </p:spPr>
        <p:txBody>
          <a:bodyPr wrap="square" lIns="0" tIns="0" rIns="0" bIns="0" rtlCol="0" anchor="ctr"/>
          <a:lstStyle/>
          <a:p>
            <a:pPr algn="l" indent="0" marL="0">
              <a:lnSpc>
                <a:spcPct val="100000"/>
              </a:lnSpc>
              <a:buNone/>
            </a:pPr>
            <a:r>
              <a:rPr lang="en-US" sz="1300" b="1" dirty="0">
                <a:solidFill>
                  <a:srgbClr val="0D2772"/>
                </a:solidFill>
                <a:latin typeface="Arial" pitchFamily="34" charset="0"/>
                <a:ea typeface="Arial" pitchFamily="34" charset="-122"/>
                <a:cs typeface="Arial" pitchFamily="34" charset="-120"/>
              </a:rPr>
              <a:t>Быстрая проверка
</a:t>
            </a:r>
            <a:endParaRPr lang="en-US" sz="13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0" y="0"/>
            <a:ext cx="12192000" cy="6858000"/>
          </a:xfrm>
          <a:prstGeom prst="rect">
            <a:avLst/>
          </a:prstGeom>
        </p:spPr>
      </p:pic>
      <p:pic>
        <p:nvPicPr>
          <p:cNvPr id="4" name="Image 2" descr="preencoded.png">    </p:cNvPr>
          <p:cNvPicPr>
            <a:picLocks noChangeAspect="1"/>
          </p:cNvPicPr>
          <p:nvPr/>
        </p:nvPicPr>
        <p:blipFill>
          <a:blip r:embed="rId3"/>
          <a:stretch>
            <a:fillRect/>
          </a:stretch>
        </p:blipFill>
        <p:spPr>
          <a:xfrm>
            <a:off x="0" y="0"/>
            <a:ext cx="12192000" cy="6858000"/>
          </a:xfrm>
          <a:prstGeom prst="rect">
            <a:avLst/>
          </a:prstGeom>
        </p:spPr>
      </p:pic>
      <p:pic>
        <p:nvPicPr>
          <p:cNvPr id="5" name="Image 3" descr="preencoded.png">    </p:cNvPr>
          <p:cNvPicPr>
            <a:picLocks noChangeAspect="1"/>
          </p:cNvPicPr>
          <p:nvPr/>
        </p:nvPicPr>
        <p:blipFill>
          <a:blip r:embed="rId4"/>
          <a:stretch>
            <a:fillRect/>
          </a:stretch>
        </p:blipFill>
        <p:spPr>
          <a:xfrm>
            <a:off x="0" y="0"/>
            <a:ext cx="12192000" cy="6858000"/>
          </a:xfrm>
          <a:prstGeom prst="rect">
            <a:avLst/>
          </a:prstGeom>
        </p:spPr>
      </p:pic>
      <p:pic>
        <p:nvPicPr>
          <p:cNvPr id="6" name="Image 4" descr="preencoded.png">    </p:cNvPr>
          <p:cNvPicPr>
            <a:picLocks noChangeAspect="1"/>
          </p:cNvPicPr>
          <p:nvPr/>
        </p:nvPicPr>
        <p:blipFill>
          <a:blip r:embed="rId5"/>
          <a:stretch>
            <a:fillRect/>
          </a:stretch>
        </p:blipFill>
        <p:spPr>
          <a:xfrm>
            <a:off x="0" y="0"/>
            <a:ext cx="12192000" cy="6858000"/>
          </a:xfrm>
          <a:prstGeom prst="rect">
            <a:avLst/>
          </a:prstGeom>
        </p:spPr>
      </p:pic>
      <p:sp>
        <p:nvSpPr>
          <p:cNvPr id="7" name="Text 0"/>
          <p:cNvSpPr txBox="1"/>
          <p:nvPr/>
        </p:nvSpPr>
        <p:spPr>
          <a:xfrm>
            <a:off x="11439900" y="257625"/>
            <a:ext cx="589800" cy="715800"/>
          </a:xfrm>
          <a:prstGeom prst="rect">
            <a:avLst/>
          </a:prstGeom>
          <a:noFill/>
          <a:ln/>
        </p:spPr>
        <p:txBody>
          <a:bodyPr wrap="square" lIns="0" tIns="0" rIns="0" bIns="0" rtlCol="0" anchor="t"/>
          <a:lstStyle/>
          <a:p>
            <a:pPr algn="ctr" indent="0" marL="0">
              <a:lnSpc>
                <a:spcPct val="100000"/>
              </a:lnSpc>
              <a:buNone/>
            </a:pPr>
            <a:r>
              <a:rPr lang="en-US" sz="1400" dirty="0">
                <a:solidFill>
                  <a:srgbClr val="F8F5EE"/>
                </a:solidFill>
                <a:latin typeface="Arial" pitchFamily="34" charset="0"/>
                <a:ea typeface="Arial" pitchFamily="34" charset="-122"/>
                <a:cs typeface="Arial" pitchFamily="34" charset="-120"/>
              </a:rPr>
              <a:t>13</a:t>
            </a:r>
            <a:endParaRPr lang="en-US" sz="1400" dirty="0"/>
          </a:p>
        </p:txBody>
      </p:sp>
      <p:sp>
        <p:nvSpPr>
          <p:cNvPr id="8" name="Text 1"/>
          <p:cNvSpPr txBox="1"/>
          <p:nvPr/>
        </p:nvSpPr>
        <p:spPr>
          <a:xfrm>
            <a:off x="450575" y="487150"/>
            <a:ext cx="10566000" cy="537900"/>
          </a:xfrm>
          <a:prstGeom prst="rect">
            <a:avLst/>
          </a:prstGeom>
          <a:noFill/>
          <a:ln/>
        </p:spPr>
        <p:txBody>
          <a:bodyPr wrap="square" lIns="0" tIns="0" rIns="0" bIns="0" rtlCol="0" anchor="ctr"/>
          <a:lstStyle/>
          <a:p>
            <a:pPr algn="l" indent="0" marL="0">
              <a:lnSpc>
                <a:spcPct val="100000"/>
              </a:lnSpc>
              <a:buNone/>
            </a:pPr>
            <a:r>
              <a:rPr lang="en-US" sz="2200" b="1" dirty="0">
                <a:solidFill>
                  <a:srgbClr val="F8F5EE"/>
                </a:solidFill>
                <a:latin typeface="Arial" pitchFamily="34" charset="0"/>
                <a:ea typeface="Arial" pitchFamily="34" charset="-122"/>
                <a:cs typeface="Arial" pitchFamily="34" charset="-120"/>
              </a:rPr>
              <a:t>Артикли a/an
</a:t>
            </a:r>
            <a:endParaRPr lang="en-US" sz="2200" dirty="0"/>
          </a:p>
        </p:txBody>
      </p:sp>
      <p:sp>
        <p:nvSpPr>
          <p:cNvPr id="9" name="Text 2"/>
          <p:cNvSpPr txBox="1"/>
          <p:nvPr/>
        </p:nvSpPr>
        <p:spPr>
          <a:xfrm>
            <a:off x="1524925" y="2394825"/>
            <a:ext cx="9491700" cy="393000"/>
          </a:xfrm>
          <a:prstGeom prst="rect">
            <a:avLst/>
          </a:prstGeom>
          <a:noFill/>
          <a:ln/>
        </p:spPr>
        <p:txBody>
          <a:bodyPr wrap="square" lIns="0" tIns="0" rIns="0" bIns="0" rtlCol="0" anchor="ctr"/>
          <a:lstStyle/>
          <a:p>
            <a:pPr algn="l" indent="0" marL="0">
              <a:lnSpc>
                <a:spcPct val="100000"/>
              </a:lnSpc>
              <a:buNone/>
            </a:pPr>
            <a:r>
              <a:rPr lang="en-US" sz="1700" b="1" dirty="0">
                <a:solidFill>
                  <a:srgbClr val="F8F5EE"/>
                </a:solidFill>
                <a:latin typeface="Arial" pitchFamily="34" charset="0"/>
                <a:ea typeface="Arial" pitchFamily="34" charset="-122"/>
                <a:cs typeface="Arial" pitchFamily="34" charset="-120"/>
              </a:rPr>
              <a:t>Когда ставим a
</a:t>
            </a:r>
            <a:endParaRPr lang="en-US" sz="1700" dirty="0"/>
          </a:p>
        </p:txBody>
      </p:sp>
      <p:sp>
        <p:nvSpPr>
          <p:cNvPr id="10" name="Text 3"/>
          <p:cNvSpPr txBox="1"/>
          <p:nvPr/>
        </p:nvSpPr>
        <p:spPr>
          <a:xfrm>
            <a:off x="1524925" y="2823475"/>
            <a:ext cx="9723300" cy="537900"/>
          </a:xfrm>
          <a:prstGeom prst="rect">
            <a:avLst/>
          </a:prstGeom>
          <a:noFill/>
          <a:ln/>
        </p:spPr>
        <p:txBody>
          <a:bodyPr wrap="square" lIns="0" tIns="0" rIns="0" bIns="0" rtlCol="0" anchor="ctr"/>
          <a:lstStyle/>
          <a:p>
            <a:pPr algn="l" indent="0" marL="0">
              <a:lnSpc>
                <a:spcPct val="100000"/>
              </a:lnSpc>
              <a:buNone/>
            </a:pPr>
            <a:r>
              <a:rPr lang="en-US" sz="1400" dirty="0">
                <a:solidFill>
                  <a:srgbClr val="F8F5EE"/>
                </a:solidFill>
                <a:latin typeface="Arial" pitchFamily="34" charset="0"/>
                <a:ea typeface="Arial" pitchFamily="34" charset="-122"/>
                <a:cs typeface="Arial" pitchFamily="34" charset="-120"/>
              </a:rPr>
              <a:t>Перед словами с согласным звуком обычно ставим a: a cookie, a cake, a donut. Это помогает быстро начать фразу без паузы и не ошибиться в устной речи.
</a:t>
            </a:r>
            <a:endParaRPr lang="en-US" sz="1400" dirty="0"/>
          </a:p>
        </p:txBody>
      </p:sp>
      <p:sp>
        <p:nvSpPr>
          <p:cNvPr id="11" name="Text 4"/>
          <p:cNvSpPr txBox="1"/>
          <p:nvPr/>
        </p:nvSpPr>
        <p:spPr>
          <a:xfrm>
            <a:off x="1524925" y="3931825"/>
            <a:ext cx="9491700" cy="393000"/>
          </a:xfrm>
          <a:prstGeom prst="rect">
            <a:avLst/>
          </a:prstGeom>
          <a:noFill/>
          <a:ln/>
        </p:spPr>
        <p:txBody>
          <a:bodyPr wrap="square" lIns="0" tIns="0" rIns="0" bIns="0" rtlCol="0" anchor="ctr"/>
          <a:lstStyle/>
          <a:p>
            <a:pPr algn="l" indent="0" marL="0">
              <a:lnSpc>
                <a:spcPct val="100000"/>
              </a:lnSpc>
              <a:buNone/>
            </a:pPr>
            <a:r>
              <a:rPr lang="en-US" sz="1700" b="1" dirty="0">
                <a:solidFill>
                  <a:srgbClr val="F8F5EE"/>
                </a:solidFill>
                <a:latin typeface="Arial" pitchFamily="34" charset="0"/>
                <a:ea typeface="Arial" pitchFamily="34" charset="-122"/>
                <a:cs typeface="Arial" pitchFamily="34" charset="-120"/>
              </a:rPr>
              <a:t>Когда ставим an
</a:t>
            </a:r>
            <a:endParaRPr lang="en-US" sz="1700" dirty="0"/>
          </a:p>
        </p:txBody>
      </p:sp>
      <p:sp>
        <p:nvSpPr>
          <p:cNvPr id="12" name="Text 5"/>
          <p:cNvSpPr txBox="1"/>
          <p:nvPr/>
        </p:nvSpPr>
        <p:spPr>
          <a:xfrm>
            <a:off x="1524925" y="4360475"/>
            <a:ext cx="9723300" cy="537900"/>
          </a:xfrm>
          <a:prstGeom prst="rect">
            <a:avLst/>
          </a:prstGeom>
          <a:noFill/>
          <a:ln/>
        </p:spPr>
        <p:txBody>
          <a:bodyPr wrap="square" lIns="0" tIns="0" rIns="0" bIns="0" rtlCol="0" anchor="ctr"/>
          <a:lstStyle/>
          <a:p>
            <a:pPr algn="l" indent="0" marL="0">
              <a:lnSpc>
                <a:spcPct val="100000"/>
              </a:lnSpc>
              <a:buNone/>
            </a:pPr>
            <a:r>
              <a:rPr lang="en-US" sz="1400" dirty="0">
                <a:solidFill>
                  <a:srgbClr val="F8F5EE"/>
                </a:solidFill>
                <a:latin typeface="Arial" pitchFamily="34" charset="0"/>
                <a:ea typeface="Arial" pitchFamily="34" charset="-122"/>
                <a:cs typeface="Arial" pitchFamily="34" charset="-120"/>
              </a:rPr>
              <a:t>Перед словами с гласным звуком нужен an: an ice cream, an apple pie. На слайде дети сравнивают пары и выбирают правильный артикль по звучанию, а не только по букве.
</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7F5EE"/>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0" y="0"/>
            <a:ext cx="12192000" cy="6858000"/>
          </a:xfrm>
          <a:prstGeom prst="rect">
            <a:avLst/>
          </a:prstGeom>
        </p:spPr>
      </p:pic>
      <p:pic>
        <p:nvPicPr>
          <p:cNvPr id="4" name="Image 2" descr="preencoded.png">    </p:cNvPr>
          <p:cNvPicPr>
            <a:picLocks noChangeAspect="1"/>
          </p:cNvPicPr>
          <p:nvPr/>
        </p:nvPicPr>
        <p:blipFill>
          <a:blip r:embed="rId3"/>
          <a:stretch>
            <a:fillRect/>
          </a:stretch>
        </p:blipFill>
        <p:spPr>
          <a:xfrm>
            <a:off x="450725" y="1237107"/>
            <a:ext cx="3682800" cy="3236836"/>
          </a:xfrm>
          <a:prstGeom prst="rect">
            <a:avLst/>
          </a:prstGeom>
        </p:spPr>
      </p:pic>
      <p:pic>
        <p:nvPicPr>
          <p:cNvPr id="5" name="Image 3" descr="preencoded.png">    </p:cNvPr>
          <p:cNvPicPr>
            <a:picLocks noChangeAspect="1"/>
          </p:cNvPicPr>
          <p:nvPr/>
        </p:nvPicPr>
        <p:blipFill>
          <a:blip r:embed="rId4"/>
          <a:stretch>
            <a:fillRect/>
          </a:stretch>
        </p:blipFill>
        <p:spPr>
          <a:xfrm>
            <a:off x="0" y="0"/>
            <a:ext cx="12192000" cy="6858000"/>
          </a:xfrm>
          <a:prstGeom prst="rect">
            <a:avLst/>
          </a:prstGeom>
        </p:spPr>
      </p:pic>
      <p:pic>
        <p:nvPicPr>
          <p:cNvPr id="6" name="Image 4" descr="preencoded.png">    </p:cNvPr>
          <p:cNvPicPr>
            <a:picLocks noChangeAspect="1"/>
          </p:cNvPicPr>
          <p:nvPr/>
        </p:nvPicPr>
        <p:blipFill>
          <a:blip r:embed="rId5"/>
          <a:stretch>
            <a:fillRect/>
          </a:stretch>
        </p:blipFill>
        <p:spPr>
          <a:xfrm>
            <a:off x="4230787" y="1237107"/>
            <a:ext cx="3682800" cy="3236836"/>
          </a:xfrm>
          <a:prstGeom prst="rect">
            <a:avLst/>
          </a:prstGeom>
        </p:spPr>
      </p:pic>
      <p:pic>
        <p:nvPicPr>
          <p:cNvPr id="7" name="Image 5" descr="preencoded.png">    </p:cNvPr>
          <p:cNvPicPr>
            <a:picLocks noChangeAspect="1"/>
          </p:cNvPicPr>
          <p:nvPr/>
        </p:nvPicPr>
        <p:blipFill>
          <a:blip r:embed="rId6"/>
          <a:stretch>
            <a:fillRect/>
          </a:stretch>
        </p:blipFill>
        <p:spPr>
          <a:xfrm>
            <a:off x="0" y="0"/>
            <a:ext cx="12192000" cy="6858000"/>
          </a:xfrm>
          <a:prstGeom prst="rect">
            <a:avLst/>
          </a:prstGeom>
        </p:spPr>
      </p:pic>
      <p:pic>
        <p:nvPicPr>
          <p:cNvPr id="8" name="Image 6" descr="preencoded.png">    </p:cNvPr>
          <p:cNvPicPr>
            <a:picLocks noChangeAspect="1"/>
          </p:cNvPicPr>
          <p:nvPr/>
        </p:nvPicPr>
        <p:blipFill>
          <a:blip r:embed="rId7"/>
          <a:stretch>
            <a:fillRect/>
          </a:stretch>
        </p:blipFill>
        <p:spPr>
          <a:xfrm>
            <a:off x="8010849" y="1237107"/>
            <a:ext cx="3682800" cy="3236836"/>
          </a:xfrm>
          <a:prstGeom prst="rect">
            <a:avLst/>
          </a:prstGeom>
        </p:spPr>
      </p:pic>
      <p:pic>
        <p:nvPicPr>
          <p:cNvPr id="9" name="Image 7" descr="preencoded.png">    </p:cNvPr>
          <p:cNvPicPr>
            <a:picLocks noChangeAspect="1"/>
          </p:cNvPicPr>
          <p:nvPr/>
        </p:nvPicPr>
        <p:blipFill>
          <a:blip r:embed="rId8"/>
          <a:stretch>
            <a:fillRect/>
          </a:stretch>
        </p:blipFill>
        <p:spPr>
          <a:xfrm>
            <a:off x="0" y="0"/>
            <a:ext cx="12192000" cy="6858000"/>
          </a:xfrm>
          <a:prstGeom prst="rect">
            <a:avLst/>
          </a:prstGeom>
        </p:spPr>
      </p:pic>
      <p:sp>
        <p:nvSpPr>
          <p:cNvPr id="10" name="Text 0"/>
          <p:cNvSpPr txBox="1"/>
          <p:nvPr/>
        </p:nvSpPr>
        <p:spPr>
          <a:xfrm>
            <a:off x="11439900" y="257625"/>
            <a:ext cx="589800" cy="715800"/>
          </a:xfrm>
          <a:prstGeom prst="rect">
            <a:avLst/>
          </a:prstGeom>
          <a:noFill/>
          <a:ln/>
        </p:spPr>
        <p:txBody>
          <a:bodyPr wrap="square" lIns="0" tIns="0" rIns="0" bIns="0" rtlCol="0" anchor="t"/>
          <a:lstStyle/>
          <a:p>
            <a:pPr algn="ctr" indent="0" marL="0">
              <a:lnSpc>
                <a:spcPct val="100000"/>
              </a:lnSpc>
              <a:buNone/>
            </a:pPr>
            <a:r>
              <a:rPr lang="en-US" sz="1400" dirty="0">
                <a:solidFill>
                  <a:srgbClr val="0D2772"/>
                </a:solidFill>
                <a:latin typeface="Arial" pitchFamily="34" charset="0"/>
                <a:ea typeface="Arial" pitchFamily="34" charset="-122"/>
                <a:cs typeface="Arial" pitchFamily="34" charset="-120"/>
              </a:rPr>
              <a:t>14</a:t>
            </a:r>
            <a:endParaRPr lang="en-US" sz="1400" dirty="0"/>
          </a:p>
        </p:txBody>
      </p:sp>
      <p:sp>
        <p:nvSpPr>
          <p:cNvPr id="11" name="Text 1"/>
          <p:cNvSpPr txBox="1"/>
          <p:nvPr/>
        </p:nvSpPr>
        <p:spPr>
          <a:xfrm>
            <a:off x="450575" y="5242625"/>
            <a:ext cx="3681000" cy="1357800"/>
          </a:xfrm>
          <a:prstGeom prst="rect">
            <a:avLst/>
          </a:prstGeom>
          <a:noFill/>
          <a:ln/>
        </p:spPr>
        <p:txBody>
          <a:bodyPr wrap="square" lIns="0" tIns="0" rIns="0" bIns="0" rtlCol="0" anchor="t"/>
          <a:lstStyle/>
          <a:p>
            <a:pPr algn="l" indent="0" marL="0">
              <a:lnSpc>
                <a:spcPct val="115000"/>
              </a:lnSpc>
              <a:buNone/>
            </a:pPr>
            <a:r>
              <a:rPr lang="en-US" sz="1300" dirty="0">
                <a:solidFill>
                  <a:srgbClr val="0D2772"/>
                </a:solidFill>
                <a:latin typeface="Arial" pitchFamily="34" charset="0"/>
                <a:ea typeface="Arial" pitchFamily="34" charset="-122"/>
                <a:cs typeface="Arial" pitchFamily="34" charset="-120"/>
              </a:rPr>
              <a:t>My favorite sweet is a cupcake. I like chocolate frosting and a tiny cherry on top. The cupcake looks bright and yummy, and it makes me smile at snack time.
</a:t>
            </a:r>
            <a:endParaRPr lang="en-US" sz="1300" dirty="0"/>
          </a:p>
        </p:txBody>
      </p:sp>
      <p:sp>
        <p:nvSpPr>
          <p:cNvPr id="12" name="Text 2"/>
          <p:cNvSpPr txBox="1"/>
          <p:nvPr/>
        </p:nvSpPr>
        <p:spPr>
          <a:xfrm>
            <a:off x="452279" y="4631700"/>
            <a:ext cx="3677700" cy="505800"/>
          </a:xfrm>
          <a:prstGeom prst="rect">
            <a:avLst/>
          </a:prstGeom>
          <a:noFill/>
          <a:ln/>
        </p:spPr>
        <p:txBody>
          <a:bodyPr wrap="square" lIns="0" tIns="0" rIns="0" bIns="0" rtlCol="0" anchor="ctr"/>
          <a:lstStyle/>
          <a:p>
            <a:pPr algn="l" indent="0" marL="0">
              <a:lnSpc>
                <a:spcPct val="100000"/>
              </a:lnSpc>
              <a:buNone/>
            </a:pPr>
            <a:r>
              <a:rPr lang="en-US" sz="1500" b="1" dirty="0">
                <a:solidFill>
                  <a:srgbClr val="0D2772"/>
                </a:solidFill>
                <a:latin typeface="Arial" pitchFamily="34" charset="0"/>
                <a:ea typeface="Arial" pitchFamily="34" charset="-122"/>
                <a:cs typeface="Arial" pitchFamily="34" charset="-120"/>
              </a:rPr>
              <a:t>My Favorite Cupcake
</a:t>
            </a:r>
            <a:endParaRPr lang="en-US" sz="1500" dirty="0"/>
          </a:p>
        </p:txBody>
      </p:sp>
      <p:sp>
        <p:nvSpPr>
          <p:cNvPr id="13" name="Text 3"/>
          <p:cNvSpPr txBox="1"/>
          <p:nvPr/>
        </p:nvSpPr>
        <p:spPr>
          <a:xfrm>
            <a:off x="4230637" y="5242625"/>
            <a:ext cx="3681000" cy="1357800"/>
          </a:xfrm>
          <a:prstGeom prst="rect">
            <a:avLst/>
          </a:prstGeom>
          <a:noFill/>
          <a:ln/>
        </p:spPr>
        <p:txBody>
          <a:bodyPr wrap="square" lIns="0" tIns="0" rIns="0" bIns="0" rtlCol="0" anchor="t"/>
          <a:lstStyle/>
          <a:p>
            <a:pPr algn="l" indent="0" marL="0">
              <a:lnSpc>
                <a:spcPct val="115000"/>
              </a:lnSpc>
              <a:buNone/>
            </a:pPr>
            <a:r>
              <a:rPr lang="en-US" sz="1300" dirty="0">
                <a:solidFill>
                  <a:srgbClr val="0D2772"/>
                </a:solidFill>
                <a:latin typeface="Arial" pitchFamily="34" charset="0"/>
                <a:ea typeface="Arial" pitchFamily="34" charset="-122"/>
                <a:cs typeface="Arial" pitchFamily="34" charset="-120"/>
              </a:rPr>
              <a:t>I have a sweet treat after school. It is a cookie with chocolate chips and a warm drink. The cookie is crunchy, and I always want one more.
</a:t>
            </a:r>
            <a:endParaRPr lang="en-US" sz="1300" dirty="0"/>
          </a:p>
        </p:txBody>
      </p:sp>
      <p:sp>
        <p:nvSpPr>
          <p:cNvPr id="14" name="Text 4"/>
          <p:cNvSpPr txBox="1"/>
          <p:nvPr/>
        </p:nvSpPr>
        <p:spPr>
          <a:xfrm>
            <a:off x="4232341" y="4631700"/>
            <a:ext cx="3677700" cy="505800"/>
          </a:xfrm>
          <a:prstGeom prst="rect">
            <a:avLst/>
          </a:prstGeom>
          <a:noFill/>
          <a:ln/>
        </p:spPr>
        <p:txBody>
          <a:bodyPr wrap="square" lIns="0" tIns="0" rIns="0" bIns="0" rtlCol="0" anchor="ctr"/>
          <a:lstStyle/>
          <a:p>
            <a:pPr algn="l" indent="0" marL="0">
              <a:lnSpc>
                <a:spcPct val="100000"/>
              </a:lnSpc>
              <a:buNone/>
            </a:pPr>
            <a:r>
              <a:rPr lang="en-US" sz="1500" b="1" dirty="0">
                <a:solidFill>
                  <a:srgbClr val="0D2772"/>
                </a:solidFill>
                <a:latin typeface="Arial" pitchFamily="34" charset="0"/>
                <a:ea typeface="Arial" pitchFamily="34" charset="-122"/>
                <a:cs typeface="Arial" pitchFamily="34" charset="-120"/>
              </a:rPr>
              <a:t>A Cookie After School
</a:t>
            </a:r>
            <a:endParaRPr lang="en-US" sz="1500" dirty="0"/>
          </a:p>
        </p:txBody>
      </p:sp>
      <p:sp>
        <p:nvSpPr>
          <p:cNvPr id="15" name="Text 5"/>
          <p:cNvSpPr txBox="1"/>
          <p:nvPr/>
        </p:nvSpPr>
        <p:spPr>
          <a:xfrm>
            <a:off x="8010699" y="5242625"/>
            <a:ext cx="3681000" cy="1357800"/>
          </a:xfrm>
          <a:prstGeom prst="rect">
            <a:avLst/>
          </a:prstGeom>
          <a:noFill/>
          <a:ln/>
        </p:spPr>
        <p:txBody>
          <a:bodyPr wrap="square" lIns="0" tIns="0" rIns="0" bIns="0" rtlCol="0" anchor="t"/>
          <a:lstStyle/>
          <a:p>
            <a:pPr algn="l" indent="0" marL="0">
              <a:lnSpc>
                <a:spcPct val="115000"/>
              </a:lnSpc>
              <a:buNone/>
            </a:pPr>
            <a:r>
              <a:rPr lang="en-US" sz="1300" dirty="0">
                <a:solidFill>
                  <a:srgbClr val="0D2772"/>
                </a:solidFill>
                <a:latin typeface="Arial" pitchFamily="34" charset="0"/>
                <a:ea typeface="Arial" pitchFamily="34" charset="-122"/>
                <a:cs typeface="Arial" pitchFamily="34" charset="-120"/>
              </a:rPr>
              <a:t>Ice cream is my summer favorite. I like strawberry ice cream in a small cup. It is cold, pink, and perfect on a sunny day.
</a:t>
            </a:r>
            <a:endParaRPr lang="en-US" sz="1300" dirty="0"/>
          </a:p>
        </p:txBody>
      </p:sp>
      <p:sp>
        <p:nvSpPr>
          <p:cNvPr id="16" name="Text 6"/>
          <p:cNvSpPr txBox="1"/>
          <p:nvPr/>
        </p:nvSpPr>
        <p:spPr>
          <a:xfrm>
            <a:off x="8012403" y="4631700"/>
            <a:ext cx="3677700" cy="505800"/>
          </a:xfrm>
          <a:prstGeom prst="rect">
            <a:avLst/>
          </a:prstGeom>
          <a:noFill/>
          <a:ln/>
        </p:spPr>
        <p:txBody>
          <a:bodyPr wrap="square" lIns="0" tIns="0" rIns="0" bIns="0" rtlCol="0" anchor="ctr"/>
          <a:lstStyle/>
          <a:p>
            <a:pPr algn="l" indent="0" marL="0">
              <a:lnSpc>
                <a:spcPct val="100000"/>
              </a:lnSpc>
              <a:buNone/>
            </a:pPr>
            <a:r>
              <a:rPr lang="en-US" sz="1500" b="1" dirty="0">
                <a:solidFill>
                  <a:srgbClr val="0D2772"/>
                </a:solidFill>
                <a:latin typeface="Arial" pitchFamily="34" charset="0"/>
                <a:ea typeface="Arial" pitchFamily="34" charset="-122"/>
                <a:cs typeface="Arial" pitchFamily="34" charset="-120"/>
              </a:rPr>
              <a:t>Cool Ice Cream
</a:t>
            </a:r>
            <a:endParaRPr lang="en-US" sz="1500" dirty="0"/>
          </a:p>
        </p:txBody>
      </p:sp>
      <p:sp>
        <p:nvSpPr>
          <p:cNvPr id="17" name="Text 7"/>
          <p:cNvSpPr txBox="1"/>
          <p:nvPr/>
        </p:nvSpPr>
        <p:spPr>
          <a:xfrm>
            <a:off x="442250" y="487150"/>
            <a:ext cx="11217300" cy="585000"/>
          </a:xfrm>
          <a:prstGeom prst="rect">
            <a:avLst/>
          </a:prstGeom>
          <a:noFill/>
          <a:ln/>
        </p:spPr>
        <p:txBody>
          <a:bodyPr wrap="square" lIns="0" tIns="0" rIns="0" bIns="0" rtlCol="0" anchor="t"/>
          <a:lstStyle/>
          <a:p>
            <a:pPr algn="l" indent="0" marL="0">
              <a:lnSpc>
                <a:spcPct val="100000"/>
              </a:lnSpc>
              <a:buNone/>
            </a:pPr>
            <a:r>
              <a:rPr lang="en-US" sz="3200" b="1" dirty="0">
                <a:solidFill>
                  <a:srgbClr val="0D2772"/>
                </a:solidFill>
                <a:latin typeface="Arial" pitchFamily="34" charset="0"/>
                <a:ea typeface="Arial" pitchFamily="34" charset="-122"/>
                <a:cs typeface="Arial" pitchFamily="34" charset="-120"/>
              </a:rPr>
              <a:t>Короткие тексты о сладком
</a:t>
            </a:r>
            <a:endParaRPr lang="en-US" sz="3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450575" y="1143462"/>
            <a:ext cx="5400600" cy="5263475"/>
          </a:xfrm>
          <a:prstGeom prst="rect">
            <a:avLst/>
          </a:prstGeom>
        </p:spPr>
      </p:pic>
      <p:pic>
        <p:nvPicPr>
          <p:cNvPr id="4" name="Image 2" descr="preencoded.png">    </p:cNvPr>
          <p:cNvPicPr>
            <a:picLocks noChangeAspect="1"/>
          </p:cNvPicPr>
          <p:nvPr/>
        </p:nvPicPr>
        <p:blipFill>
          <a:blip r:embed="rId3"/>
          <a:stretch>
            <a:fillRect/>
          </a:stretch>
        </p:blipFill>
        <p:spPr>
          <a:xfrm>
            <a:off x="0" y="0"/>
            <a:ext cx="12192000" cy="6858000"/>
          </a:xfrm>
          <a:prstGeom prst="rect">
            <a:avLst/>
          </a:prstGeom>
        </p:spPr>
      </p:pic>
      <p:pic>
        <p:nvPicPr>
          <p:cNvPr id="5" name="Image 3" descr="preencoded.png">    </p:cNvPr>
          <p:cNvPicPr>
            <a:picLocks noChangeAspect="1"/>
          </p:cNvPicPr>
          <p:nvPr/>
        </p:nvPicPr>
        <p:blipFill>
          <a:blip r:embed="rId4"/>
          <a:stretch>
            <a:fillRect/>
          </a:stretch>
        </p:blipFill>
        <p:spPr>
          <a:xfrm>
            <a:off x="0" y="0"/>
            <a:ext cx="12192000" cy="6858000"/>
          </a:xfrm>
          <a:prstGeom prst="rect">
            <a:avLst/>
          </a:prstGeom>
        </p:spPr>
      </p:pic>
      <p:pic>
        <p:nvPicPr>
          <p:cNvPr id="6" name="Image 4" descr="preencoded.png">    </p:cNvPr>
          <p:cNvPicPr>
            <a:picLocks noChangeAspect="1"/>
          </p:cNvPicPr>
          <p:nvPr/>
        </p:nvPicPr>
        <p:blipFill>
          <a:blip r:embed="rId5"/>
          <a:stretch>
            <a:fillRect/>
          </a:stretch>
        </p:blipFill>
        <p:spPr>
          <a:xfrm>
            <a:off x="0" y="0"/>
            <a:ext cx="12192000" cy="6858000"/>
          </a:xfrm>
          <a:prstGeom prst="rect">
            <a:avLst/>
          </a:prstGeom>
        </p:spPr>
      </p:pic>
      <p:pic>
        <p:nvPicPr>
          <p:cNvPr id="7" name="Image 5" descr="preencoded.png">    </p:cNvPr>
          <p:cNvPicPr>
            <a:picLocks noChangeAspect="1"/>
          </p:cNvPicPr>
          <p:nvPr/>
        </p:nvPicPr>
        <p:blipFill>
          <a:blip r:embed="rId6"/>
          <a:stretch>
            <a:fillRect/>
          </a:stretch>
        </p:blipFill>
        <p:spPr>
          <a:xfrm>
            <a:off x="0" y="0"/>
            <a:ext cx="12192000" cy="6858000"/>
          </a:xfrm>
          <a:prstGeom prst="rect">
            <a:avLst/>
          </a:prstGeom>
        </p:spPr>
      </p:pic>
      <p:sp>
        <p:nvSpPr>
          <p:cNvPr id="8" name="Text 0"/>
          <p:cNvSpPr txBox="1"/>
          <p:nvPr/>
        </p:nvSpPr>
        <p:spPr>
          <a:xfrm>
            <a:off x="11439900" y="257625"/>
            <a:ext cx="589800" cy="715800"/>
          </a:xfrm>
          <a:prstGeom prst="rect">
            <a:avLst/>
          </a:prstGeom>
          <a:noFill/>
          <a:ln/>
        </p:spPr>
        <p:txBody>
          <a:bodyPr wrap="square" lIns="0" tIns="0" rIns="0" bIns="0" rtlCol="0" anchor="t"/>
          <a:lstStyle/>
          <a:p>
            <a:pPr algn="ctr" indent="0" marL="0">
              <a:lnSpc>
                <a:spcPct val="100000"/>
              </a:lnSpc>
              <a:buNone/>
            </a:pPr>
            <a:r>
              <a:rPr lang="en-US" sz="1400" dirty="0">
                <a:solidFill>
                  <a:srgbClr val="0D2772"/>
                </a:solidFill>
                <a:latin typeface="Arial" pitchFamily="34" charset="0"/>
                <a:ea typeface="Arial" pitchFamily="34" charset="-122"/>
                <a:cs typeface="Arial" pitchFamily="34" charset="-120"/>
              </a:rPr>
              <a:t>15</a:t>
            </a:r>
            <a:endParaRPr lang="en-US" sz="1400" dirty="0"/>
          </a:p>
        </p:txBody>
      </p:sp>
      <p:sp>
        <p:nvSpPr>
          <p:cNvPr id="9" name="Text 1"/>
          <p:cNvSpPr txBox="1"/>
          <p:nvPr/>
        </p:nvSpPr>
        <p:spPr>
          <a:xfrm>
            <a:off x="450575" y="487150"/>
            <a:ext cx="10566000" cy="585000"/>
          </a:xfrm>
          <a:prstGeom prst="rect">
            <a:avLst/>
          </a:prstGeom>
          <a:noFill/>
          <a:ln/>
        </p:spPr>
        <p:txBody>
          <a:bodyPr wrap="square" lIns="0" tIns="0" rIns="0" bIns="0" rtlCol="0" anchor="ctr"/>
          <a:lstStyle/>
          <a:p>
            <a:pPr algn="l" indent="0" marL="0">
              <a:lnSpc>
                <a:spcPct val="100000"/>
              </a:lnSpc>
              <a:buNone/>
            </a:pPr>
            <a:r>
              <a:rPr lang="en-US" sz="2200" b="1" dirty="0">
                <a:solidFill>
                  <a:srgbClr val="0D2772"/>
                </a:solidFill>
                <a:latin typeface="Arial" pitchFamily="34" charset="0"/>
                <a:ea typeface="Arial" pitchFamily="34" charset="-122"/>
                <a:cs typeface="Arial" pitchFamily="34" charset="-120"/>
              </a:rPr>
              <a:t>Слушаем и выбираем
</a:t>
            </a:r>
            <a:endParaRPr lang="en-US" sz="2200" dirty="0"/>
          </a:p>
        </p:txBody>
      </p:sp>
      <p:sp>
        <p:nvSpPr>
          <p:cNvPr id="10" name="Text 2"/>
          <p:cNvSpPr txBox="1"/>
          <p:nvPr/>
        </p:nvSpPr>
        <p:spPr>
          <a:xfrm>
            <a:off x="6585300" y="1252275"/>
            <a:ext cx="5073300" cy="1656900"/>
          </a:xfrm>
          <a:prstGeom prst="rect">
            <a:avLst/>
          </a:prstGeom>
          <a:noFill/>
          <a:ln/>
        </p:spPr>
        <p:txBody>
          <a:bodyPr wrap="square" lIns="0" tIns="0" rIns="0" bIns="0" rtlCol="0" anchor="t"/>
          <a:lstStyle/>
          <a:p>
            <a:pPr algn="l" indent="0" marL="0">
              <a:lnSpc>
                <a:spcPct val="100000"/>
              </a:lnSpc>
              <a:buNone/>
            </a:pPr>
            <a:r>
              <a:rPr lang="en-US" sz="1800" b="1" dirty="0">
                <a:solidFill>
                  <a:srgbClr val="0D2772"/>
                </a:solidFill>
                <a:latin typeface="Arial" pitchFamily="34" charset="0"/>
                <a:ea typeface="Arial" pitchFamily="34" charset="-122"/>
                <a:cs typeface="Arial" pitchFamily="34" charset="-120"/>
              </a:rPr>
              <a:t>Слушай внимательно
</a:t>
            </a:r>
            <a:pPr algn="l" indent="0" marL="0">
              <a:lnSpc>
                <a:spcPct val="100000"/>
              </a:lnSpc>
              <a:buNone/>
            </a:pPr>
            <a:r>
              <a:rPr lang="en-US" sz="600" b="1" dirty="0">
                <a:solidFill>
                  <a:srgbClr val="0D2772"/>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0D2772"/>
                </a:solidFill>
                <a:latin typeface="Arial" pitchFamily="34" charset="0"/>
                <a:ea typeface="Arial" pitchFamily="34" charset="-122"/>
                <a:cs typeface="Arial" pitchFamily="34" charset="-120"/>
              </a:rPr>
              <a:t>Listen carefully and choose the correct picture. You will hear one sentence about a favorite sweet, so do not rush. Look for the candy, cake, or ice cream that matches.
</a:t>
            </a:r>
            <a:endParaRPr lang="en-US" sz="1800" dirty="0"/>
          </a:p>
        </p:txBody>
      </p:sp>
      <p:sp>
        <p:nvSpPr>
          <p:cNvPr id="11" name="Text 3"/>
          <p:cNvSpPr txBox="1"/>
          <p:nvPr/>
        </p:nvSpPr>
        <p:spPr>
          <a:xfrm>
            <a:off x="6585300" y="4710670"/>
            <a:ext cx="5073300" cy="1656900"/>
          </a:xfrm>
          <a:prstGeom prst="rect">
            <a:avLst/>
          </a:prstGeom>
          <a:noFill/>
          <a:ln/>
        </p:spPr>
        <p:txBody>
          <a:bodyPr wrap="square" lIns="0" tIns="0" rIns="0" bIns="0" rtlCol="0" anchor="t"/>
          <a:lstStyle/>
          <a:p>
            <a:pPr algn="l" indent="0" marL="0">
              <a:lnSpc>
                <a:spcPct val="100000"/>
              </a:lnSpc>
              <a:buNone/>
            </a:pPr>
            <a:r>
              <a:rPr lang="en-US" sz="1800" b="1" dirty="0">
                <a:solidFill>
                  <a:srgbClr val="0D2772"/>
                </a:solidFill>
                <a:latin typeface="Arial" pitchFamily="34" charset="0"/>
                <a:ea typeface="Arial" pitchFamily="34" charset="-122"/>
                <a:cs typeface="Arial" pitchFamily="34" charset="-120"/>
              </a:rPr>
              <a:t>Проверь ещё раз
</a:t>
            </a:r>
            <a:pPr algn="l" indent="0" marL="0">
              <a:lnSpc>
                <a:spcPct val="100000"/>
              </a:lnSpc>
              <a:buNone/>
            </a:pPr>
            <a:r>
              <a:rPr lang="en-US" sz="600" b="1" dirty="0">
                <a:solidFill>
                  <a:srgbClr val="0D2772"/>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0D2772"/>
                </a:solidFill>
                <a:latin typeface="Arial" pitchFamily="34" charset="0"/>
                <a:ea typeface="Arial" pitchFamily="34" charset="-122"/>
                <a:cs typeface="Arial" pitchFamily="34" charset="-120"/>
              </a:rPr>
              <a:t>If you are not sure, listen again and compare the words. Short audio helps children focus on familiar sweets and spot the right answer quickly.
</a:t>
            </a:r>
            <a:endParaRPr lang="en-US" sz="1800" dirty="0"/>
          </a:p>
        </p:txBody>
      </p:sp>
      <p:sp>
        <p:nvSpPr>
          <p:cNvPr id="12" name="Text 4"/>
          <p:cNvSpPr txBox="1"/>
          <p:nvPr/>
        </p:nvSpPr>
        <p:spPr>
          <a:xfrm>
            <a:off x="6585300" y="2981472"/>
            <a:ext cx="5073300" cy="1656900"/>
          </a:xfrm>
          <a:prstGeom prst="rect">
            <a:avLst/>
          </a:prstGeom>
          <a:noFill/>
          <a:ln/>
        </p:spPr>
        <p:txBody>
          <a:bodyPr wrap="square" lIns="0" tIns="0" rIns="0" bIns="0" rtlCol="0" anchor="t"/>
          <a:lstStyle/>
          <a:p>
            <a:pPr algn="l" indent="0" marL="0">
              <a:lnSpc>
                <a:spcPct val="100000"/>
              </a:lnSpc>
              <a:buNone/>
            </a:pPr>
            <a:r>
              <a:rPr lang="en-US" sz="1800" b="1" dirty="0">
                <a:solidFill>
                  <a:srgbClr val="0D2772"/>
                </a:solidFill>
                <a:latin typeface="Arial" pitchFamily="34" charset="0"/>
                <a:ea typeface="Arial" pitchFamily="34" charset="-122"/>
                <a:cs typeface="Arial" pitchFamily="34" charset="-120"/>
              </a:rPr>
              <a:t>Выбери один ответ
</a:t>
            </a:r>
            <a:pPr algn="l" indent="0" marL="0">
              <a:lnSpc>
                <a:spcPct val="100000"/>
              </a:lnSpc>
              <a:buNone/>
            </a:pPr>
            <a:r>
              <a:rPr lang="en-US" sz="600" b="1" dirty="0">
                <a:solidFill>
                  <a:srgbClr val="0D2772"/>
                </a:solidFill>
                <a:latin typeface="Arial" pitchFamily="34" charset="0"/>
                <a:ea typeface="Arial" pitchFamily="34" charset="-122"/>
                <a:cs typeface="Arial" pitchFamily="34" charset="-120"/>
              </a:rPr>
              <a:t>
</a:t>
            </a:r>
            <a:pPr algn="l" indent="0" marL="0">
              <a:lnSpc>
                <a:spcPct val="100000"/>
              </a:lnSpc>
              <a:buNone/>
            </a:pPr>
            <a:r>
              <a:rPr lang="en-US" sz="1400" dirty="0">
                <a:solidFill>
                  <a:srgbClr val="0D2772"/>
                </a:solidFill>
                <a:latin typeface="Arial" pitchFamily="34" charset="0"/>
                <a:ea typeface="Arial" pitchFamily="34" charset="-122"/>
                <a:cs typeface="Arial" pitchFamily="34" charset="-120"/>
              </a:rPr>
              <a:t>Only one picture is correct, so check the details in the sentence. Is it a cookie, a donut, or some candies? Mark the picture after you listen.
</a:t>
            </a:r>
            <a:endParaRPr lang="en-US" sz="1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8F5EE"/>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0" y="0"/>
            <a:ext cx="12192000" cy="6858000"/>
          </a:xfrm>
          <a:prstGeom prst="rect">
            <a:avLst/>
          </a:prstGeom>
        </p:spPr>
      </p:pic>
      <p:pic>
        <p:nvPicPr>
          <p:cNvPr id="4" name="Image 2" descr="preencoded.png">    </p:cNvPr>
          <p:cNvPicPr>
            <a:picLocks noChangeAspect="1"/>
          </p:cNvPicPr>
          <p:nvPr/>
        </p:nvPicPr>
        <p:blipFill>
          <a:blip r:embed="rId3"/>
          <a:stretch>
            <a:fillRect/>
          </a:stretch>
        </p:blipFill>
        <p:spPr>
          <a:xfrm>
            <a:off x="849150" y="2325000"/>
            <a:ext cx="387900" cy="387900"/>
          </a:xfrm>
          <a:prstGeom prst="rect">
            <a:avLst/>
          </a:prstGeom>
        </p:spPr>
      </p:pic>
      <p:pic>
        <p:nvPicPr>
          <p:cNvPr id="5" name="Image 3" descr="preencoded.png">    </p:cNvPr>
          <p:cNvPicPr>
            <a:picLocks noChangeAspect="1"/>
          </p:cNvPicPr>
          <p:nvPr/>
        </p:nvPicPr>
        <p:blipFill>
          <a:blip r:embed="rId4"/>
          <a:stretch>
            <a:fillRect/>
          </a:stretch>
        </p:blipFill>
        <p:spPr>
          <a:xfrm>
            <a:off x="0" y="0"/>
            <a:ext cx="12192000" cy="6858000"/>
          </a:xfrm>
          <a:prstGeom prst="rect">
            <a:avLst/>
          </a:prstGeom>
        </p:spPr>
      </p:pic>
      <p:pic>
        <p:nvPicPr>
          <p:cNvPr id="6" name="Image 4" descr="preencoded.png">    </p:cNvPr>
          <p:cNvPicPr>
            <a:picLocks noChangeAspect="1"/>
          </p:cNvPicPr>
          <p:nvPr/>
        </p:nvPicPr>
        <p:blipFill>
          <a:blip r:embed="rId5"/>
          <a:stretch>
            <a:fillRect/>
          </a:stretch>
        </p:blipFill>
        <p:spPr>
          <a:xfrm>
            <a:off x="833400" y="3740714"/>
            <a:ext cx="419400" cy="335520"/>
          </a:xfrm>
          <a:prstGeom prst="rect">
            <a:avLst/>
          </a:prstGeom>
        </p:spPr>
      </p:pic>
      <p:pic>
        <p:nvPicPr>
          <p:cNvPr id="7" name="Image 5" descr="preencoded.png">    </p:cNvPr>
          <p:cNvPicPr>
            <a:picLocks noChangeAspect="1"/>
          </p:cNvPicPr>
          <p:nvPr/>
        </p:nvPicPr>
        <p:blipFill>
          <a:blip r:embed="rId6"/>
          <a:stretch>
            <a:fillRect/>
          </a:stretch>
        </p:blipFill>
        <p:spPr>
          <a:xfrm>
            <a:off x="0" y="0"/>
            <a:ext cx="12192000" cy="6858000"/>
          </a:xfrm>
          <a:prstGeom prst="rect">
            <a:avLst/>
          </a:prstGeom>
        </p:spPr>
      </p:pic>
      <p:pic>
        <p:nvPicPr>
          <p:cNvPr id="8" name="Image 6" descr="preencoded.png">    </p:cNvPr>
          <p:cNvPicPr>
            <a:picLocks noChangeAspect="1"/>
          </p:cNvPicPr>
          <p:nvPr/>
        </p:nvPicPr>
        <p:blipFill>
          <a:blip r:embed="rId7"/>
          <a:stretch>
            <a:fillRect/>
          </a:stretch>
        </p:blipFill>
        <p:spPr>
          <a:xfrm>
            <a:off x="849150" y="5104049"/>
            <a:ext cx="387900" cy="387900"/>
          </a:xfrm>
          <a:prstGeom prst="rect">
            <a:avLst/>
          </a:prstGeom>
        </p:spPr>
      </p:pic>
      <p:sp>
        <p:nvSpPr>
          <p:cNvPr id="9" name="Text 0"/>
          <p:cNvSpPr txBox="1"/>
          <p:nvPr/>
        </p:nvSpPr>
        <p:spPr>
          <a:xfrm>
            <a:off x="11439900" y="257625"/>
            <a:ext cx="589800" cy="715800"/>
          </a:xfrm>
          <a:prstGeom prst="rect">
            <a:avLst/>
          </a:prstGeom>
          <a:noFill/>
          <a:ln/>
        </p:spPr>
        <p:txBody>
          <a:bodyPr wrap="square" lIns="0" tIns="0" rIns="0" bIns="0" rtlCol="0" anchor="t"/>
          <a:lstStyle/>
          <a:p>
            <a:pPr algn="ctr" indent="0" marL="0">
              <a:lnSpc>
                <a:spcPct val="100000"/>
              </a:lnSpc>
              <a:buNone/>
            </a:pPr>
            <a:r>
              <a:rPr lang="en-US" sz="1400" dirty="0">
                <a:solidFill>
                  <a:srgbClr val="0D2772"/>
                </a:solidFill>
                <a:latin typeface="Arial" pitchFamily="34" charset="0"/>
                <a:ea typeface="Arial" pitchFamily="34" charset="-122"/>
                <a:cs typeface="Arial" pitchFamily="34" charset="-120"/>
              </a:rPr>
              <a:t>16</a:t>
            </a:r>
            <a:endParaRPr lang="en-US" sz="1400" dirty="0"/>
          </a:p>
        </p:txBody>
      </p:sp>
      <p:sp>
        <p:nvSpPr>
          <p:cNvPr id="10" name="Text 1"/>
          <p:cNvSpPr txBox="1"/>
          <p:nvPr/>
        </p:nvSpPr>
        <p:spPr>
          <a:xfrm>
            <a:off x="450575" y="487150"/>
            <a:ext cx="10989300" cy="1137600"/>
          </a:xfrm>
          <a:prstGeom prst="rect">
            <a:avLst/>
          </a:prstGeom>
          <a:noFill/>
          <a:ln/>
        </p:spPr>
        <p:txBody>
          <a:bodyPr wrap="square" lIns="0" tIns="0" rIns="0" bIns="0" rtlCol="0" anchor="t"/>
          <a:lstStyle/>
          <a:p>
            <a:pPr algn="l" indent="0" marL="0">
              <a:lnSpc>
                <a:spcPct val="100000"/>
              </a:lnSpc>
              <a:buNone/>
            </a:pPr>
            <a:r>
              <a:rPr lang="en-US" sz="3200" b="1" dirty="0">
                <a:solidFill>
                  <a:srgbClr val="0D2772"/>
                </a:solidFill>
                <a:latin typeface="Arial" pitchFamily="34" charset="0"/>
                <a:ea typeface="Arial" pitchFamily="34" charset="-122"/>
                <a:cs typeface="Arial" pitchFamily="34" charset="-120"/>
              </a:rPr>
              <a:t>Тренируем шаблоны
</a:t>
            </a:r>
            <a:endParaRPr lang="en-US" sz="3200" dirty="0"/>
          </a:p>
        </p:txBody>
      </p:sp>
      <p:sp>
        <p:nvSpPr>
          <p:cNvPr id="11" name="Text 2"/>
          <p:cNvSpPr txBox="1"/>
          <p:nvPr/>
        </p:nvSpPr>
        <p:spPr>
          <a:xfrm>
            <a:off x="1535150" y="2107800"/>
            <a:ext cx="9849000" cy="822300"/>
          </a:xfrm>
          <a:prstGeom prst="rect">
            <a:avLst/>
          </a:prstGeom>
          <a:noFill/>
          <a:ln/>
        </p:spPr>
        <p:txBody>
          <a:bodyPr wrap="square" lIns="0" tIns="0" rIns="0" bIns="0" rtlCol="0" anchor="ctr"/>
          <a:lstStyle/>
          <a:p>
            <a:pPr algn="l" indent="0" marL="0">
              <a:lnSpc>
                <a:spcPct val="100000"/>
              </a:lnSpc>
              <a:buNone/>
            </a:pPr>
            <a:r>
              <a:rPr lang="en-US" sz="1700" b="1" dirty="0">
                <a:solidFill>
                  <a:srgbClr val="0D2772"/>
                </a:solidFill>
                <a:latin typeface="Arial" pitchFamily="34" charset="0"/>
                <a:ea typeface="Arial" pitchFamily="34" charset="-122"/>
                <a:cs typeface="Arial" pitchFamily="34" charset="-120"/>
              </a:rPr>
              <a:t>Вопрос и ответ
</a:t>
            </a:r>
            <a:pPr algn="l" indent="0" marL="0">
              <a:lnSpc>
                <a:spcPct val="100000"/>
              </a:lnSpc>
              <a:buNone/>
            </a:pPr>
            <a:r>
              <a:rPr lang="en-US" sz="200" dirty="0">
                <a:solidFill>
                  <a:srgbClr val="0D2772"/>
                </a:solidFill>
                <a:latin typeface="Arial" pitchFamily="34" charset="0"/>
                <a:ea typeface="Arial" pitchFamily="34" charset="-122"/>
                <a:cs typeface="Arial" pitchFamily="34" charset="-120"/>
              </a:rPr>
              <a:t>
</a:t>
            </a:r>
            <a:pPr algn="l" indent="0" marL="0">
              <a:lnSpc>
                <a:spcPct val="100000"/>
              </a:lnSpc>
              <a:buNone/>
            </a:pPr>
            <a:r>
              <a:rPr lang="en-US" sz="200" dirty="0">
                <a:solidFill>
                  <a:srgbClr val="0D2772"/>
                </a:solidFill>
                <a:latin typeface="Arial" pitchFamily="34" charset="0"/>
                <a:ea typeface="Arial" pitchFamily="34" charset="-122"/>
                <a:cs typeface="Arial" pitchFamily="34" charset="-120"/>
              </a:rPr>
              <a:t>
</a:t>
            </a:r>
            <a:pPr algn="l" indent="0" marL="0">
              <a:lnSpc>
                <a:spcPct val="115000"/>
              </a:lnSpc>
              <a:buNone/>
            </a:pPr>
            <a:r>
              <a:rPr lang="en-US" sz="1300" dirty="0">
                <a:solidFill>
                  <a:srgbClr val="0D2772"/>
                </a:solidFill>
                <a:latin typeface="Arial" pitchFamily="34" charset="0"/>
                <a:ea typeface="Arial" pitchFamily="34" charset="-122"/>
                <a:cs typeface="Arial" pitchFamily="34" charset="-120"/>
              </a:rPr>
              <a:t>Do you like __? Yes, I do. / No, I don’t. Replace the blank with cake, cookies, or ice cream and say the answer in pairs.
</a:t>
            </a:r>
            <a:endParaRPr lang="en-US" sz="1700" dirty="0"/>
          </a:p>
        </p:txBody>
      </p:sp>
      <p:sp>
        <p:nvSpPr>
          <p:cNvPr id="12" name="Text 3"/>
          <p:cNvSpPr txBox="1"/>
          <p:nvPr/>
        </p:nvSpPr>
        <p:spPr>
          <a:xfrm>
            <a:off x="1535150" y="3497324"/>
            <a:ext cx="9849000" cy="822300"/>
          </a:xfrm>
          <a:prstGeom prst="rect">
            <a:avLst/>
          </a:prstGeom>
          <a:noFill/>
          <a:ln/>
        </p:spPr>
        <p:txBody>
          <a:bodyPr wrap="square" lIns="0" tIns="0" rIns="0" bIns="0" rtlCol="0" anchor="ctr"/>
          <a:lstStyle/>
          <a:p>
            <a:pPr algn="l" indent="0" marL="0">
              <a:lnSpc>
                <a:spcPct val="100000"/>
              </a:lnSpc>
              <a:buNone/>
            </a:pPr>
            <a:r>
              <a:rPr lang="en-US" sz="1700" b="1" dirty="0">
                <a:solidFill>
                  <a:srgbClr val="0D2772"/>
                </a:solidFill>
                <a:latin typeface="Arial" pitchFamily="34" charset="0"/>
                <a:ea typeface="Arial" pitchFamily="34" charset="-122"/>
                <a:cs typeface="Arial" pitchFamily="34" charset="-120"/>
              </a:rPr>
              <a:t>Третье лицо
</a:t>
            </a:r>
            <a:pPr algn="l" indent="0" marL="0">
              <a:lnSpc>
                <a:spcPct val="100000"/>
              </a:lnSpc>
              <a:buNone/>
            </a:pPr>
            <a:r>
              <a:rPr lang="en-US" sz="200" dirty="0">
                <a:solidFill>
                  <a:srgbClr val="0D2772"/>
                </a:solidFill>
                <a:latin typeface="Arial" pitchFamily="34" charset="0"/>
                <a:ea typeface="Arial" pitchFamily="34" charset="-122"/>
                <a:cs typeface="Arial" pitchFamily="34" charset="-120"/>
              </a:rPr>
              <a:t>
</a:t>
            </a:r>
            <a:pPr algn="l" indent="0" marL="0">
              <a:lnSpc>
                <a:spcPct val="100000"/>
              </a:lnSpc>
              <a:buNone/>
            </a:pPr>
            <a:r>
              <a:rPr lang="en-US" sz="200" dirty="0">
                <a:solidFill>
                  <a:srgbClr val="0D2772"/>
                </a:solidFill>
                <a:latin typeface="Arial" pitchFamily="34" charset="0"/>
                <a:ea typeface="Arial" pitchFamily="34" charset="-122"/>
                <a:cs typeface="Arial" pitchFamily="34" charset="-120"/>
              </a:rPr>
              <a:t>
</a:t>
            </a:r>
            <a:pPr algn="l" indent="0" marL="0">
              <a:lnSpc>
                <a:spcPct val="115000"/>
              </a:lnSpc>
              <a:buNone/>
            </a:pPr>
            <a:r>
              <a:rPr lang="en-US" sz="1300" dirty="0">
                <a:solidFill>
                  <a:srgbClr val="0D2772"/>
                </a:solidFill>
                <a:latin typeface="Arial" pitchFamily="34" charset="0"/>
                <a:ea typeface="Arial" pitchFamily="34" charset="-122"/>
                <a:cs typeface="Arial" pitchFamily="34" charset="-120"/>
              </a:rPr>
              <a:t>He likes __. She likes __. Use these frames to talk about classmates or characters. The group checks pronunciation and chooses the sweet that fits each sentence.
</a:t>
            </a:r>
            <a:endParaRPr lang="en-US" sz="1700" dirty="0"/>
          </a:p>
        </p:txBody>
      </p:sp>
      <p:sp>
        <p:nvSpPr>
          <p:cNvPr id="13" name="Text 4"/>
          <p:cNvSpPr txBox="1"/>
          <p:nvPr/>
        </p:nvSpPr>
        <p:spPr>
          <a:xfrm>
            <a:off x="1535150" y="4886849"/>
            <a:ext cx="9849000" cy="822300"/>
          </a:xfrm>
          <a:prstGeom prst="rect">
            <a:avLst/>
          </a:prstGeom>
          <a:noFill/>
          <a:ln/>
        </p:spPr>
        <p:txBody>
          <a:bodyPr wrap="square" lIns="0" tIns="0" rIns="0" bIns="0" rtlCol="0" anchor="ctr"/>
          <a:lstStyle/>
          <a:p>
            <a:pPr algn="l" indent="0" marL="0">
              <a:lnSpc>
                <a:spcPct val="100000"/>
              </a:lnSpc>
              <a:buNone/>
            </a:pPr>
            <a:r>
              <a:rPr lang="en-US" sz="1700" b="1" dirty="0">
                <a:solidFill>
                  <a:srgbClr val="0D2772"/>
                </a:solidFill>
                <a:latin typeface="Arial" pitchFamily="34" charset="0"/>
                <a:ea typeface="Arial" pitchFamily="34" charset="-122"/>
                <a:cs typeface="Arial" pitchFamily="34" charset="-120"/>
              </a:rPr>
              <a:t>Подстановка слов
</a:t>
            </a:r>
            <a:pPr algn="l" indent="0" marL="0">
              <a:lnSpc>
                <a:spcPct val="100000"/>
              </a:lnSpc>
              <a:buNone/>
            </a:pPr>
            <a:r>
              <a:rPr lang="en-US" sz="200" dirty="0">
                <a:solidFill>
                  <a:srgbClr val="0D2772"/>
                </a:solidFill>
                <a:latin typeface="Arial" pitchFamily="34" charset="0"/>
                <a:ea typeface="Arial" pitchFamily="34" charset="-122"/>
                <a:cs typeface="Arial" pitchFamily="34" charset="-120"/>
              </a:rPr>
              <a:t>
</a:t>
            </a:r>
            <a:pPr algn="l" indent="0" marL="0">
              <a:lnSpc>
                <a:spcPct val="100000"/>
              </a:lnSpc>
              <a:buNone/>
            </a:pPr>
            <a:r>
              <a:rPr lang="en-US" sz="200" dirty="0">
                <a:solidFill>
                  <a:srgbClr val="0D2772"/>
                </a:solidFill>
                <a:latin typeface="Arial" pitchFamily="34" charset="0"/>
                <a:ea typeface="Arial" pitchFamily="34" charset="-122"/>
                <a:cs typeface="Arial" pitchFamily="34" charset="-120"/>
              </a:rPr>
              <a:t>
</a:t>
            </a:r>
            <a:pPr algn="l" indent="0" marL="0">
              <a:lnSpc>
                <a:spcPct val="115000"/>
              </a:lnSpc>
              <a:buNone/>
            </a:pPr>
            <a:r>
              <a:rPr lang="en-US" sz="1300" dirty="0">
                <a:solidFill>
                  <a:srgbClr val="0D2772"/>
                </a:solidFill>
                <a:latin typeface="Arial" pitchFamily="34" charset="0"/>
                <a:ea typeface="Arial" pitchFamily="34" charset="-122"/>
                <a:cs typeface="Arial" pitchFamily="34" charset="-120"/>
              </a:rPr>
              <a:t>Ask, answer, and swap the word. One student says the model, the other chooses a sweet and answers quickly. This keeps the speaking task lively and simple.
</a:t>
            </a:r>
            <a:endParaRPr lang="en-US" sz="17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355500" y="1195328"/>
            <a:ext cx="11379300" cy="2878163"/>
          </a:xfrm>
          <a:prstGeom prst="rect">
            <a:avLst/>
          </a:prstGeom>
        </p:spPr>
      </p:pic>
      <p:pic>
        <p:nvPicPr>
          <p:cNvPr id="4" name="Image 2" descr="preencoded.png">    </p:cNvPr>
          <p:cNvPicPr>
            <a:picLocks noChangeAspect="1"/>
          </p:cNvPicPr>
          <p:nvPr/>
        </p:nvPicPr>
        <p:blipFill>
          <a:blip r:embed="rId3"/>
          <a:stretch>
            <a:fillRect/>
          </a:stretch>
        </p:blipFill>
        <p:spPr>
          <a:xfrm>
            <a:off x="0" y="0"/>
            <a:ext cx="12192000" cy="6858000"/>
          </a:xfrm>
          <a:prstGeom prst="rect">
            <a:avLst/>
          </a:prstGeom>
        </p:spPr>
      </p:pic>
      <p:pic>
        <p:nvPicPr>
          <p:cNvPr id="5" name="Image 3" descr="preencoded.png">    </p:cNvPr>
          <p:cNvPicPr>
            <a:picLocks noChangeAspect="1"/>
          </p:cNvPicPr>
          <p:nvPr/>
        </p:nvPicPr>
        <p:blipFill>
          <a:blip r:embed="rId4"/>
          <a:stretch>
            <a:fillRect/>
          </a:stretch>
        </p:blipFill>
        <p:spPr>
          <a:xfrm>
            <a:off x="0" y="0"/>
            <a:ext cx="12192000" cy="6858000"/>
          </a:xfrm>
          <a:prstGeom prst="rect">
            <a:avLst/>
          </a:prstGeom>
        </p:spPr>
      </p:pic>
      <p:sp>
        <p:nvSpPr>
          <p:cNvPr id="6" name="Text 0"/>
          <p:cNvSpPr txBox="1"/>
          <p:nvPr/>
        </p:nvSpPr>
        <p:spPr>
          <a:xfrm>
            <a:off x="11439900" y="257625"/>
            <a:ext cx="589800" cy="715800"/>
          </a:xfrm>
          <a:prstGeom prst="rect">
            <a:avLst/>
          </a:prstGeom>
          <a:noFill/>
          <a:ln/>
        </p:spPr>
        <p:txBody>
          <a:bodyPr wrap="square" lIns="0" tIns="0" rIns="0" bIns="0" rtlCol="0" anchor="t"/>
          <a:lstStyle/>
          <a:p>
            <a:pPr algn="ctr" indent="0" marL="0">
              <a:lnSpc>
                <a:spcPct val="100000"/>
              </a:lnSpc>
              <a:buNone/>
            </a:pPr>
            <a:r>
              <a:rPr lang="en-US" sz="1400" dirty="0">
                <a:solidFill>
                  <a:srgbClr val="0D2772"/>
                </a:solidFill>
                <a:latin typeface="Arial" pitchFamily="34" charset="0"/>
                <a:ea typeface="Arial" pitchFamily="34" charset="-122"/>
                <a:cs typeface="Arial" pitchFamily="34" charset="-120"/>
              </a:rPr>
              <a:t>17</a:t>
            </a:r>
            <a:endParaRPr lang="en-US" sz="1400" dirty="0"/>
          </a:p>
        </p:txBody>
      </p:sp>
      <p:sp>
        <p:nvSpPr>
          <p:cNvPr id="7" name="Text 1"/>
          <p:cNvSpPr txBox="1"/>
          <p:nvPr/>
        </p:nvSpPr>
        <p:spPr>
          <a:xfrm>
            <a:off x="450575" y="487150"/>
            <a:ext cx="10566000" cy="585000"/>
          </a:xfrm>
          <a:prstGeom prst="rect">
            <a:avLst/>
          </a:prstGeom>
          <a:noFill/>
          <a:ln/>
        </p:spPr>
        <p:txBody>
          <a:bodyPr wrap="square" lIns="0" tIns="0" rIns="0" bIns="0" rtlCol="0" anchor="t"/>
          <a:lstStyle/>
          <a:p>
            <a:pPr algn="l" indent="0" marL="0">
              <a:lnSpc>
                <a:spcPct val="100000"/>
              </a:lnSpc>
              <a:buNone/>
            </a:pPr>
            <a:r>
              <a:rPr lang="en-US" sz="3200" b="1" dirty="0">
                <a:solidFill>
                  <a:srgbClr val="0D2772"/>
                </a:solidFill>
                <a:latin typeface="Arial" pitchFamily="34" charset="0"/>
                <a:ea typeface="Arial" pitchFamily="34" charset="-122"/>
                <a:cs typeface="Arial" pitchFamily="34" charset="-120"/>
              </a:rPr>
              <a:t>Сладкий опрос
</a:t>
            </a:r>
            <a:endParaRPr lang="en-US" sz="3200" dirty="0"/>
          </a:p>
        </p:txBody>
      </p:sp>
      <p:sp>
        <p:nvSpPr>
          <p:cNvPr id="8" name="Text 2"/>
          <p:cNvSpPr txBox="1"/>
          <p:nvPr/>
        </p:nvSpPr>
        <p:spPr>
          <a:xfrm>
            <a:off x="522245" y="4893510"/>
            <a:ext cx="3460119" cy="1401000"/>
          </a:xfrm>
          <a:prstGeom prst="rect">
            <a:avLst/>
          </a:prstGeom>
          <a:noFill/>
          <a:ln/>
        </p:spPr>
        <p:txBody>
          <a:bodyPr wrap="square" lIns="0" tIns="0" rIns="0" bIns="0" rtlCol="0" anchor="t"/>
          <a:lstStyle/>
          <a:p>
            <a:pPr algn="l" indent="0" marL="0">
              <a:lnSpc>
                <a:spcPct val="100000"/>
              </a:lnSpc>
              <a:buNone/>
            </a:pPr>
            <a:r>
              <a:rPr lang="en-US" sz="1300" dirty="0">
                <a:solidFill>
                  <a:srgbClr val="0D2772"/>
                </a:solidFill>
                <a:latin typeface="Arial" pitchFamily="34" charset="0"/>
                <a:ea typeface="Arial" pitchFamily="34" charset="-122"/>
                <a:cs typeface="Arial" pitchFamily="34" charset="-120"/>
              </a:rPr>
              <a:t>Ask a classmate: Do you like cookies? Do you like cake? Mark yes or no in the mini-table. Short questions make the survey easy and fun for everyone.
</a:t>
            </a:r>
            <a:endParaRPr lang="en-US" sz="1300" dirty="0"/>
          </a:p>
        </p:txBody>
      </p:sp>
      <p:sp>
        <p:nvSpPr>
          <p:cNvPr id="9" name="Text 3"/>
          <p:cNvSpPr txBox="1"/>
          <p:nvPr/>
        </p:nvSpPr>
        <p:spPr>
          <a:xfrm>
            <a:off x="522237" y="4342890"/>
            <a:ext cx="3460119" cy="393000"/>
          </a:xfrm>
          <a:prstGeom prst="rect">
            <a:avLst/>
          </a:prstGeom>
          <a:noFill/>
          <a:ln/>
        </p:spPr>
        <p:txBody>
          <a:bodyPr wrap="square" lIns="0" tIns="0" rIns="0" bIns="0" rtlCol="0" anchor="ctr"/>
          <a:lstStyle/>
          <a:p>
            <a:pPr algn="l" indent="0" marL="0">
              <a:lnSpc>
                <a:spcPct val="100000"/>
              </a:lnSpc>
              <a:buNone/>
            </a:pPr>
            <a:r>
              <a:rPr lang="en-US" sz="1400" b="1" dirty="0">
                <a:solidFill>
                  <a:srgbClr val="0D2772"/>
                </a:solidFill>
                <a:latin typeface="Arial" pitchFamily="34" charset="0"/>
                <a:ea typeface="Arial" pitchFamily="34" charset="-122"/>
                <a:cs typeface="Arial" pitchFamily="34" charset="-120"/>
              </a:rPr>
              <a:t>Задаём вопросы
</a:t>
            </a:r>
            <a:endParaRPr lang="en-US" sz="1400" dirty="0"/>
          </a:p>
        </p:txBody>
      </p:sp>
      <p:sp>
        <p:nvSpPr>
          <p:cNvPr id="10" name="Text 4"/>
          <p:cNvSpPr txBox="1"/>
          <p:nvPr/>
        </p:nvSpPr>
        <p:spPr>
          <a:xfrm>
            <a:off x="4315245" y="4893510"/>
            <a:ext cx="3460119" cy="1401000"/>
          </a:xfrm>
          <a:prstGeom prst="rect">
            <a:avLst/>
          </a:prstGeom>
          <a:noFill/>
          <a:ln/>
        </p:spPr>
        <p:txBody>
          <a:bodyPr wrap="square" lIns="0" tIns="0" rIns="0" bIns="0" rtlCol="0" anchor="t"/>
          <a:lstStyle/>
          <a:p>
            <a:pPr algn="l" indent="0" marL="0">
              <a:lnSpc>
                <a:spcPct val="100000"/>
              </a:lnSpc>
              <a:buNone/>
            </a:pPr>
            <a:r>
              <a:rPr lang="en-US" sz="1300" dirty="0">
                <a:solidFill>
                  <a:srgbClr val="0D2772"/>
                </a:solidFill>
                <a:latin typeface="Arial" pitchFamily="34" charset="0"/>
                <a:ea typeface="Arial" pitchFamily="34" charset="-122"/>
                <a:cs typeface="Arial" pitchFamily="34" charset="-120"/>
              </a:rPr>
              <a:t>Collect answers from several classmates and compare them. Some children may like candy, others may prefer ice cream. The class sees which sweets are most popular.
</a:t>
            </a:r>
            <a:endParaRPr lang="en-US" sz="1300" dirty="0"/>
          </a:p>
        </p:txBody>
      </p:sp>
      <p:sp>
        <p:nvSpPr>
          <p:cNvPr id="11" name="Text 5"/>
          <p:cNvSpPr txBox="1"/>
          <p:nvPr/>
        </p:nvSpPr>
        <p:spPr>
          <a:xfrm>
            <a:off x="4315237" y="4342890"/>
            <a:ext cx="3460119" cy="393000"/>
          </a:xfrm>
          <a:prstGeom prst="rect">
            <a:avLst/>
          </a:prstGeom>
          <a:noFill/>
          <a:ln/>
        </p:spPr>
        <p:txBody>
          <a:bodyPr wrap="square" lIns="0" tIns="0" rIns="0" bIns="0" rtlCol="0" anchor="ctr"/>
          <a:lstStyle/>
          <a:p>
            <a:pPr algn="l" indent="0" marL="0">
              <a:lnSpc>
                <a:spcPct val="100000"/>
              </a:lnSpc>
              <a:buNone/>
            </a:pPr>
            <a:r>
              <a:rPr lang="en-US" sz="1400" b="1" dirty="0">
                <a:solidFill>
                  <a:srgbClr val="0D2772"/>
                </a:solidFill>
                <a:latin typeface="Arial" pitchFamily="34" charset="0"/>
                <a:ea typeface="Arial" pitchFamily="34" charset="-122"/>
                <a:cs typeface="Arial" pitchFamily="34" charset="-120"/>
              </a:rPr>
              <a:t>Считаем ответы
</a:t>
            </a:r>
            <a:endParaRPr lang="en-US" sz="1400" dirty="0"/>
          </a:p>
        </p:txBody>
      </p:sp>
      <p:sp>
        <p:nvSpPr>
          <p:cNvPr id="12" name="Text 6"/>
          <p:cNvSpPr txBox="1"/>
          <p:nvPr/>
        </p:nvSpPr>
        <p:spPr>
          <a:xfrm>
            <a:off x="8108245" y="4893510"/>
            <a:ext cx="3460119" cy="1401000"/>
          </a:xfrm>
          <a:prstGeom prst="rect">
            <a:avLst/>
          </a:prstGeom>
          <a:noFill/>
          <a:ln/>
        </p:spPr>
        <p:txBody>
          <a:bodyPr wrap="square" lIns="0" tIns="0" rIns="0" bIns="0" rtlCol="0" anchor="t"/>
          <a:lstStyle/>
          <a:p>
            <a:pPr algn="l" indent="0" marL="0">
              <a:lnSpc>
                <a:spcPct val="100000"/>
              </a:lnSpc>
              <a:buNone/>
            </a:pPr>
            <a:r>
              <a:rPr lang="en-US" sz="1300" dirty="0">
                <a:solidFill>
                  <a:srgbClr val="0D2772"/>
                </a:solidFill>
                <a:latin typeface="Arial" pitchFamily="34" charset="0"/>
                <a:ea typeface="Arial" pitchFamily="34" charset="-122"/>
                <a:cs typeface="Arial" pitchFamily="34" charset="-120"/>
              </a:rPr>
              <a:t>Report your results in one short sentence: Masha likes cookies. Artyom likes ice cream. This helps children turn survey notes into simple spoken English.
</a:t>
            </a:r>
            <a:endParaRPr lang="en-US" sz="1300" dirty="0"/>
          </a:p>
        </p:txBody>
      </p:sp>
      <p:sp>
        <p:nvSpPr>
          <p:cNvPr id="13" name="Text 7"/>
          <p:cNvSpPr txBox="1"/>
          <p:nvPr/>
        </p:nvSpPr>
        <p:spPr>
          <a:xfrm>
            <a:off x="8108237" y="4342890"/>
            <a:ext cx="3460119" cy="393000"/>
          </a:xfrm>
          <a:prstGeom prst="rect">
            <a:avLst/>
          </a:prstGeom>
          <a:noFill/>
          <a:ln/>
        </p:spPr>
        <p:txBody>
          <a:bodyPr wrap="square" lIns="0" tIns="0" rIns="0" bIns="0" rtlCol="0" anchor="ctr"/>
          <a:lstStyle/>
          <a:p>
            <a:pPr algn="l" indent="0" marL="0">
              <a:lnSpc>
                <a:spcPct val="100000"/>
              </a:lnSpc>
              <a:buNone/>
            </a:pPr>
            <a:r>
              <a:rPr lang="en-US" sz="1400" b="1" dirty="0">
                <a:solidFill>
                  <a:srgbClr val="0D2772"/>
                </a:solidFill>
                <a:latin typeface="Arial" pitchFamily="34" charset="0"/>
                <a:ea typeface="Arial" pitchFamily="34" charset="-122"/>
                <a:cs typeface="Arial" pitchFamily="34" charset="-120"/>
              </a:rPr>
              <a:t>Говорим о результатах
</a:t>
            </a:r>
            <a:endParaRPr lang="en-US" sz="1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0" y="0"/>
            <a:ext cx="12192000" cy="6858000"/>
          </a:xfrm>
          <a:prstGeom prst="rect">
            <a:avLst/>
          </a:prstGeom>
        </p:spPr>
      </p:pic>
      <p:pic>
        <p:nvPicPr>
          <p:cNvPr id="4" name="Image 2" descr="preencoded.png">    </p:cNvPr>
          <p:cNvPicPr>
            <a:picLocks noChangeAspect="1"/>
          </p:cNvPicPr>
          <p:nvPr/>
        </p:nvPicPr>
        <p:blipFill>
          <a:blip r:embed="rId3"/>
          <a:stretch>
            <a:fillRect/>
          </a:stretch>
        </p:blipFill>
        <p:spPr>
          <a:xfrm>
            <a:off x="355500" y="1092994"/>
            <a:ext cx="11379300" cy="2878163"/>
          </a:xfrm>
          <a:prstGeom prst="rect">
            <a:avLst/>
          </a:prstGeom>
        </p:spPr>
      </p:pic>
      <p:pic>
        <p:nvPicPr>
          <p:cNvPr id="5" name="Image 3" descr="preencoded.png">    </p:cNvPr>
          <p:cNvPicPr>
            <a:picLocks noChangeAspect="1"/>
          </p:cNvPicPr>
          <p:nvPr/>
        </p:nvPicPr>
        <p:blipFill>
          <a:blip r:embed="rId4"/>
          <a:stretch>
            <a:fillRect/>
          </a:stretch>
        </p:blipFill>
        <p:spPr>
          <a:xfrm>
            <a:off x="0" y="0"/>
            <a:ext cx="12192000" cy="6858000"/>
          </a:xfrm>
          <a:prstGeom prst="rect">
            <a:avLst/>
          </a:prstGeom>
        </p:spPr>
      </p:pic>
      <p:pic>
        <p:nvPicPr>
          <p:cNvPr id="6" name="Image 4" descr="preencoded.png">    </p:cNvPr>
          <p:cNvPicPr>
            <a:picLocks noChangeAspect="1"/>
          </p:cNvPicPr>
          <p:nvPr/>
        </p:nvPicPr>
        <p:blipFill>
          <a:blip r:embed="rId5"/>
          <a:stretch>
            <a:fillRect/>
          </a:stretch>
        </p:blipFill>
        <p:spPr>
          <a:xfrm>
            <a:off x="0" y="0"/>
            <a:ext cx="12192000" cy="6858000"/>
          </a:xfrm>
          <a:prstGeom prst="rect">
            <a:avLst/>
          </a:prstGeom>
        </p:spPr>
      </p:pic>
      <p:pic>
        <p:nvPicPr>
          <p:cNvPr id="7" name="Image 5" descr="preencoded.png">    </p:cNvPr>
          <p:cNvPicPr>
            <a:picLocks noChangeAspect="1"/>
          </p:cNvPicPr>
          <p:nvPr/>
        </p:nvPicPr>
        <p:blipFill>
          <a:blip r:embed="rId6"/>
          <a:stretch>
            <a:fillRect/>
          </a:stretch>
        </p:blipFill>
        <p:spPr>
          <a:xfrm>
            <a:off x="0" y="0"/>
            <a:ext cx="12192000" cy="6858000"/>
          </a:xfrm>
          <a:prstGeom prst="rect">
            <a:avLst/>
          </a:prstGeom>
        </p:spPr>
      </p:pic>
      <p:sp>
        <p:nvSpPr>
          <p:cNvPr id="8" name="Text 0"/>
          <p:cNvSpPr txBox="1"/>
          <p:nvPr/>
        </p:nvSpPr>
        <p:spPr>
          <a:xfrm>
            <a:off x="11439900" y="257625"/>
            <a:ext cx="589800" cy="715800"/>
          </a:xfrm>
          <a:prstGeom prst="rect">
            <a:avLst/>
          </a:prstGeom>
          <a:noFill/>
          <a:ln/>
        </p:spPr>
        <p:txBody>
          <a:bodyPr wrap="square" lIns="0" tIns="0" rIns="0" bIns="0" rtlCol="0" anchor="t"/>
          <a:lstStyle/>
          <a:p>
            <a:pPr algn="ctr" indent="0" marL="0">
              <a:lnSpc>
                <a:spcPct val="100000"/>
              </a:lnSpc>
              <a:buNone/>
            </a:pPr>
            <a:r>
              <a:rPr lang="en-US" sz="1400" dirty="0">
                <a:solidFill>
                  <a:srgbClr val="0D2772"/>
                </a:solidFill>
                <a:latin typeface="Arial" pitchFamily="34" charset="0"/>
                <a:ea typeface="Arial" pitchFamily="34" charset="-122"/>
                <a:cs typeface="Arial" pitchFamily="34" charset="-120"/>
              </a:rPr>
              <a:t>18</a:t>
            </a:r>
            <a:endParaRPr lang="en-US" sz="1400" dirty="0"/>
          </a:p>
        </p:txBody>
      </p:sp>
      <p:sp>
        <p:nvSpPr>
          <p:cNvPr id="9" name="Text 1"/>
          <p:cNvSpPr txBox="1"/>
          <p:nvPr/>
        </p:nvSpPr>
        <p:spPr>
          <a:xfrm>
            <a:off x="450575" y="487150"/>
            <a:ext cx="10566000" cy="537900"/>
          </a:xfrm>
          <a:prstGeom prst="rect">
            <a:avLst/>
          </a:prstGeom>
          <a:noFill/>
          <a:ln/>
        </p:spPr>
        <p:txBody>
          <a:bodyPr wrap="square" lIns="0" tIns="0" rIns="0" bIns="0" rtlCol="0" anchor="ctr"/>
          <a:lstStyle/>
          <a:p>
            <a:pPr algn="l" indent="0" marL="0">
              <a:lnSpc>
                <a:spcPct val="100000"/>
              </a:lnSpc>
              <a:buNone/>
            </a:pPr>
            <a:r>
              <a:rPr lang="en-US" sz="2200" b="1" dirty="0">
                <a:solidFill>
                  <a:srgbClr val="0D2772"/>
                </a:solidFill>
                <a:latin typeface="Arial" pitchFamily="34" charset="0"/>
                <a:ea typeface="Arial" pitchFamily="34" charset="-122"/>
                <a:cs typeface="Arial" pitchFamily="34" charset="-120"/>
              </a:rPr>
              <a:t>Игра на запоминание
</a:t>
            </a:r>
            <a:endParaRPr lang="en-US" sz="2200" dirty="0"/>
          </a:p>
        </p:txBody>
      </p:sp>
      <p:sp>
        <p:nvSpPr>
          <p:cNvPr id="10" name="Text 2"/>
          <p:cNvSpPr txBox="1"/>
          <p:nvPr/>
        </p:nvSpPr>
        <p:spPr>
          <a:xfrm>
            <a:off x="796800" y="5113675"/>
            <a:ext cx="3135900" cy="1287300"/>
          </a:xfrm>
          <a:prstGeom prst="rect">
            <a:avLst/>
          </a:prstGeom>
          <a:noFill/>
          <a:ln/>
        </p:spPr>
        <p:txBody>
          <a:bodyPr wrap="square" lIns="0" tIns="0" rIns="0" bIns="0" rtlCol="0" anchor="t"/>
          <a:lstStyle/>
          <a:p>
            <a:pPr algn="l" indent="0" marL="0">
              <a:lnSpc>
                <a:spcPct val="100000"/>
              </a:lnSpc>
              <a:buNone/>
            </a:pPr>
            <a:r>
              <a:rPr lang="en-US" sz="1200" dirty="0">
                <a:solidFill>
                  <a:srgbClr val="F7F5EE"/>
                </a:solidFill>
                <a:latin typeface="Arial" pitchFamily="34" charset="0"/>
                <a:ea typeface="Arial" pitchFamily="34" charset="-122"/>
                <a:cs typeface="Arial" pitchFamily="34" charset="-120"/>
              </a:rPr>
              <a:t>Look at the cards and remember where each sweet is placed. Then hide the pictures and name the matching cards from memory. Repeat the words candy, cake, cookies, and ice cream.
</a:t>
            </a:r>
            <a:endParaRPr lang="en-US" sz="1200" dirty="0"/>
          </a:p>
        </p:txBody>
      </p:sp>
      <p:sp>
        <p:nvSpPr>
          <p:cNvPr id="11" name="Text 3"/>
          <p:cNvSpPr txBox="1"/>
          <p:nvPr/>
        </p:nvSpPr>
        <p:spPr>
          <a:xfrm>
            <a:off x="1164225" y="4449375"/>
            <a:ext cx="2768100" cy="393000"/>
          </a:xfrm>
          <a:prstGeom prst="rect">
            <a:avLst/>
          </a:prstGeom>
          <a:noFill/>
          <a:ln/>
        </p:spPr>
        <p:txBody>
          <a:bodyPr wrap="square" lIns="0" tIns="0" rIns="0" bIns="0" rtlCol="0" anchor="ctr"/>
          <a:lstStyle/>
          <a:p>
            <a:pPr algn="l" indent="0" marL="0">
              <a:lnSpc>
                <a:spcPct val="100000"/>
              </a:lnSpc>
              <a:buNone/>
            </a:pPr>
            <a:r>
              <a:rPr lang="en-US" sz="1300" b="1" dirty="0">
                <a:solidFill>
                  <a:srgbClr val="F7F5EE"/>
                </a:solidFill>
                <a:latin typeface="Arial" pitchFamily="34" charset="0"/>
                <a:ea typeface="Arial" pitchFamily="34" charset="-122"/>
                <a:cs typeface="Arial" pitchFamily="34" charset="-120"/>
              </a:rPr>
              <a:t>Найди пару
</a:t>
            </a:r>
            <a:endParaRPr lang="en-US" sz="1300" dirty="0"/>
          </a:p>
        </p:txBody>
      </p:sp>
      <p:sp>
        <p:nvSpPr>
          <p:cNvPr id="12" name="Text 4"/>
          <p:cNvSpPr txBox="1"/>
          <p:nvPr/>
        </p:nvSpPr>
        <p:spPr>
          <a:xfrm>
            <a:off x="8238200" y="5113675"/>
            <a:ext cx="3135900" cy="1287300"/>
          </a:xfrm>
          <a:prstGeom prst="rect">
            <a:avLst/>
          </a:prstGeom>
          <a:noFill/>
          <a:ln/>
        </p:spPr>
        <p:txBody>
          <a:bodyPr wrap="square" lIns="0" tIns="0" rIns="0" bIns="0" rtlCol="0" anchor="t"/>
          <a:lstStyle/>
          <a:p>
            <a:pPr algn="l" indent="0" marL="0">
              <a:lnSpc>
                <a:spcPct val="100000"/>
              </a:lnSpc>
              <a:buNone/>
            </a:pPr>
            <a:r>
              <a:rPr lang="en-US" sz="1200" dirty="0">
                <a:solidFill>
                  <a:srgbClr val="F7F5EE"/>
                </a:solidFill>
                <a:latin typeface="Arial" pitchFamily="34" charset="0"/>
                <a:ea typeface="Arial" pitchFamily="34" charset="-122"/>
                <a:cs typeface="Arial" pitchFamily="34" charset="-120"/>
              </a:rPr>
              <a:t>Play again with repeated cards to make the game harder. The class checks attention, vocabulary, and speed, so every correct answer feels like a small victory.
</a:t>
            </a:r>
            <a:endParaRPr lang="en-US" sz="1200" dirty="0"/>
          </a:p>
        </p:txBody>
      </p:sp>
      <p:sp>
        <p:nvSpPr>
          <p:cNvPr id="13" name="Text 5"/>
          <p:cNvSpPr txBox="1"/>
          <p:nvPr/>
        </p:nvSpPr>
        <p:spPr>
          <a:xfrm>
            <a:off x="8605625" y="4449375"/>
            <a:ext cx="2768100" cy="393000"/>
          </a:xfrm>
          <a:prstGeom prst="rect">
            <a:avLst/>
          </a:prstGeom>
          <a:noFill/>
          <a:ln/>
        </p:spPr>
        <p:txBody>
          <a:bodyPr wrap="square" lIns="0" tIns="0" rIns="0" bIns="0" rtlCol="0" anchor="ctr"/>
          <a:lstStyle/>
          <a:p>
            <a:pPr algn="l" indent="0" marL="0">
              <a:lnSpc>
                <a:spcPct val="100000"/>
              </a:lnSpc>
              <a:buNone/>
            </a:pPr>
            <a:r>
              <a:rPr lang="en-US" sz="1300" b="1" dirty="0">
                <a:solidFill>
                  <a:srgbClr val="F7F5EE"/>
                </a:solidFill>
                <a:latin typeface="Arial" pitchFamily="34" charset="0"/>
                <a:ea typeface="Arial" pitchFamily="34" charset="-122"/>
                <a:cs typeface="Arial" pitchFamily="34" charset="-120"/>
              </a:rPr>
              <a:t>Быстрый счёт
</a:t>
            </a:r>
            <a:endParaRPr lang="en-US" sz="1300" dirty="0"/>
          </a:p>
        </p:txBody>
      </p:sp>
      <p:sp>
        <p:nvSpPr>
          <p:cNvPr id="14" name="Text 6"/>
          <p:cNvSpPr txBox="1"/>
          <p:nvPr/>
        </p:nvSpPr>
        <p:spPr>
          <a:xfrm>
            <a:off x="4517500" y="5113675"/>
            <a:ext cx="3135900" cy="1287300"/>
          </a:xfrm>
          <a:prstGeom prst="rect">
            <a:avLst/>
          </a:prstGeom>
          <a:noFill/>
          <a:ln/>
        </p:spPr>
        <p:txBody>
          <a:bodyPr wrap="square" lIns="0" tIns="0" rIns="0" bIns="0" rtlCol="0" anchor="t"/>
          <a:lstStyle/>
          <a:p>
            <a:pPr algn="l" indent="0" marL="0">
              <a:lnSpc>
                <a:spcPct val="100000"/>
              </a:lnSpc>
              <a:buNone/>
            </a:pPr>
            <a:r>
              <a:rPr lang="en-US" sz="1200" dirty="0">
                <a:solidFill>
                  <a:srgbClr val="0D2772"/>
                </a:solidFill>
                <a:latin typeface="Arial" pitchFamily="34" charset="0"/>
                <a:ea typeface="Arial" pitchFamily="34" charset="-122"/>
                <a:cs typeface="Arial" pitchFamily="34" charset="-120"/>
              </a:rPr>
              <a:t>Decide whether the sentence is true or false. For example, if the card shows ice cream, the sentence I see a cookie is false. Answer quickly and count points.
</a:t>
            </a:r>
            <a:endParaRPr lang="en-US" sz="1200" dirty="0"/>
          </a:p>
        </p:txBody>
      </p:sp>
      <p:sp>
        <p:nvSpPr>
          <p:cNvPr id="15" name="Text 7"/>
          <p:cNvSpPr txBox="1"/>
          <p:nvPr/>
        </p:nvSpPr>
        <p:spPr>
          <a:xfrm>
            <a:off x="4884925" y="4449375"/>
            <a:ext cx="2768100" cy="393000"/>
          </a:xfrm>
          <a:prstGeom prst="rect">
            <a:avLst/>
          </a:prstGeom>
          <a:noFill/>
          <a:ln/>
        </p:spPr>
        <p:txBody>
          <a:bodyPr wrap="square" lIns="0" tIns="0" rIns="0" bIns="0" rtlCol="0" anchor="ctr"/>
          <a:lstStyle/>
          <a:p>
            <a:pPr algn="l" indent="0" marL="0">
              <a:lnSpc>
                <a:spcPct val="100000"/>
              </a:lnSpc>
              <a:buNone/>
            </a:pPr>
            <a:r>
              <a:rPr lang="en-US" sz="1300" b="1" dirty="0">
                <a:solidFill>
                  <a:srgbClr val="0D2772"/>
                </a:solidFill>
                <a:latin typeface="Arial" pitchFamily="34" charset="0"/>
                <a:ea typeface="Arial" pitchFamily="34" charset="-122"/>
                <a:cs typeface="Arial" pitchFamily="34" charset="-120"/>
              </a:rPr>
              <a:t>Правда или нет
</a:t>
            </a:r>
            <a:endParaRPr lang="en-US" sz="13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7F5EE"/>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450725" y="1157022"/>
            <a:ext cx="3681600" cy="2487956"/>
          </a:xfrm>
          <a:prstGeom prst="rect">
            <a:avLst/>
          </a:prstGeom>
        </p:spPr>
      </p:pic>
      <p:pic>
        <p:nvPicPr>
          <p:cNvPr id="4" name="Image 2" descr="preencoded.png">    </p:cNvPr>
          <p:cNvPicPr>
            <a:picLocks noChangeAspect="1"/>
          </p:cNvPicPr>
          <p:nvPr/>
        </p:nvPicPr>
        <p:blipFill>
          <a:blip r:embed="rId3"/>
          <a:stretch>
            <a:fillRect/>
          </a:stretch>
        </p:blipFill>
        <p:spPr>
          <a:xfrm>
            <a:off x="0" y="0"/>
            <a:ext cx="12192000" cy="6858000"/>
          </a:xfrm>
          <a:prstGeom prst="rect">
            <a:avLst/>
          </a:prstGeom>
        </p:spPr>
      </p:pic>
      <p:pic>
        <p:nvPicPr>
          <p:cNvPr id="5" name="Image 3" descr="preencoded.png">    </p:cNvPr>
          <p:cNvPicPr>
            <a:picLocks noChangeAspect="1"/>
          </p:cNvPicPr>
          <p:nvPr/>
        </p:nvPicPr>
        <p:blipFill>
          <a:blip r:embed="rId4"/>
          <a:stretch>
            <a:fillRect/>
          </a:stretch>
        </p:blipFill>
        <p:spPr>
          <a:xfrm>
            <a:off x="4248975" y="1157022"/>
            <a:ext cx="3681600" cy="2487956"/>
          </a:xfrm>
          <a:prstGeom prst="rect">
            <a:avLst/>
          </a:prstGeom>
        </p:spPr>
      </p:pic>
      <p:pic>
        <p:nvPicPr>
          <p:cNvPr id="6" name="Image 4" descr="preencoded.png">    </p:cNvPr>
          <p:cNvPicPr>
            <a:picLocks noChangeAspect="1"/>
          </p:cNvPicPr>
          <p:nvPr/>
        </p:nvPicPr>
        <p:blipFill>
          <a:blip r:embed="rId5"/>
          <a:stretch>
            <a:fillRect/>
          </a:stretch>
        </p:blipFill>
        <p:spPr>
          <a:xfrm>
            <a:off x="0" y="0"/>
            <a:ext cx="12192000" cy="6858000"/>
          </a:xfrm>
          <a:prstGeom prst="rect">
            <a:avLst/>
          </a:prstGeom>
        </p:spPr>
      </p:pic>
      <p:pic>
        <p:nvPicPr>
          <p:cNvPr id="7" name="Image 5" descr="preencoded.png">    </p:cNvPr>
          <p:cNvPicPr>
            <a:picLocks noChangeAspect="1"/>
          </p:cNvPicPr>
          <p:nvPr/>
        </p:nvPicPr>
        <p:blipFill>
          <a:blip r:embed="rId6"/>
          <a:stretch>
            <a:fillRect/>
          </a:stretch>
        </p:blipFill>
        <p:spPr>
          <a:xfrm>
            <a:off x="8036150" y="1157022"/>
            <a:ext cx="3681600" cy="2487956"/>
          </a:xfrm>
          <a:prstGeom prst="rect">
            <a:avLst/>
          </a:prstGeom>
        </p:spPr>
      </p:pic>
      <p:pic>
        <p:nvPicPr>
          <p:cNvPr id="8" name="Image 6" descr="preencoded.png">    </p:cNvPr>
          <p:cNvPicPr>
            <a:picLocks noChangeAspect="1"/>
          </p:cNvPicPr>
          <p:nvPr/>
        </p:nvPicPr>
        <p:blipFill>
          <a:blip r:embed="rId7"/>
          <a:stretch>
            <a:fillRect/>
          </a:stretch>
        </p:blipFill>
        <p:spPr>
          <a:xfrm>
            <a:off x="0" y="0"/>
            <a:ext cx="12192000" cy="6858000"/>
          </a:xfrm>
          <a:prstGeom prst="rect">
            <a:avLst/>
          </a:prstGeom>
        </p:spPr>
      </p:pic>
      <p:sp>
        <p:nvSpPr>
          <p:cNvPr id="9" name="Text 0"/>
          <p:cNvSpPr txBox="1"/>
          <p:nvPr/>
        </p:nvSpPr>
        <p:spPr>
          <a:xfrm>
            <a:off x="11439900" y="257625"/>
            <a:ext cx="589800" cy="715800"/>
          </a:xfrm>
          <a:prstGeom prst="rect">
            <a:avLst/>
          </a:prstGeom>
          <a:noFill/>
          <a:ln/>
        </p:spPr>
        <p:txBody>
          <a:bodyPr wrap="square" lIns="0" tIns="0" rIns="0" bIns="0" rtlCol="0" anchor="t"/>
          <a:lstStyle/>
          <a:p>
            <a:pPr algn="ctr" indent="0" marL="0">
              <a:lnSpc>
                <a:spcPct val="100000"/>
              </a:lnSpc>
              <a:buNone/>
            </a:pPr>
            <a:r>
              <a:rPr lang="en-US" sz="1400" dirty="0">
                <a:solidFill>
                  <a:srgbClr val="0D2772"/>
                </a:solidFill>
                <a:latin typeface="Arial" pitchFamily="34" charset="0"/>
                <a:ea typeface="Arial" pitchFamily="34" charset="-122"/>
                <a:cs typeface="Arial" pitchFamily="34" charset="-120"/>
              </a:rPr>
              <a:t>19</a:t>
            </a:r>
            <a:endParaRPr lang="en-US" sz="1400" dirty="0"/>
          </a:p>
        </p:txBody>
      </p:sp>
      <p:sp>
        <p:nvSpPr>
          <p:cNvPr id="10" name="Text 1"/>
          <p:cNvSpPr txBox="1"/>
          <p:nvPr/>
        </p:nvSpPr>
        <p:spPr>
          <a:xfrm>
            <a:off x="450575" y="4861575"/>
            <a:ext cx="3681600" cy="1738800"/>
          </a:xfrm>
          <a:prstGeom prst="rect">
            <a:avLst/>
          </a:prstGeom>
          <a:noFill/>
          <a:ln/>
        </p:spPr>
        <p:txBody>
          <a:bodyPr wrap="square" lIns="0" tIns="0" rIns="0" bIns="0" rtlCol="0" anchor="t"/>
          <a:lstStyle/>
          <a:p>
            <a:pPr algn="l" indent="0" marL="0">
              <a:lnSpc>
                <a:spcPct val="115000"/>
              </a:lnSpc>
              <a:buNone/>
            </a:pPr>
            <a:r>
              <a:rPr lang="en-US" sz="1300" dirty="0">
                <a:solidFill>
                  <a:srgbClr val="0D2772"/>
                </a:solidFill>
                <a:latin typeface="Arial" pitchFamily="34" charset="0"/>
                <a:ea typeface="Arial" pitchFamily="34" charset="-122"/>
                <a:cs typeface="Arial" pitchFamily="34" charset="-120"/>
              </a:rPr>
              <a:t>In the United States, cupcakes are a popular sweet treat. They are small, colorful, and easy to decorate. Children can compare them with the cakes they already know.
</a:t>
            </a:r>
            <a:endParaRPr lang="en-US" sz="1300" dirty="0"/>
          </a:p>
        </p:txBody>
      </p:sp>
      <p:sp>
        <p:nvSpPr>
          <p:cNvPr id="11" name="Text 2"/>
          <p:cNvSpPr txBox="1"/>
          <p:nvPr/>
        </p:nvSpPr>
        <p:spPr>
          <a:xfrm>
            <a:off x="450575" y="3840676"/>
            <a:ext cx="3681600" cy="585000"/>
          </a:xfrm>
          <a:prstGeom prst="rect">
            <a:avLst/>
          </a:prstGeom>
          <a:noFill/>
          <a:ln/>
        </p:spPr>
        <p:txBody>
          <a:bodyPr wrap="square" lIns="0" tIns="0" rIns="0" bIns="0" rtlCol="0" anchor="ctr"/>
          <a:lstStyle/>
          <a:p>
            <a:pPr algn="l" indent="0" marL="0">
              <a:lnSpc>
                <a:spcPct val="100000"/>
              </a:lnSpc>
              <a:buNone/>
            </a:pPr>
            <a:r>
              <a:rPr lang="en-US" sz="1500" b="1" dirty="0">
                <a:solidFill>
                  <a:srgbClr val="0D2772"/>
                </a:solidFill>
                <a:latin typeface="Arial" pitchFamily="34" charset="0"/>
                <a:ea typeface="Arial" pitchFamily="34" charset="-122"/>
                <a:cs typeface="Arial" pitchFamily="34" charset="-120"/>
              </a:rPr>
              <a:t>Cupcakes in the USA
</a:t>
            </a:r>
            <a:endParaRPr lang="en-US" sz="1500" dirty="0"/>
          </a:p>
        </p:txBody>
      </p:sp>
      <p:sp>
        <p:nvSpPr>
          <p:cNvPr id="12" name="Text 3"/>
          <p:cNvSpPr txBox="1"/>
          <p:nvPr/>
        </p:nvSpPr>
        <p:spPr>
          <a:xfrm>
            <a:off x="4248825" y="4861575"/>
            <a:ext cx="3681600" cy="1738800"/>
          </a:xfrm>
          <a:prstGeom prst="rect">
            <a:avLst/>
          </a:prstGeom>
          <a:noFill/>
          <a:ln/>
        </p:spPr>
        <p:txBody>
          <a:bodyPr wrap="square" lIns="0" tIns="0" rIns="0" bIns="0" rtlCol="0" anchor="t"/>
          <a:lstStyle/>
          <a:p>
            <a:pPr algn="l" indent="0" marL="0">
              <a:lnSpc>
                <a:spcPct val="115000"/>
              </a:lnSpc>
              <a:buNone/>
            </a:pPr>
            <a:r>
              <a:rPr lang="en-US" sz="1300" dirty="0">
                <a:solidFill>
                  <a:srgbClr val="0D2772"/>
                </a:solidFill>
                <a:latin typeface="Arial" pitchFamily="34" charset="0"/>
                <a:ea typeface="Arial" pitchFamily="34" charset="-122"/>
                <a:cs typeface="Arial" pitchFamily="34" charset="-120"/>
              </a:rPr>
              <a:t>In Japan, mochi is a familiar dessert with a soft texture. In Spain, churros are often served warm and crunchy. Both sweets look different from the treats in this module.
</a:t>
            </a:r>
            <a:endParaRPr lang="en-US" sz="1300" dirty="0"/>
          </a:p>
        </p:txBody>
      </p:sp>
      <p:sp>
        <p:nvSpPr>
          <p:cNvPr id="13" name="Text 4"/>
          <p:cNvSpPr txBox="1"/>
          <p:nvPr/>
        </p:nvSpPr>
        <p:spPr>
          <a:xfrm>
            <a:off x="4248825" y="3840676"/>
            <a:ext cx="3681600" cy="585000"/>
          </a:xfrm>
          <a:prstGeom prst="rect">
            <a:avLst/>
          </a:prstGeom>
          <a:noFill/>
          <a:ln/>
        </p:spPr>
        <p:txBody>
          <a:bodyPr wrap="square" lIns="0" tIns="0" rIns="0" bIns="0" rtlCol="0" anchor="ctr"/>
          <a:lstStyle/>
          <a:p>
            <a:pPr algn="l" indent="0" marL="0">
              <a:lnSpc>
                <a:spcPct val="100000"/>
              </a:lnSpc>
              <a:buNone/>
            </a:pPr>
            <a:r>
              <a:rPr lang="en-US" sz="1500" b="1" dirty="0">
                <a:solidFill>
                  <a:srgbClr val="0D2772"/>
                </a:solidFill>
                <a:latin typeface="Arial" pitchFamily="34" charset="0"/>
                <a:ea typeface="Arial" pitchFamily="34" charset="-122"/>
                <a:cs typeface="Arial" pitchFamily="34" charset="-120"/>
              </a:rPr>
              <a:t>Mochi and churros
</a:t>
            </a:r>
            <a:endParaRPr lang="en-US" sz="1500" dirty="0"/>
          </a:p>
        </p:txBody>
      </p:sp>
      <p:sp>
        <p:nvSpPr>
          <p:cNvPr id="14" name="Text 5"/>
          <p:cNvSpPr txBox="1"/>
          <p:nvPr/>
        </p:nvSpPr>
        <p:spPr>
          <a:xfrm>
            <a:off x="8036000" y="4861575"/>
            <a:ext cx="3681600" cy="1738800"/>
          </a:xfrm>
          <a:prstGeom prst="rect">
            <a:avLst/>
          </a:prstGeom>
          <a:noFill/>
          <a:ln/>
        </p:spPr>
        <p:txBody>
          <a:bodyPr wrap="square" lIns="0" tIns="0" rIns="0" bIns="0" rtlCol="0" anchor="t"/>
          <a:lstStyle/>
          <a:p>
            <a:pPr algn="l" indent="0" marL="0">
              <a:lnSpc>
                <a:spcPct val="115000"/>
              </a:lnSpc>
              <a:buNone/>
            </a:pPr>
            <a:r>
              <a:rPr lang="en-US" sz="1300" dirty="0">
                <a:solidFill>
                  <a:srgbClr val="0D2772"/>
                </a:solidFill>
                <a:latin typeface="Arial" pitchFamily="34" charset="0"/>
                <a:ea typeface="Arial" pitchFamily="34" charset="-122"/>
                <a:cs typeface="Arial" pitchFamily="34" charset="-120"/>
              </a:rPr>
              <a:t>In Turkey, baklava is a well-known dessert made in layers. It looks rich and golden, so children can spot it easily. The activity helps them find a sweet that feels familiar.
</a:t>
            </a:r>
            <a:endParaRPr lang="en-US" sz="1300" dirty="0"/>
          </a:p>
        </p:txBody>
      </p:sp>
      <p:sp>
        <p:nvSpPr>
          <p:cNvPr id="15" name="Text 6"/>
          <p:cNvSpPr txBox="1"/>
          <p:nvPr/>
        </p:nvSpPr>
        <p:spPr>
          <a:xfrm>
            <a:off x="8036000" y="3840676"/>
            <a:ext cx="3681600" cy="585000"/>
          </a:xfrm>
          <a:prstGeom prst="rect">
            <a:avLst/>
          </a:prstGeom>
          <a:noFill/>
          <a:ln/>
        </p:spPr>
        <p:txBody>
          <a:bodyPr wrap="square" lIns="0" tIns="0" rIns="0" bIns="0" rtlCol="0" anchor="ctr"/>
          <a:lstStyle/>
          <a:p>
            <a:pPr algn="l" indent="0" marL="0">
              <a:lnSpc>
                <a:spcPct val="100000"/>
              </a:lnSpc>
              <a:buNone/>
            </a:pPr>
            <a:r>
              <a:rPr lang="en-US" sz="1500" b="1" dirty="0">
                <a:solidFill>
                  <a:srgbClr val="0D2772"/>
                </a:solidFill>
                <a:latin typeface="Arial" pitchFamily="34" charset="0"/>
                <a:ea typeface="Arial" pitchFamily="34" charset="-122"/>
                <a:cs typeface="Arial" pitchFamily="34" charset="-120"/>
              </a:rPr>
              <a:t>Baklava in Turkey
</a:t>
            </a:r>
            <a:endParaRPr lang="en-US" sz="1500" dirty="0"/>
          </a:p>
        </p:txBody>
      </p:sp>
      <p:sp>
        <p:nvSpPr>
          <p:cNvPr id="16" name="Text 7"/>
          <p:cNvSpPr txBox="1"/>
          <p:nvPr/>
        </p:nvSpPr>
        <p:spPr>
          <a:xfrm>
            <a:off x="442250" y="487150"/>
            <a:ext cx="11217300" cy="585000"/>
          </a:xfrm>
          <a:prstGeom prst="rect">
            <a:avLst/>
          </a:prstGeom>
          <a:noFill/>
          <a:ln/>
        </p:spPr>
        <p:txBody>
          <a:bodyPr wrap="square" lIns="0" tIns="0" rIns="0" bIns="0" rtlCol="0" anchor="t"/>
          <a:lstStyle/>
          <a:p>
            <a:pPr algn="l" indent="0" marL="0">
              <a:lnSpc>
                <a:spcPct val="100000"/>
              </a:lnSpc>
              <a:buNone/>
            </a:pPr>
            <a:r>
              <a:rPr lang="en-US" sz="3200" b="1" dirty="0">
                <a:solidFill>
                  <a:srgbClr val="0D2772"/>
                </a:solidFill>
                <a:latin typeface="Arial" pitchFamily="34" charset="0"/>
                <a:ea typeface="Arial" pitchFamily="34" charset="-122"/>
                <a:cs typeface="Arial" pitchFamily="34" charset="-120"/>
              </a:rPr>
              <a:t>Сладости в разных странах
</a:t>
            </a:r>
            <a:endParaRPr lang="en-US" sz="3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0D2772"/>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2000" cy="6858000"/>
          </a:xfrm>
          <a:prstGeom prst="rect">
            <a:avLst/>
          </a:prstGeom>
        </p:spPr>
      </p:pic>
      <p:pic>
        <p:nvPicPr>
          <p:cNvPr id="3" name="Image 1" descr="preencoded.png">    </p:cNvPr>
          <p:cNvPicPr>
            <a:picLocks noChangeAspect="1"/>
          </p:cNvPicPr>
          <p:nvPr/>
        </p:nvPicPr>
        <p:blipFill>
          <a:blip r:embed="rId2"/>
          <a:stretch>
            <a:fillRect/>
          </a:stretch>
        </p:blipFill>
        <p:spPr>
          <a:xfrm>
            <a:off x="0" y="0"/>
            <a:ext cx="12192000" cy="6858000"/>
          </a:xfrm>
          <a:prstGeom prst="rect">
            <a:avLst/>
          </a:prstGeom>
        </p:spPr>
      </p:pic>
      <p:sp>
        <p:nvSpPr>
          <p:cNvPr id="4" name="Text 0"/>
          <p:cNvSpPr txBox="1"/>
          <p:nvPr/>
        </p:nvSpPr>
        <p:spPr>
          <a:xfrm>
            <a:off x="630325" y="2826433"/>
            <a:ext cx="6353700" cy="2658600"/>
          </a:xfrm>
          <a:prstGeom prst="rect">
            <a:avLst/>
          </a:prstGeom>
          <a:noFill/>
          <a:ln/>
        </p:spPr>
        <p:txBody>
          <a:bodyPr wrap="square" lIns="0" tIns="0" rIns="0" bIns="0" rtlCol="0" anchor="t"/>
          <a:lstStyle/>
          <a:p>
            <a:pPr algn="l" indent="0" marL="0">
              <a:lnSpc>
                <a:spcPct val="115000"/>
              </a:lnSpc>
              <a:buNone/>
            </a:pPr>
            <a:r>
              <a:rPr lang="en-US" sz="1800" dirty="0">
                <a:solidFill>
                  <a:srgbClr val="F7F5EE"/>
                </a:solidFill>
                <a:latin typeface="Arial" pitchFamily="34" charset="0"/>
                <a:ea typeface="Arial" pitchFamily="34" charset="-122"/>
                <a:cs typeface="Arial" pitchFamily="34" charset="-120"/>
              </a:rPr>
              <a:t>Мы выучили названия сладостей, научились спрашивать о вкусах и выбирать нужные слова для количества. Теперь можно без подсказок сказать, что нравится тебе и твоему другу.
</a:t>
            </a:r>
            <a:endParaRPr lang="en-US" sz="1800" dirty="0"/>
          </a:p>
        </p:txBody>
      </p:sp>
      <p:sp>
        <p:nvSpPr>
          <p:cNvPr id="5" name="Text 1"/>
          <p:cNvSpPr txBox="1"/>
          <p:nvPr/>
        </p:nvSpPr>
        <p:spPr>
          <a:xfrm>
            <a:off x="630325" y="664450"/>
            <a:ext cx="8943900" cy="1288500"/>
          </a:xfrm>
          <a:prstGeom prst="rect">
            <a:avLst/>
          </a:prstGeom>
          <a:noFill/>
          <a:ln/>
        </p:spPr>
        <p:txBody>
          <a:bodyPr wrap="square" lIns="0" tIns="0" rIns="0" bIns="0" rtlCol="0" anchor="t"/>
          <a:lstStyle/>
          <a:p>
            <a:pPr algn="l" indent="0" marL="0">
              <a:lnSpc>
                <a:spcPct val="100000"/>
              </a:lnSpc>
              <a:buNone/>
            </a:pPr>
            <a:r>
              <a:rPr lang="en-US" sz="3200" b="1" dirty="0">
                <a:solidFill>
                  <a:srgbClr val="F7F5EE"/>
                </a:solidFill>
                <a:latin typeface="Arial" pitchFamily="34" charset="0"/>
                <a:ea typeface="Arial" pitchFamily="34" charset="-122"/>
                <a:cs typeface="Arial" pitchFamily="34" charset="-120"/>
              </a:rPr>
              <a:t>Итог модуля
</a:t>
            </a:r>
            <a:endParaRPr lang="en-US" sz="3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2026-07-25T14:19:52Z</dcterms:created>
  <dcterms:modified xsi:type="dcterms:W3CDTF">2026-07-25T14:19:52Z</dcterms:modified>
</cp:coreProperties>
</file>