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81452" y="0"/>
            <a:ext cx="4661297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68325" y="4328725"/>
            <a:ext cx="3791700" cy="308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68325" y="3005050"/>
            <a:ext cx="3791700" cy="115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Вселенная началась около 13,8 млрд лет назад и эволюционировала от горячей плазмы к звёздам и галактикам.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468325" y="502425"/>
            <a:ext cx="3791700" cy="2302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Рождение Вселенной: от горячего начала к современному космосу
</a:t>
            </a:r>
            <a:endParaRPr lang="en-US" sz="362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80943" y="0"/>
            <a:ext cx="4862215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2400" y="326250"/>
            <a:ext cx="4081200" cy="11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09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происхождение Вселенной важно естествознанию
</a:t>
            </a:r>
            <a:endParaRPr lang="en-US" sz="2909" dirty="0"/>
          </a:p>
        </p:txBody>
      </p:sp>
      <p:sp>
        <p:nvSpPr>
          <p:cNvPr id="6" name="Text 1"/>
          <p:cNvSpPr txBox="1"/>
          <p:nvPr/>
        </p:nvSpPr>
        <p:spPr>
          <a:xfrm>
            <a:off x="704700" y="2408125"/>
            <a:ext cx="3962700" cy="196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Космология связывает физику, астрономию, химию и биологию: она объясняет, как появились пространство, время и вещество. Расширение Вселенной наблюдали благодаря работам Хаббла. Реликтовое излучение обнаружили Пензиас и Вильсон в 1965 году.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2400" y="326250"/>
            <a:ext cx="7498800" cy="86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означает понятие «Большой взрыв»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715300" y="2353750"/>
            <a:ext cx="2178300" cy="17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Большой взрыв не похож на обычный взрыв в пустоте. Речь идёт о том, что сама структура пространства начала быстро расширяться, меняя условия для материи и излучения. 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3483088" y="2353750"/>
            <a:ext cx="2178300" cy="17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самых ранних стадиях Вселенная была чрезвычайно горячей и почти однородной, а плотность была столь велика, что привычные физические описания работают не полностью. 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6250838" y="2353750"/>
            <a:ext cx="2178300" cy="17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Термин «сингулярность» обозначает область, где наши законы теряют привычную форму. В школьной картине это начало известной истории Вселенной, после которого она остывала и усложнялась.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400" y="1358806"/>
            <a:ext cx="8456700" cy="330458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362400" y="326250"/>
            <a:ext cx="8456700" cy="5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16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Раняя Вселенная как последовательность физических эпох
</a:t>
            </a:r>
            <a:endParaRPr lang="en-US" sz="2416" dirty="0"/>
          </a:p>
        </p:txBody>
      </p:sp>
      <p:sp>
        <p:nvSpPr>
          <p:cNvPr id="6" name="Text 2"/>
          <p:cNvSpPr txBox="1"/>
          <p:nvPr/>
        </p:nvSpPr>
        <p:spPr>
          <a:xfrm>
            <a:off x="362400" y="910075"/>
            <a:ext cx="84567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4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первых мгновений к формированию структур: каждая следующая ступень связана со снижением температуры и плотности.
</a:t>
            </a:r>
            <a:endParaRPr lang="en-US" sz="1184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20575" y="1712750"/>
            <a:ext cx="3501900" cy="215354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2400" y="326250"/>
            <a:ext cx="8381700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Хронология ключевых событий ранней Вселенной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4945300" y="1711925"/>
            <a:ext cx="3501900" cy="215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Шкала времени охватывает от предела известных теорий в первые мгновения до эпохи, когда Вселенная приобрела современный вид.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События происходили на очень разных временных масштабах: быстрые процессы сменялись длительной «сборкой» вещества под действием гравитации.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Ориентиры из школьно-учебных и популярных космологических сводок; точные значения зависят от принятой модели.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2400" y="934235"/>
            <a:ext cx="4245300" cy="246260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2400" y="326250"/>
            <a:ext cx="83055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44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Космическое микроволновое фоновое излучение
</a:t>
            </a:r>
            <a:endParaRPr lang="en-US" sz="2844" dirty="0"/>
          </a:p>
        </p:txBody>
      </p:sp>
      <p:sp>
        <p:nvSpPr>
          <p:cNvPr id="6" name="Text 1"/>
          <p:cNvSpPr txBox="1"/>
          <p:nvPr/>
        </p:nvSpPr>
        <p:spPr>
          <a:xfrm>
            <a:off x="5112200" y="1643152"/>
            <a:ext cx="3624600" cy="122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74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показывают карты микроволнового неба
</a:t>
            </a:r>
            <a:pPr algn="l" indent="0" marL="0">
              <a:lnSpc>
                <a:spcPct val="100000"/>
              </a:lnSpc>
              <a:buNone/>
            </a:pPr>
            <a:r>
              <a:rPr lang="en-US" sz="1374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9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картах микроволнового фона видны совсем небольшие отклонения температуры. Эти неоднородности связаны с будущими областями образования галактик и скоплений, что делает излучение прямым источником информации.
</a:t>
            </a:r>
            <a:endParaRPr lang="en-US" sz="1374" dirty="0"/>
          </a:p>
        </p:txBody>
      </p:sp>
      <p:sp>
        <p:nvSpPr>
          <p:cNvPr id="7" name="Text 2"/>
          <p:cNvSpPr txBox="1"/>
          <p:nvPr/>
        </p:nvSpPr>
        <p:spPr>
          <a:xfrm>
            <a:off x="842475" y="3633877"/>
            <a:ext cx="3624600" cy="122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Температура и смысл реликтового фона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Реликтовое излучение имеет температуру около 2,725 К и почти равномерно заполняет пространство. Оно рассматривается как «отпечаток» ранней Вселенной, когда свет впервые смог свободно распространяться.
</a:t>
            </a:r>
            <a:endParaRPr lang="en-US" sz="1500" dirty="0"/>
          </a:p>
        </p:txBody>
      </p:sp>
      <p:sp>
        <p:nvSpPr>
          <p:cNvPr id="8" name="Text 3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5450" y="1750353"/>
            <a:ext cx="4598400" cy="199489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2400" y="326250"/>
            <a:ext cx="7762500" cy="90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Первичный химический состав Вселенной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5686350" y="1610725"/>
            <a:ext cx="3204300" cy="8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основных лёгких элементов, сформировавшихся в первые минуты после Большого взрыва, по долям массы.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686350" y="2643936"/>
            <a:ext cx="3204300" cy="78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Совпадение рассчитанных и наблюдаемых долей лёгких элементов служит важным подтверждением модели ранней Вселенной.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686350" y="3589049"/>
            <a:ext cx="3136800" cy="4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результатов теоретической модели первичного нуклеосинтеза и астрономических наблюдений.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9425" y="2582875"/>
            <a:ext cx="8336400" cy="208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~10^-32 секунды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столь малое время Вселенная успела «вытянуть» пространство так, что крупные области стали почти одинаковыми.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Космологические модели инфляции (обобщённые оценки характерного масштаба эпохи).
</a:t>
            </a:r>
            <a:endParaRPr lang="en-US" sz="6200" dirty="0"/>
          </a:p>
        </p:txBody>
      </p:sp>
      <p:sp>
        <p:nvSpPr>
          <p:cNvPr id="4" name="Text 1"/>
          <p:cNvSpPr txBox="1"/>
          <p:nvPr/>
        </p:nvSpPr>
        <p:spPr>
          <a:xfrm>
            <a:off x="4834850" y="394143"/>
            <a:ext cx="3573000" cy="158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Идея инфляции объясняет однородность на больших масштабах и связывает происхождение будущих неоднородностей с квантовыми флуктуациями.
</a:t>
            </a:r>
            <a:endParaRPr lang="en-US" sz="1300" dirty="0"/>
          </a:p>
        </p:txBody>
      </p:sp>
      <p:sp>
        <p:nvSpPr>
          <p:cNvPr id="5" name="Text 2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20575" y="1712750"/>
            <a:ext cx="3501900" cy="215354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2400" y="326250"/>
            <a:ext cx="8381700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Красное смещение и закон Хаббла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4945300" y="1711925"/>
            <a:ext cx="3501900" cy="215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Линейный тренд связывает расстояние до галактик с величиной красного смещения, что поддерживает идею расширения пространства.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Наклон графика интерпретируют через постоянную Хаббла, используемую для оценки масштаба и возраста Вселенной.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Демонстрация принципа по данным наблюдений красных смещений; здесь показана схематическая иллюстрация линейной зависимости.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362400" y="326250"/>
            <a:ext cx="8451300" cy="95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первых атомов
</a:t>
            </a:r>
            <a:endParaRPr lang="en-US" sz="3200" dirty="0"/>
          </a:p>
        </p:txBody>
      </p:sp>
      <p:sp>
        <p:nvSpPr>
          <p:cNvPr id="10" name="Text 2"/>
          <p:cNvSpPr txBox="1"/>
          <p:nvPr/>
        </p:nvSpPr>
        <p:spPr>
          <a:xfrm>
            <a:off x="383550" y="2668700"/>
            <a:ext cx="1864200" cy="192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~380 тысяч лет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Температура Вселенной снизилась настолько, что электроны смогли связываться с ядрами. Так постепенно появились нейтральные атомы водорода и гелия.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2514675" y="2668700"/>
            <a:ext cx="1864200" cy="192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Рекомбинация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Процесс рекомбинации резко сократил число свободных электронов. Свет перестал постоянно рассеиваться и начал распространяться почти без препятствий.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4565650" y="2668700"/>
            <a:ext cx="1864200" cy="192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Прозрачность Вселенной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рекомбинации Вселенная стала «прозрачной» для излучения. Именно с этого момента отделившееся излучение продолжило путешествие в космосе.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6661150" y="2668700"/>
            <a:ext cx="1864200" cy="192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Реликтовый фон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Освободившееся излучение из-за расширения Вселенной охладилось и дошло до нас сегодня как космический микроволновый фон.
</a:t>
            </a:r>
            <a:endParaRPr lang="en-US" sz="13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39" y="-100"/>
            <a:ext cx="490742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510000" y="333375"/>
            <a:ext cx="4255500" cy="98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звёзды и первые галактики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5091375" y="2089700"/>
            <a:ext cx="3731400" cy="85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2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Примерно через 100–200 миллионов лет после Большого взрыва начали появляться первые звёзды. Их вещество состояло почти целиком из водорода и гелия, а из-за высокой массы они жили сравнительно недолго.
</a:t>
            </a:r>
            <a:endParaRPr lang="en-US" sz="1172" dirty="0"/>
          </a:p>
        </p:txBody>
      </p:sp>
      <p:sp>
        <p:nvSpPr>
          <p:cNvPr id="8" name="Text 2"/>
          <p:cNvSpPr txBox="1"/>
          <p:nvPr/>
        </p:nvSpPr>
        <p:spPr>
          <a:xfrm>
            <a:off x="5091375" y="3457699"/>
            <a:ext cx="3731400" cy="85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2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Излучение первых звёзд разогревало и освещало окружающий газ, а последующие взрывы сверхновых возвращали его обратно в космос. Так постепенно накапливались тяжёлые элементы, важные для формирования планет и сложной химии.
</a:t>
            </a:r>
            <a:endParaRPr lang="en-US" sz="1172" dirty="0"/>
          </a:p>
        </p:txBody>
      </p:sp>
      <p:sp>
        <p:nvSpPr>
          <p:cNvPr id="9" name="Text 3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400" y="1358806"/>
            <a:ext cx="8456700" cy="330458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362400" y="326250"/>
            <a:ext cx="8456700" cy="5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31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из ранней материи возникли космические структуры
</a:t>
            </a:r>
            <a:endParaRPr lang="en-US" sz="2531" dirty="0"/>
          </a:p>
        </p:txBody>
      </p:sp>
      <p:sp>
        <p:nvSpPr>
          <p:cNvPr id="6" name="Text 2"/>
          <p:cNvSpPr txBox="1"/>
          <p:nvPr/>
        </p:nvSpPr>
        <p:spPr>
          <a:xfrm>
            <a:off x="362400" y="910075"/>
            <a:ext cx="84567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4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от малых неоднородностей плотности к крупномасштабной «сети» галактик: гравитация действует на протяжении миллиардов лет.
</a:t>
            </a:r>
            <a:endParaRPr lang="en-US" sz="1184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20575" y="1712750"/>
            <a:ext cx="3501900" cy="215354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2400" y="326250"/>
            <a:ext cx="8381700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чего состоит современная Вселенная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4945300" y="1711925"/>
            <a:ext cx="3501900" cy="215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Обычная материя определяет «видимые» объекты — звёзды, газ, планеты — но её вклад в общий бюджет плотности невелик. Остальное связано с компонентами, выявляемыми по их влиянию.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Доли показывают, что большинство содержимого Вселенной пока не наблюдается напрямую. Тем не менее согласованность измерений гравитационных эффектов и динамики космоса позволяет строить работоспособную модель.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Оценки долей по современным космологическим параметрам (в т.ч. результаты исследований реликтового фона); точные значения зависят от набора данных и методики (без единого абсолютного числа).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3537" y="1409825"/>
            <a:ext cx="226275" cy="258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37125" y="2704235"/>
            <a:ext cx="239100" cy="19128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37125" y="3941075"/>
            <a:ext cx="239100" cy="2391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362400" y="326250"/>
            <a:ext cx="8410200" cy="42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374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наблюдения подтверждают модель Большого взрыва
</a:t>
            </a:r>
            <a:endParaRPr lang="en-US" sz="2374" dirty="0"/>
          </a:p>
        </p:txBody>
      </p:sp>
      <p:sp>
        <p:nvSpPr>
          <p:cNvPr id="10" name="Text 2"/>
          <p:cNvSpPr txBox="1"/>
          <p:nvPr/>
        </p:nvSpPr>
        <p:spPr>
          <a:xfrm>
            <a:off x="1124125" y="1123175"/>
            <a:ext cx="7283700" cy="83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Расширение Вселенной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Наблюдается зависимость красного смещения далёких галактик от расстояния. Это соответствует сценарию расширения пространства, а не движению объектов в статической пустоте.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1124125" y="2383925"/>
            <a:ext cx="7283700" cy="83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Реликтовое излучение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Космическое микроволновое фоновое излучение с температурой около 2,725 К заполняет всё небо. Его почти однородность и малые колебания подтверждают горячее раннее состояние.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1124125" y="3644675"/>
            <a:ext cx="7283700" cy="83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Первичный химический состав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Относительные количества лёгких элементов, прежде всего водорода и гелия, согласуются с расчётами первичного нуклеосинтеза. Совпадение теории и измерений поддерживает «первые минуты» модели.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9442" y="1733225"/>
            <a:ext cx="2032615" cy="1981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63700" y="3935950"/>
            <a:ext cx="3740400" cy="90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смена физических условий — температуры и свойств материи — последовательно задавала ход дальнейшей эволюции.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600850" y="3935950"/>
            <a:ext cx="3740400" cy="90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эпох демонстрирует закономерность: чем ниже становились температура и плотность, тем легче возникали новые «ступени» — от ядер к атомам и затем к звёздам.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799225" y="1264522"/>
            <a:ext cx="78684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содержания по стандартной космологической модели и её этапам (темпоральные ориентиры и качественные выводы).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419400" y="326250"/>
            <a:ext cx="8305200" cy="6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834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эпохи ранней Вселенной и их характеристики
</a:t>
            </a:r>
            <a:endParaRPr lang="en-US" sz="2834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03725" y="2124675"/>
            <a:ext cx="1695600" cy="195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 сих пор нет общепринятого ответа, почему именно началось расширение в наблюдаемой форме. Теоретические модели описывают развитие после перехода к горячей фазе, но не дают окончательного «причинного» начала.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362400" y="326250"/>
            <a:ext cx="7498800" cy="86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наука пока не объясняет полностью
</a:t>
            </a:r>
            <a:endParaRPr lang="en-US" sz="3200" dirty="0"/>
          </a:p>
        </p:txBody>
      </p:sp>
      <p:sp>
        <p:nvSpPr>
          <p:cNvPr id="7" name="Text 3"/>
          <p:cNvSpPr txBox="1"/>
          <p:nvPr/>
        </p:nvSpPr>
        <p:spPr>
          <a:xfrm>
            <a:off x="2698500" y="2124675"/>
            <a:ext cx="1695600" cy="195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6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Инфляция, хотя и служит удачным объяснением однородности и происхождения начальных неоднородностей, остаётся гипотезой с несколькими вариантами. Не до конца ясно, какая именно физика стоит за этим периодом и как её проверить напрямую.
</a:t>
            </a:r>
            <a:endParaRPr lang="en-US" sz="1106" dirty="0"/>
          </a:p>
        </p:txBody>
      </p:sp>
      <p:sp>
        <p:nvSpPr>
          <p:cNvPr id="8" name="Text 4"/>
          <p:cNvSpPr txBox="1"/>
          <p:nvPr/>
        </p:nvSpPr>
        <p:spPr>
          <a:xfrm>
            <a:off x="4793275" y="2124675"/>
            <a:ext cx="1695600" cy="195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2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Тёмная материя и тёмная энергия определяются по их влиянию на движение и рост структуры, но их природа не установлена. Существующие объяснения требуют уточнения частиц или полей, которые пока не удаётся обнаружить лабораторно.
</a:t>
            </a:r>
            <a:endParaRPr lang="en-US" sz="1112" dirty="0"/>
          </a:p>
        </p:txBody>
      </p:sp>
      <p:sp>
        <p:nvSpPr>
          <p:cNvPr id="9" name="Text 5"/>
          <p:cNvSpPr txBox="1"/>
          <p:nvPr/>
        </p:nvSpPr>
        <p:spPr>
          <a:xfrm>
            <a:off x="6888050" y="2124675"/>
            <a:ext cx="1695600" cy="195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2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Наконец, вопрос «что было до» горячей ранней стадии остаётся открытым: известные законы в экстраранней области могут работать иначе. Поэтому космология продолжает опираться на новые миссии и наблюдения, чтобы сузить неопределённости.
</a:t>
            </a:r>
            <a:endParaRPr lang="en-US" sz="111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20575" y="1712750"/>
            <a:ext cx="3501900" cy="215354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2400" y="326250"/>
            <a:ext cx="8381700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менялась температура Вселенной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4945300" y="1711925"/>
            <a:ext cx="3501900" cy="215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подчёркивает, что охлаждение было ключевым «двигателем» эволюции: по мере снижения температуры возникали условия для образования ядер, затем атомов и позже — звёзд.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данных сводится к следующему: каждое крупное событие происходило, когда Вселенная остывала до порога, позволяющего новым частицам и связям становиться устойчивыми.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Ориентиры по эпохам из стандартной космологической модели; ранние температуры на графике показаны в относительных единицах, так как точные значения для построения без конкретного набора параметров не фиксируются.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39" y="-100"/>
            <a:ext cx="490742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510000" y="333375"/>
            <a:ext cx="4255500" cy="98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47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звёздного вещества к химии планет и жизни
</a:t>
            </a:r>
            <a:endParaRPr lang="en-US" sz="3047" dirty="0"/>
          </a:p>
        </p:txBody>
      </p:sp>
      <p:sp>
        <p:nvSpPr>
          <p:cNvPr id="7" name="Text 1"/>
          <p:cNvSpPr txBox="1"/>
          <p:nvPr/>
        </p:nvSpPr>
        <p:spPr>
          <a:xfrm>
            <a:off x="5091375" y="2089700"/>
            <a:ext cx="3731400" cy="85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2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Тяжёлые элементы — углерод, кислород, азот, кремний и железо — образуются внутри звёзд и в их конечных стадиях, включая взрывы сверхновых. Эти процессы переводят вещество в новые химические состояния.
</a:t>
            </a:r>
            <a:endParaRPr lang="en-US" sz="1172" dirty="0"/>
          </a:p>
        </p:txBody>
      </p:sp>
      <p:sp>
        <p:nvSpPr>
          <p:cNvPr id="8" name="Text 2"/>
          <p:cNvSpPr txBox="1"/>
          <p:nvPr/>
        </p:nvSpPr>
        <p:spPr>
          <a:xfrm>
            <a:off x="5091375" y="3457699"/>
            <a:ext cx="3731400" cy="85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2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нескольких поколений звёзд обогащённая межзвёздная среда становится «строительным материалом» для каменистых планет. Далее на планетах формируются атмосферы и океаны, создавая предпосылки для сложной химии.
</a:t>
            </a:r>
            <a:endParaRPr lang="en-US" sz="1172" dirty="0"/>
          </a:p>
        </p:txBody>
      </p:sp>
      <p:sp>
        <p:nvSpPr>
          <p:cNvPr id="9" name="Text 3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400" y="1358806"/>
            <a:ext cx="8456700" cy="330458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362400" y="326250"/>
            <a:ext cx="8456700" cy="5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53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космологии, астрономии, химии и биологии
</a:t>
            </a:r>
            <a:endParaRPr lang="en-US" sz="2853" dirty="0"/>
          </a:p>
        </p:txBody>
      </p:sp>
      <p:sp>
        <p:nvSpPr>
          <p:cNvPr id="6" name="Text 2"/>
          <p:cNvSpPr txBox="1"/>
          <p:nvPr/>
        </p:nvSpPr>
        <p:spPr>
          <a:xfrm>
            <a:off x="362400" y="910075"/>
            <a:ext cx="84567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4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цепочка: от ранней Вселенной к образованию атомов, звёзд, тяжёлых элементов и условий, необходимых для жизни.
</a:t>
            </a:r>
            <a:endParaRPr lang="en-US" sz="1184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63700" y="2505075"/>
            <a:ext cx="8203800" cy="204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вывод о рождении Вселенной
</a:t>
            </a:r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Вселенная возникла около 13,8 млрд лет назад и с тех пор расширяется и охлаждается. Большой взрыв подтверждается красным смещением, реликтовым излучением, первичным водородом и гелием, а также структурой космоса.
</a:t>
            </a:r>
            <a:endParaRPr lang="en-US" sz="3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2026-05-13T13:17:38Z</dcterms:created>
  <dcterms:modified xsi:type="dcterms:W3CDTF">2026-05-13T13:17:38Z</dcterms:modified>
</cp:coreProperties>
</file>