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Рубеж эпох: почему он заметен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меняются правила жизни, видно: начался рубеж эпох.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6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старый порядок перестаёт работать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Рубеж эпох — это не один день, а период, когда старые нормы уже слабеют, а новые ещё только складываются; его выдают кризисы, реформы, войны и перемены в культуре.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рубеж эпох ощущается особенно остро
</a:t>
            </a:r>
            <a:endParaRPr lang="en-US" sz="2218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8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в быту
</a:t>
            </a:r>
            <a:pPr algn="l" indent="0" marL="0">
              <a:lnSpc>
                <a:spcPct val="90000"/>
              </a:lnSpc>
              <a:buNone/>
            </a:pPr>
            <a:r>
              <a:rPr lang="en-US" sz="37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первой чувствует перелом: меняются привычки, способы труда, образ общения и ожидания людей. То, что вчера казалось устойчивым, сегодня выглядит временным и уязвимым.
</a:t>
            </a:r>
            <a:endParaRPr lang="en-US" sz="1025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в управлении
</a:t>
            </a:r>
            <a:pPr algn="l" indent="0" marL="0">
              <a:lnSpc>
                <a:spcPct val="90000"/>
              </a:lnSpc>
              <a:buNone/>
            </a:pPr>
            <a:r>
              <a:rPr lang="en-US" sz="37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5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 управление перестраиваются быстрее всего, потому что старые механизмы уже не справляются с новыми вызовами. Возникают споры о легитимности, порядке и границах полномочий.
</a:t>
            </a:r>
            <a:endParaRPr lang="en-US" sz="1031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смыслов
</a:t>
            </a:r>
            <a:pPr algn="l" indent="0" marL="0">
              <a:lnSpc>
                <a:spcPct val="90000"/>
              </a:lnSpc>
              <a:buNone/>
            </a:pPr>
            <a:r>
              <a:rPr lang="en-US" sz="38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8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начинает по-новому объяснять мир: меняется язык, символы, представления о человеке и обществе. Старые смыслы сохраняются, но уже не выглядят единственно возможными.
</a:t>
            </a:r>
            <a:endParaRPr lang="en-US" sz="1044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опыт перемен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переход люди оценивают по-разному: для одних это надежда и обновление, для других — утрата и тревога. Опыт рубежа зависит от положения в обществе.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напряжения
</a:t>
            </a:r>
            <a:pPr algn="l" indent="0" marL="0">
              <a:lnSpc>
                <a:spcPct val="90000"/>
              </a:lnSpc>
              <a:buNone/>
            </a:pPr>
            <a:r>
              <a:rPr lang="en-US" sz="4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накапливаются противоречия: система ещё действует, но уже требует всё больше усилий для поддержания. Перемены пока выглядят частными, хотя фундамент старого порядка постепенно ослабевает.
</a:t>
            </a:r>
            <a:endParaRPr lang="en-US" sz="1095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Становление нового порядка
</a:t>
            </a:r>
            <a:pPr algn="l" indent="0" marL="0">
              <a:lnSpc>
                <a:spcPct val="90000"/>
              </a:lnSpc>
              <a:buNone/>
            </a:pPr>
            <a:r>
              <a:rPr lang="en-US" sz="4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складывается новая историческая логика: институты, ценности и формы жизни постепенно выстраиваются заново. Переход завершается не сразу, а через длительное закрепление новых норм.
</a:t>
            </a:r>
            <a:endParaRPr lang="en-US" sz="1095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кризис
</a:t>
            </a:r>
            <a:pPr algn="l" indent="0" marL="0">
              <a:lnSpc>
                <a:spcPct val="90000"/>
              </a:lnSpc>
              <a:buNone/>
            </a:pPr>
            <a:r>
              <a:rPr lang="en-US" sz="4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кризис становится видимым: происходят войны, реформы, социальные сдвиги и распад прежних связей. Именно в этот момент люди особенно остро ощущают перелом времени.
</a:t>
            </a:r>
            <a:endParaRPr lang="en-US" sz="1095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8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 и эпохальный сдвиг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8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исторического рубежа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7"/>
            <a:ext cx="2596083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и война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Войны, кризисы и массовое насилие показывают, что прежний порядок не способен удерживать общество. Чем глубже конфликт, тем сильнее ощущается приближение новой исторической реальности.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696" y="1563687"/>
            <a:ext cx="2648320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Слом институтов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старые институты теряют авторитет, рушатся привычные механизмы власти, суда и управления. Общество начинает искать другие формы организации и опоры.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067855" y="1563687"/>
            <a:ext cx="2648320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новшества меняют не только производство, но и способы общения, обучения и распространения информации. Именно поэтому они ускоряют исторический перелом.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21772" y="2958305"/>
            <a:ext cx="4000571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новых идей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идеи сначала оспаривают общепринятые нормы, а затем создают альтернативу старому мировоззрению. В такие моменты особенно заметны споры о будущем общества.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30338" y="2958305"/>
            <a:ext cx="4081069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 ценностях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Рубеж эпох почти всегда сопровождается конфликтом ценностей: что считать справедливым, допустимым и важным. Спор о нормах часто оказывается не менее острым, чем политическая борьба.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один переход видят по-разному
</a:t>
            </a:r>
            <a:endParaRPr lang="en-US" sz="2218" dirty="0"/>
          </a:p>
        </p:txBody>
      </p:sp>
      <p:sp>
        <p:nvSpPr>
          <p:cNvPr id="9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Оптика власти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власти главным становится сохранение управляемости, сборов и контроля над территорией. Поэтому одни и те же события она может описывать как необходимую стабилизацию или как угрозу.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общества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обычных людей важнее безопасность, цены, работа и предсказуемость будущего. Если эти основы нарушаются, исторический переход воспринимается прежде всего как личная потеря.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культуры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культуры решающими оказываются свобода выражения и новые смыслы. Художники, мыслители и учёные нередко видят в переломе не только кризис, но и расширение возможностей.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интерпретации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используют собственный язык объяснения, поэтому оценки одного события расходятся. Отсюда появляются споры, кому рубеж эпох принёс больше пользы или вреда.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8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перехода: почему возникает нестабильность
</a:t>
            </a:r>
            <a:pPr algn="l" indent="0" marL="0">
              <a:lnSpc>
                <a:spcPct val="90000"/>
              </a:lnSpc>
              <a:buNone/>
            </a:pPr>
            <a:r>
              <a:rPr lang="en-US" sz="88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несколько факторов одновременно разрушают старый порядок и затягивают переход к новому.
</a:t>
            </a:r>
            <a:endParaRPr lang="en-US" sz="241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8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анализировать исторический перелом
</a:t>
            </a:r>
            <a:pPr algn="l" indent="0" marL="0">
              <a:lnSpc>
                <a:spcPct val="90000"/>
              </a:lnSpc>
              <a:buNone/>
            </a:pPr>
            <a:r>
              <a:rPr lang="en-US" sz="95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анализ строится как последовательность: глубинные причины, запускающее событие, результат и оценка изменений.
</a:t>
            </a:r>
            <a:endParaRPr lang="en-US" sz="26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8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→ Средневековье: распад старой системы
</a:t>
            </a:r>
            <a:endParaRPr lang="en-US" sz="2218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→ Средневековье: распад старой системы
</a:t>
            </a:r>
            <a:endParaRPr lang="en-US" sz="2101" dirty="0"/>
          </a:p>
        </p:txBody>
      </p:sp>
      <p:sp>
        <p:nvSpPr>
          <p:cNvPr id="11" name="Text 3"/>
          <p:cNvSpPr txBox="1"/>
          <p:nvPr/>
        </p:nvSpPr>
        <p:spPr>
          <a:xfrm>
            <a:off x="4708924" y="15305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центра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Римская империя ещё сохраняла многие черты античного мира, но её управление слабело, а границы становились всё труднее контролировать. Центр переставал удерживать огромную систему.
</a:t>
            </a:r>
            <a:endParaRPr lang="en-US" sz="947" dirty="0"/>
          </a:p>
        </p:txBody>
      </p:sp>
      <p:sp>
        <p:nvSpPr>
          <p:cNvPr id="12" name="Text 4"/>
          <p:cNvSpPr txBox="1"/>
          <p:nvPr/>
        </p:nvSpPr>
        <p:spPr>
          <a:xfrm>
            <a:off x="4708924" y="23973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народов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народов усилили давление на имперские структуры и ускорили политическую дробность. Вместо единого пространства возникали новые власти, которые уже действовали по иным правилам.
</a:t>
            </a:r>
            <a:endParaRPr lang="en-US" sz="947" dirty="0"/>
          </a:p>
        </p:txBody>
      </p:sp>
      <p:sp>
        <p:nvSpPr>
          <p:cNvPr id="13" name="Text 5"/>
          <p:cNvSpPr txBox="1"/>
          <p:nvPr/>
        </p:nvSpPr>
        <p:spPr>
          <a:xfrm>
            <a:off x="4708924" y="32641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городской жизни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торговля и право не исчезли сразу, но их роль изменилась. Часть античных форм продолжила существовать, однако утратила прежнюю устойчивость и общественный вес.
</a:t>
            </a:r>
            <a:endParaRPr lang="en-US" sz="947" dirty="0"/>
          </a:p>
        </p:txBody>
      </p:sp>
      <p:sp>
        <p:nvSpPr>
          <p:cNvPr id="14" name="Text 6"/>
          <p:cNvSpPr txBox="1"/>
          <p:nvPr/>
        </p:nvSpPr>
        <p:spPr>
          <a:xfrm>
            <a:off x="4708924" y="41309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культурная опора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стало важнейшей опорой новой эпохи. Оно не только меняло представления о мире, но и сохраняло элементы античного наследия в образовании, письме и культуре.
</a:t>
            </a:r>
            <a:endParaRPr lang="en-US" sz="94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дата символизирует падение западноимперской модели и начало новой политической карты Европы.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историография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78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476 год
</a:t>
            </a:r>
            <a:pPr algn="l" indent="0" marL="0">
              <a:lnSpc>
                <a:spcPct val="90000"/>
              </a:lnSpc>
              <a:buNone/>
            </a:pPr>
            <a:r>
              <a:rPr lang="en-US" sz="13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 считается датой падения Западной Римской империи
</a:t>
            </a:r>
            <a:endParaRPr lang="en-US" sz="7785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476 год часто используют как символический рубеж: вместе с падением Западной Римской империи старый политический порядок Европы утратил центр.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датировка падения Западной Римской империи в исторической периодизации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2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476 год
</a:t>
            </a:r>
            <a:pPr algn="l" indent="0" marL="0">
              <a:lnSpc>
                <a:spcPct val="90000"/>
              </a:lnSpc>
              <a:buNone/>
            </a:pPr>
            <a:r>
              <a:rPr lang="en-US" sz="14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символом завершения античного мира на Западе.
</a:t>
            </a:r>
            <a:endParaRPr lang="en-US" sz="8214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в напряжении
</a:t>
            </a:r>
            <a:pPr algn="l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XIV–XV веках европейская жизнь словно сжалась под тяжестью эпидемий, войн и разорения. Старые связи ослабевали, а города и рынки искали новые пути выживания.
</a:t>
            </a:r>
            <a:endParaRPr lang="en-US" sz="1035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становится шире
</a:t>
            </a:r>
            <a:pPr algn="l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 же время море перестало быть границей. Великие географические открытия открыли новые маршруты, товары и представления о мире, который оказался гораздо шире привычной карты.
</a:t>
            </a:r>
            <a:endParaRPr lang="en-US" sz="1035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Запрос на новое
</a:t>
            </a:r>
            <a:pPr algn="l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фоне кризиса усилился спрос на знания, полезные для торговли, управления и науки. Именно поэтому переход к Новому времени начался не с одного события, а с цепочки перемен.
</a:t>
            </a:r>
            <a:endParaRPr lang="en-US" sz="1035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8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Новому времени: три наблюдения
</a:t>
            </a:r>
            <a:endParaRPr lang="en-US" sz="221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1775" y="3118319"/>
            <a:ext cx="5673609" cy="1368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6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сдвиги переходной эпохи
</a:t>
            </a:r>
            <a:endParaRPr lang="en-US" sz="2265" dirty="0"/>
          </a:p>
        </p:txBody>
      </p:sp>
      <p:sp>
        <p:nvSpPr>
          <p:cNvPr id="12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8" dirty="0"/>
          </a:p>
        </p:txBody>
      </p:sp>
      <p:sp>
        <p:nvSpPr>
          <p:cNvPr id="13" name="Text 2"/>
          <p:cNvSpPr txBox="1"/>
          <p:nvPr/>
        </p:nvSpPr>
        <p:spPr>
          <a:xfrm>
            <a:off x="518076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центре
</a:t>
            </a:r>
            <a:pPr algn="l" indent="0" marL="0">
              <a:lnSpc>
                <a:spcPct val="90000"/>
              </a:lnSpc>
              <a:buNone/>
            </a:pPr>
            <a:r>
              <a:rPr lang="en-US" sz="36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72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Ренессанс возвращает интерес к человеку, его достоинству и способности мыслить самостоятельно. Искусство, наука и образование постепенно отходят от средневековой замкнутости и ищут опору в античном наследии.
</a:t>
            </a:r>
            <a:endParaRPr lang="en-US" sz="905" dirty="0"/>
          </a:p>
        </p:txBody>
      </p:sp>
      <p:sp>
        <p:nvSpPr>
          <p:cNvPr id="14" name="Text 3"/>
          <p:cNvSpPr txBox="1"/>
          <p:nvPr/>
        </p:nvSpPr>
        <p:spPr>
          <a:xfrm>
            <a:off x="3355535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Пересмотр авторитета
</a:t>
            </a:r>
            <a:pPr algn="l" indent="0" marL="0">
              <a:lnSpc>
                <a:spcPct val="90000"/>
              </a:lnSpc>
              <a:buNone/>
            </a:pPr>
            <a:r>
              <a:rPr lang="en-US" sz="36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72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меняет отношение к религиозному авторитету и усиливает значение личной ответственности. Споры о вере затрагивают политику, образование и повседневную дисциплину общества.
</a:t>
            </a:r>
            <a:endParaRPr lang="en-US" sz="905" dirty="0"/>
          </a:p>
        </p:txBody>
      </p:sp>
      <p:sp>
        <p:nvSpPr>
          <p:cNvPr id="15" name="Text 4"/>
          <p:cNvSpPr txBox="1"/>
          <p:nvPr/>
        </p:nvSpPr>
        <p:spPr>
          <a:xfrm>
            <a:off x="6182984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государство
</a:t>
            </a:r>
            <a:pPr algn="l" indent="0" marL="0">
              <a:lnSpc>
                <a:spcPct val="90000"/>
              </a:lnSpc>
              <a:buNone/>
            </a:pPr>
            <a:r>
              <a:rPr lang="en-US" sz="36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72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Централизованные монархии укрепляют управление, налоги и армию. Власть становится более собранной, а государство — более заметным участником экономической и социальной жизни.
</a:t>
            </a:r>
            <a:endParaRPr lang="en-US" sz="905" dirty="0"/>
          </a:p>
        </p:txBody>
      </p:sp>
      <p:sp>
        <p:nvSpPr>
          <p:cNvPr id="16" name="Text 5"/>
          <p:cNvSpPr txBox="1"/>
          <p:nvPr/>
        </p:nvSpPr>
        <p:spPr>
          <a:xfrm>
            <a:off x="520090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экономика
</a:t>
            </a:r>
            <a:pPr algn="l" indent="0" marL="0">
              <a:lnSpc>
                <a:spcPct val="90000"/>
              </a:lnSpc>
              <a:buNone/>
            </a:pPr>
            <a:r>
              <a:rPr lang="en-US" sz="36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72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Торговый капитал и колониальные связи связывают европейские страны с внешним миром. Экономика начинает работать в более широком масштабе, чем раньше, и это меняет баланс сил.
</a:t>
            </a:r>
            <a:endParaRPr lang="en-US" sz="90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рывок изменил не только фабрики, но и повседневный ритм: работа, отдых и передвижение стали подчиняться скорости машин и городского транспорта.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городской доли показывает долгий эффект индустриализации: именно города стали главным пространством модернизации, а затем и цифровой экономики.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урбанизации в XX–XXI веках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8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UN, World Urbanization Prospects 2018/2022; округление значений по годам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8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общество модерна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Фабричный город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Фабрика собирает людей в одном месте, создавая новый рабочий ритм, дисциплину и зависимость от расписания. Городская концентрация населения делает социальные вопросы видимыми и политически острыми.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нации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Национализм отвечает на модернизацию идеей общности и исторической миссии народа. Он усиливает политическую мобилизацию и часто связывает реформы с вопросом о государственном единстве.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сознание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газета формируют массовую аудиторию, которая мыслит уже не только местными, но и общенациональными категориями. Так появляется более единое общественное пространство.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 будущем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Социализм и либерализм предлагают разные ответы на неравенство и свободу. Один требует социальной защиты, другой — расширения прав и институтов, ограничивающих произвол власти.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1208" y="1569245"/>
            <a:ext cx="1713264" cy="29191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цифрового перехода
</a:t>
            </a:r>
            <a:endParaRPr lang="en-US" sz="2250" dirty="0"/>
          </a:p>
        </p:txBody>
      </p:sp>
      <p:sp>
        <p:nvSpPr>
          <p:cNvPr id="11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8" dirty="0"/>
          </a:p>
        </p:txBody>
      </p:sp>
      <p:sp>
        <p:nvSpPr>
          <p:cNvPr id="12" name="Text 2"/>
          <p:cNvSpPr txBox="1"/>
          <p:nvPr/>
        </p:nvSpPr>
        <p:spPr>
          <a:xfrm>
            <a:off x="525179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Мгновенная связь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переводит обмен информацией в постоянный режим. Новости, обучение и работа начинают зависеть от скорости подключения, а не от географической близости.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230228" y="2551753"/>
            <a:ext cx="130601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экономика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и сервисы переходят в цифровую среду. Автоматизация, базы данных и онлайн-платформы меняют профессии, требования к навыкам и саму организацию труда.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52253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культура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становится сетевой: музыка, видео и тексты распространяются через платформы, а не только через традиционные институты. Это меняет роль автора и читателя.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652582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Повестка внимания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тоже меняется: общественная повестка собирается в социальных сетях, а внимание становится ресурсом. Важно не только что сказано, но и как быстро это разошлось.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6149" y="1716712"/>
            <a:ext cx="341325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961" y="1716712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62" y="3327084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01811" y="3360474"/>
            <a:ext cx="485400" cy="388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становятся посредником между человеком и информацией. Именно они решают, что увидеть первым, а значит, влияют на доверие, дискуссии и общественную повестку.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
</a:t>
            </a:r>
            <a:pPr algn="l" indent="0" marL="0">
              <a:lnSpc>
                <a:spcPct val="90000"/>
              </a:lnSpc>
              <a:buNone/>
            </a:pPr>
            <a:r>
              <a:rPr lang="en-US" sz="64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сортируют контент по кликам, просмотрам и интересу пользователя. Это ускоряет распространение сообщений, но одновременно делает информационное пространство более зависимым от скрытых правил.
</a:t>
            </a:r>
            <a:endParaRPr lang="en-US" sz="1288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Взаимозависимость
</a:t>
            </a:r>
            <a:pPr algn="l" indent="0" marL="0">
              <a:lnSpc>
                <a:spcPct val="90000"/>
              </a:lnSpc>
              <a:buNone/>
            </a:pPr>
            <a:r>
              <a:rPr lang="en-US" sz="64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связывает экономики, рынки труда и культурные практики разных стран. Вместе с возможностями она приносит уязвимость: кризисы, санкции и сбои быстро становятся общими.
</a:t>
            </a:r>
            <a:endParaRPr lang="en-US" sz="1288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
</a:t>
            </a:r>
            <a:pPr algn="l" indent="0" marL="0">
              <a:lnSpc>
                <a:spcPct val="90000"/>
              </a:lnSpc>
              <a:buNone/>
            </a:pPr>
            <a:r>
              <a:rPr lang="en-US" sz="64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мир вызывает и сопротивление: споры о миграции, идентичности и неравенстве становятся частью повседневной политики. Так глобальность оборачивается конфликтом интерпретаций.
</a:t>
            </a:r>
            <a:endParaRPr lang="en-US" sz="1288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8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меняют новые медиа и глобальные сети
</a:t>
            </a:r>
            <a:endParaRPr lang="en-US" sz="2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рубежей эпох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8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четырех рубежей показывает повторяющуюся логику исторического перелома: сначала ломается старый порядок, затем возникают новые нормы и институты.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Коммуникации меняются быстрее всего, а право и повседневные привычки перестраиваются дольше; поэтому исторический перелом редко совпадает с одной датой.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35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исторической периодизации и ключевых признаков переходных эпох
</a:t>
            </a:r>
            <a:endParaRPr lang="en-US" sz="73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8" dirty="0"/>
          </a:p>
        </p:txBody>
      </p:sp>
      <p:sp>
        <p:nvSpPr>
          <p:cNvPr id="8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 при смене эпох
</a:t>
            </a:r>
            <a:endParaRPr lang="en-US" sz="2552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 при смене эпох
</a:t>
            </a:r>
            <a:endParaRPr lang="en-US" sz="2552" dirty="0"/>
          </a:p>
        </p:txBody>
      </p:sp>
      <p:sp>
        <p:nvSpPr>
          <p:cNvPr id="10" name="Text 3"/>
          <p:cNvSpPr txBox="1"/>
          <p:nvPr/>
        </p:nvSpPr>
        <p:spPr>
          <a:xfrm>
            <a:off x="41314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Античное наследие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не исчезла бесследно: римское право, латинская письменность и городская традиция пережили смену эпох и стали частью европейского Средневековья.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05992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основы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опыт тоже не пропал. Городское самоуправление, торговые практики и юридические формы подготовили почву для Нового времени и более сложной экономики.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98835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фундамент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Индустриальная эпоха создала инфраструктуру, без которой невозможен цифровой мир: электросети, транспорт, массовое образование и стандартизированное управление людьми и данными.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99167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Переосмысление старого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движется не только через слом, но и через переработку. Новая эпоха почти всегда использует язык, институты и навыки предыдущей.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увидеть начало новой эпохи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перелом легче всего заметить по сочетанию: старые институты теряют силу, новые технологии набирают скорость, а привычные ценности становятся предметом спора. Эпохи меняются постепенно, но необратимо.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2026-07-26T00:28:31Z</dcterms:created>
  <dcterms:modified xsi:type="dcterms:W3CDTF">2026-07-26T00:28:31Z</dcterms:modified>
</cp:coreProperties>
</file>