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56300" y="3600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4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природы Южной Америки
</a:t>
            </a:r>
            <a:endParaRPr lang="en-US" sz="3484" dirty="0"/>
          </a:p>
        </p:txBody>
      </p:sp>
      <p:sp>
        <p:nvSpPr>
          <p:cNvPr id="5" name="Text 1"/>
          <p:cNvSpPr txBox="1"/>
          <p:nvPr/>
        </p:nvSpPr>
        <p:spPr>
          <a:xfrm>
            <a:off x="2770800" y="2102275"/>
            <a:ext cx="3602400" cy="163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контрастов: от Амазонии до ледников и пустынь.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866200" y="46671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4232" y="0"/>
            <a:ext cx="456753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081275"/>
            <a:ext cx="51591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контрастов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60000" y="2278475"/>
            <a:ext cx="3376800" cy="23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лежит в Западном полушарии и тянется с севера на юг, поэтому захватывает разные климатические пояса. На её природе сказываются Анды, равнины, плоскогорья и огромная речная сеть, прежде всего Амазонка, собирающая воды обширной территории.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влажные леса занимают наибольшую площадь, а засушливые и высокогорные районы распространены значительно меньше.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материка особенно разнообразна там, где сочетаются тепло, влага и большие перепады высот.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материалам школьного курса географии; значения условные, для наглядного сравнения.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Южной Америки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823350"/>
            <a:ext cx="7713900" cy="10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Климатические пояса Южной Америки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Экваториальный пояс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круглый год жарко и очень влажно, а температура меняется мало. Такие условия особенно характерны для Амазонии, где постоянно идут сильные осадки и лес остаётся зелёным почти без перерыва.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2526324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Тропические районы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тропиках чередуются влажный и сухой сезоны, поэтому природа меняется заметнее. На таких территориях встречаются саванны, редколесья и участки с более жёсткими условиями для растений и животных.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92649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Умеренные широты юга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 юг, тем прохладнее становится климат и тем сильнее выражены сезонные различия. Здесь природные зоны менее пышные, а растения и животные приспосабливаются к ветрам и пониженным температурам.
</a:t>
            </a:r>
            <a:endParaRPr lang="en-US" sz="1351" dirty="0"/>
          </a:p>
        </p:txBody>
      </p:sp>
      <p:sp>
        <p:nvSpPr>
          <p:cNvPr id="11" name="Text 5"/>
          <p:cNvSpPr txBox="1"/>
          <p:nvPr/>
        </p:nvSpPr>
        <p:spPr>
          <a:xfrm>
            <a:off x="6858965" y="2780175"/>
            <a:ext cx="1925100" cy="200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океанического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западном побережье сухость усиливает холодное Перуанское течение. Оно охлаждает воздух, уменьшает испарение и количество осадков, поэтому рядом с океаном появляются очень засушливые территории.
</a:t>
            </a:r>
            <a:endParaRPr lang="en-US" sz="135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 — сердце влажных лесов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Вечнозелёный лес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Амазонская низменность покрыта лесами, которые сохраняют зелёный вид круглый год. Здесь много ярусов: кроны деревьев, подлесок, лианы и растения на стволах создают сложную и плотную природную оболочку.
</a:t>
            </a:r>
            <a:endParaRPr lang="en-US" sz="93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Богатство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32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влажных лесах растут пальмы, гевея, какао, лианы и множество эпифитов. Благодаря теплу и постоянной влаге растения быстро растут, а видовое разнообразие остаётся очень высоким.
</a:t>
            </a:r>
            <a:endParaRPr lang="en-US" sz="977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животных
</a:t>
            </a:r>
            <a:pPr algn="l" indent="0" marL="0">
              <a:lnSpc>
                <a:spcPct val="115000"/>
              </a:lnSpc>
              <a:buNone/>
            </a:pPr>
            <a:r>
              <a:rPr lang="en-US" sz="37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одном небольшом участке леса могут жить сотни видов насекомых, птиц и зверей. Многие из них приспособлены к жизни на деревьях, в тени и во влажном воздухе.
</a:t>
            </a:r>
            <a:endParaRPr lang="en-US" sz="1138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Постоянная влажность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год здесь выпадает примерно 2000–3000 мм осадков, поэтому почвы и воздух почти всегда сырые. Это создаёт условия для быстрого разложения опавших листьев и непрерывного круговорота веществ.
</a:t>
            </a:r>
            <a:endParaRPr lang="en-US" sz="934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3643" y="2201462"/>
            <a:ext cx="421649" cy="37479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8567" y="2220202"/>
            <a:ext cx="421649" cy="337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8515" y="2183062"/>
            <a:ext cx="411600" cy="411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08414" y="2220202"/>
            <a:ext cx="421649" cy="337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и её значение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полноводная река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переносит огромные массы воды и считается самой полноводной рекой Земли. Её бассейн охватывает обширные территории, а питание получает от множества притоков.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Сотни притоков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крупных притоков выделяются Мадейра, Риу-Негру и Тапажос. Они расширяют речную сеть и помогают собирать воду с разных природных районов материка.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для природы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и её притоки питают леса, болота и пойменные территории. Благодаря им сохраняется влажность, без которой многие растения и животные Амазонии не смогли бы существовать.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для людей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даёт воду, рыбу и возможность перевозок миллионам людей. Вдоль реки и её притоков развиваются поселения, хозяйство и связь между удалёнными районами.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058469"/>
            <a:ext cx="4300800" cy="137246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204176" y="1406975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показано, как меняются климат, растения и животные в разных природных зонах материка.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204175" y="2858376"/>
            <a:ext cx="3582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 природные условия резко меняются даже на небольших расстояниях, поэтому соседние зоны могут сильно отличаться друг от друга.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201100" y="4519200"/>
            <a:ext cx="3582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географии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зоны и их особенности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Высотная поясность Анд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природных поясов в зависимости от высоты над уровнем моря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715050" y="424500"/>
            <a:ext cx="77139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как природный барьер
</a:t>
            </a:r>
            <a:endParaRPr lang="en-US" sz="2600" dirty="0"/>
          </a:p>
        </p:txBody>
      </p:sp>
      <p:sp>
        <p:nvSpPr>
          <p:cNvPr id="8" name="Text 2"/>
          <p:cNvSpPr txBox="1"/>
          <p:nvPr/>
        </p:nvSpPr>
        <p:spPr>
          <a:xfrm>
            <a:off x="2453250" y="14128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Горная стена материка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Анды протянулись вдоль западного края Южной Америки более чем на 7000 километров. Такая длинная горная цепь заметно влияет на движение воздушных масс и распределение осадков.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453250" y="224903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Разная влажность по сторонам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влажный воздух поднимается у гор, он охлаждается и отдаёт влагу. Поэтому на наветренной стороне выпадает больше осадков, а на подветренной стороне климат часто становится сухим.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2453250" y="308517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Изолированные территории
</a:t>
            </a:r>
            <a:pPr algn="ctr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разделяют природные районы, и отдельные популяции растений и животных оказываются изолированными друг от друга. Это способствует появлению видов, которые приспособлены только к местным условиям.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2453250" y="3921325"/>
            <a:ext cx="4237500" cy="72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Эндемики Анд
</a:t>
            </a:r>
            <a:pPr algn="ctr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много эндемичных растений и животных, то есть таких, которые встречаются только здесь. Их существование связано с высотой, холодом, особенностями почв и труднодоступностью горных районов.
</a:t>
            </a:r>
            <a:endParaRPr lang="en-US" sz="1177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0466"/>
            <a:ext cx="3048000" cy="2461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9480" y="2679175"/>
            <a:ext cx="3044955" cy="246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5979" y="2680466"/>
            <a:ext cx="3048000" cy="246161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Пустыня Атакама: история самой сухой земли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1342550"/>
            <a:ext cx="23976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без дождя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Атакама поражает тем, что в некоторых её районах дожди не идут годами. Небо выглядит почти всегда ясным, а почва — сухой и каменистой. Именно поэтому здесь так мало растений и животным приходится экономить каждую каплю влаги.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314922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 пределе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таких условиях находятся живые организмы, способные выживать в пустыне. Здесь можно встретить кактусы, лишайники и редкие кустарники, а также животных, которые долго обходятся без воды и прячутся от жары днём.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308778" y="1342550"/>
            <a:ext cx="2475300" cy="12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сухости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Одной из главных причин крайней сухости считается холодное Перуанское течение. Оно охлаждает воздух у побережья и мешает образованию дождевых облаков, поэтому рядом с океаном возникает одна из самых засушливых пустынь Земли.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Речные системы Южной Америки формируют транспортные пути, дают воду и связывают удалённые районы с океаном.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Амазонка резко выделяется среди остальных рек, а восточная часть материка в основном ориентирована на сток в Атлантику.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схема по школьному курсу географии Южной Америки; условные значения для наглядного сопоставления.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реки материка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85700" y="374512"/>
            <a:ext cx="297300" cy="29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85700" y="1496638"/>
            <a:ext cx="297300" cy="2973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5700" y="2618763"/>
            <a:ext cx="297300" cy="297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84350" y="3756204"/>
            <a:ext cx="300000" cy="26666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076450"/>
            <a:ext cx="39360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саванн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5534400" y="374512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сезонов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Льяноса и Серрадо характерно чередование влажного и сухого периодов, поэтому травянистый покров меняется в течение года, а деревья и кустарники приспособлены к нехватке влаги.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534400" y="1496638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Растительный покров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преобладают высокие травы, редколесье и отдельные кустарники. Такие условия поддерживают открытые пространства, где растения быстро растут после дождей и переносят длительную засуху.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5534400" y="2618763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саваннах живут ягуары, капибары, муравьеды, броненосцы и множество птиц. Многие виды умеют прятаться в высокой траве, а некоторые ведут полуводный образ жизни.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534400" y="3740887"/>
            <a:ext cx="32496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реками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Льянос связаны с бассейном Ориноко, а Серрадо — с внутренними районами Бразилии. Реки и сезонные дожди определяют, где появляются пастбища, болота и более влажные участки.
</a:t>
            </a:r>
            <a:endParaRPr lang="en-US" sz="13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2558" y="0"/>
            <a:ext cx="457088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937150"/>
            <a:ext cx="39648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и южные степи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1851288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
</a:t>
            </a:r>
            <a:pPr algn="l" indent="0" marL="0">
              <a:lnSpc>
                <a:spcPct val="115000"/>
              </a:lnSpc>
              <a:buNone/>
            </a:pPr>
            <a:r>
              <a:rPr lang="en-US" sz="3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Патагония отличается прохладной, сухой и ветреной погодой. Здесь мало осадков, а открытые пространства почти не защищены от сильных воздушных потоков, поэтому условия для жизни довольно жёсткие.
</a:t>
            </a:r>
            <a:endParaRPr lang="en-US" sz="934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260621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Разреженная растительность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большей части территории растут низкие травы, кустарники и колючие растения. Из-за недостатка влаги леса почти не формируются, а почвы часто остаются бедными и сухими.
</a:t>
            </a:r>
            <a:endParaRPr lang="en-US" sz="1043" dirty="0"/>
          </a:p>
        </p:txBody>
      </p:sp>
      <p:sp>
        <p:nvSpPr>
          <p:cNvPr id="12" name="Text 4"/>
          <p:cNvSpPr txBox="1"/>
          <p:nvPr/>
        </p:nvSpPr>
        <p:spPr>
          <a:xfrm>
            <a:off x="360000" y="3361129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степей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этих местах встречаются гуанако, страусы-нанду, лисицы и хищные птицы. Они хорошо приспособлены к долгим переходам, нехватке воды и жизни на открытых пространствах.
</a:t>
            </a:r>
            <a:endParaRPr lang="en-US" sz="1043" dirty="0"/>
          </a:p>
        </p:txBody>
      </p:sp>
      <p:sp>
        <p:nvSpPr>
          <p:cNvPr id="13" name="Text 5"/>
          <p:cNvSpPr txBox="1"/>
          <p:nvPr/>
        </p:nvSpPr>
        <p:spPr>
          <a:xfrm>
            <a:off x="360000" y="4116053"/>
            <a:ext cx="32790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южнее
</a:t>
            </a:r>
            <a:pPr algn="l" indent="0" marL="0">
              <a:lnSpc>
                <a:spcPct val="115000"/>
              </a:lnSpc>
              <a:buNone/>
            </a:pPr>
            <a:r>
              <a:rPr lang="en-US" sz="3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 мере продвижения к югу становится холоднее, а природа — ещё более суровой. Растительный покров беднеет, и влияние холодных ветров ощущается сильнее почти круглый год.
</a:t>
            </a:r>
            <a:endParaRPr lang="en-US" sz="104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08195"/>
            <a:ext cx="4416900" cy="267301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5156263" y="1406975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природные условия создают множество мест обитания: от влажных лесов до высокогорий и сухих равнин.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156262" y="2858378"/>
            <a:ext cx="36309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различаются тепло, влага и высота, тем больше экологических ниш и тем богаче видовой состав материка.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5153450" y="4519200"/>
            <a:ext cx="36309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географии; условная оценка значимости природных факторов.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 Южной Америке так много видов растений и животных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8668" y="2183062"/>
            <a:ext cx="411600" cy="411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83591" y="2183062"/>
            <a:ext cx="411600" cy="41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43490" y="2201462"/>
            <a:ext cx="421649" cy="37479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13439" y="2183062"/>
            <a:ext cx="411600" cy="411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912175" y="2457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2" dirty="0"/>
          </a:p>
        </p:txBody>
      </p:sp>
      <p:sp>
        <p:nvSpPr>
          <p:cNvPr id="9" name="Text 1"/>
          <p:cNvSpPr txBox="1"/>
          <p:nvPr/>
        </p:nvSpPr>
        <p:spPr>
          <a:xfrm>
            <a:off x="360025" y="537925"/>
            <a:ext cx="8424000" cy="10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Животные-символы материка
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360010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Хищники и крупные млекопитающие
</a:t>
            </a:r>
            <a:pPr algn="ctr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Ягуар, тапир и капибара хорошо показывают богатство лесов и водоёмов Южной Америки. Эти животные используют разные способы добычи пищи и защиты, живя рядом с реками и в зарослях.
</a:t>
            </a:r>
            <a:endParaRPr lang="en-US" sz="1205" dirty="0"/>
          </a:p>
        </p:txBody>
      </p:sp>
      <p:sp>
        <p:nvSpPr>
          <p:cNvPr id="11" name="Text 3"/>
          <p:cNvSpPr txBox="1"/>
          <p:nvPr/>
        </p:nvSpPr>
        <p:spPr>
          <a:xfrm>
            <a:off x="2524933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обитатели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Лама, альпака и кондор связаны с Андами. Одни пасутся на высокогорных лугах, другие парят над горами, используя сильные восходящие потоки воздуха.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689857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влажных районов
</a:t>
            </a:r>
            <a:pPr algn="ctr" indent="0" marL="0">
              <a:lnSpc>
                <a:spcPct val="115000"/>
              </a:lnSpc>
              <a:buNone/>
            </a:pPr>
            <a:r>
              <a:rPr lang="en-US" sz="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Ленивцы и анаконды приспособлены к жизни в тёплых и влажных местах. Они часто встречаются в тропических лесах и у водоёмов, где легко скрываться и находить пищу.
</a:t>
            </a:r>
            <a:endParaRPr lang="en-US" sz="1272" dirty="0"/>
          </a:p>
        </p:txBody>
      </p:sp>
      <p:sp>
        <p:nvSpPr>
          <p:cNvPr id="13" name="Text 5"/>
          <p:cNvSpPr txBox="1"/>
          <p:nvPr/>
        </p:nvSpPr>
        <p:spPr>
          <a:xfrm>
            <a:off x="6854781" y="2862076"/>
            <a:ext cx="1928932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рекордсмены
</a:t>
            </a:r>
            <a:pPr algn="ctr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Колибри — один из самых узнаваемых представителей материка. Эти птицы зависят от цветов с нектаром и особенно заметны в местах, где много тепла и растений.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50750" y="2053300"/>
            <a:ext cx="4333200" cy="13828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01" y="1407000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материка сталкиваются с разными рисками. Таблица показывает, где они возникают чаще всего и к каким последствиям приводят.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858403"/>
            <a:ext cx="3764700" cy="122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 неравномерны: одни территории страдают от нехватки влаги, другие — от избытка воды или крутых горных склонов.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360000" y="4519200"/>
            <a:ext cx="37647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природным зонам и опасным явлениям Южной Америки, школьный курс географии.
</a:t>
            </a:r>
            <a:endParaRPr lang="en-US" sz="800" dirty="0"/>
          </a:p>
        </p:txBody>
      </p:sp>
      <p:sp>
        <p:nvSpPr>
          <p:cNvPr id="8" name="Text 4"/>
          <p:cNvSpPr txBox="1"/>
          <p:nvPr/>
        </p:nvSpPr>
        <p:spPr>
          <a:xfrm>
            <a:off x="360025" y="537925"/>
            <a:ext cx="8424000" cy="67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природные явления и уязвимые территории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0" y="1509247"/>
            <a:ext cx="4569000" cy="1088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0" y="2601234"/>
            <a:ext cx="4569000" cy="10887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3693205"/>
            <a:ext cx="4569000" cy="108870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90400" y="4873500"/>
            <a:ext cx="8691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2" dirty="0"/>
          </a:p>
        </p:txBody>
      </p:sp>
      <p:sp>
        <p:nvSpPr>
          <p:cNvPr id="7" name="Text 1"/>
          <p:cNvSpPr txBox="1"/>
          <p:nvPr/>
        </p:nvSpPr>
        <p:spPr>
          <a:xfrm>
            <a:off x="356950" y="1507751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Амазония под защитой
</a:t>
            </a:r>
            <a:pPr algn="l" indent="0" marL="0">
              <a:lnSpc>
                <a:spcPct val="115000"/>
              </a:lnSpc>
              <a:buNone/>
            </a:pPr>
            <a:r>
              <a:rPr lang="en-US" sz="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национальных парках Амазонии сохраняют огромные массивы влажного леса, где живут редкие птицы, насекомые и млекопитающие. Такие территории помогают замедлить вырубку и сохранить чистую воду для рек и местных жителей.
</a:t>
            </a:r>
            <a:endParaRPr lang="en-US" sz="1157" dirty="0"/>
          </a:p>
        </p:txBody>
      </p:sp>
      <p:sp>
        <p:nvSpPr>
          <p:cNvPr id="8" name="Text 2"/>
          <p:cNvSpPr txBox="1"/>
          <p:nvPr/>
        </p:nvSpPr>
        <p:spPr>
          <a:xfrm>
            <a:off x="356950" y="2599737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Водопады и горы
</a:t>
            </a:r>
            <a:pPr algn="l" indent="0" marL="0">
              <a:lnSpc>
                <a:spcPct val="115000"/>
              </a:lnSpc>
              <a:buNone/>
            </a:pPr>
            <a:r>
              <a:rPr lang="en-US" sz="29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Охраняемые районы у водопадов Игуасу и в Андах защищают не только красивый ландшафт, но и хрупкие экосистемы. Здесь особенно важно ограничивать добычу полезных ископаемых и беспокойство для животных.
</a:t>
            </a:r>
            <a:endParaRPr lang="en-US" sz="1175" dirty="0"/>
          </a:p>
        </p:txBody>
      </p:sp>
      <p:sp>
        <p:nvSpPr>
          <p:cNvPr id="9" name="Text 3"/>
          <p:cNvSpPr txBox="1"/>
          <p:nvPr/>
        </p:nvSpPr>
        <p:spPr>
          <a:xfrm>
            <a:off x="356950" y="3691708"/>
            <a:ext cx="3930000" cy="71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охрана важна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 парки поддерживают биоразнообразие, сохраняют почвы и помогают природе восстанавливаться. Без таких территорий редкие виды исчезают быстрее, а леса и реки теряют устойчивость.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60025" y="537925"/>
            <a:ext cx="8424000" cy="62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Территории, которые нужно беречь
</a:t>
            </a:r>
            <a:endParaRPr lang="en-US" sz="2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25" y="537925"/>
            <a:ext cx="4068900" cy="107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люди используют природные ресурсы материка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988800" y="245700"/>
            <a:ext cx="7953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2" dirty="0"/>
          </a:p>
        </p:txBody>
      </p:sp>
      <p:sp>
        <p:nvSpPr>
          <p:cNvPr id="8" name="Text 2"/>
          <p:cNvSpPr txBox="1"/>
          <p:nvPr/>
        </p:nvSpPr>
        <p:spPr>
          <a:xfrm>
            <a:off x="5125600" y="55710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дают древесину, каучук и лекарственные растения. При разумной заготовке они могут долго служить людям, но вырубка без восстановления быстро разрушает природное равновесие.
</a:t>
            </a:r>
            <a:endParaRPr lang="en-US" sz="1286" dirty="0"/>
          </a:p>
        </p:txBody>
      </p:sp>
      <p:sp>
        <p:nvSpPr>
          <p:cNvPr id="9" name="Text 3"/>
          <p:cNvSpPr txBox="1"/>
          <p:nvPr/>
        </p:nvSpPr>
        <p:spPr>
          <a:xfrm>
            <a:off x="5125602" y="1561880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энергия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реки обеспечивают население водой, рыбой и транспортом. На них строят гидроэлектростанции, которые дают электричество городам и промышленным районам.
</a:t>
            </a:r>
            <a:endParaRPr lang="en-US" sz="1286" dirty="0"/>
          </a:p>
        </p:txBody>
      </p:sp>
      <p:sp>
        <p:nvSpPr>
          <p:cNvPr id="10" name="Text 4"/>
          <p:cNvSpPr txBox="1"/>
          <p:nvPr/>
        </p:nvSpPr>
        <p:spPr>
          <a:xfrm>
            <a:off x="5125602" y="25666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Пастбища и поля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Саванны и степи используют как пастбища и земли для сельского хозяйства. Здесь выращивают культуры и разводят скот, но важно не допускать истощения почв.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5125602" y="3571477"/>
            <a:ext cx="3658500" cy="89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в горах
</a:t>
            </a:r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Андах добывают полезные ископаемые, необходимые промышленности. Однако такие работы требуют строгого контроля, чтобы не усиливать эрозию, загрязнение воды и сокращение природных территорий.
</a:t>
            </a:r>
            <a:endParaRPr lang="en-US" sz="12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440" y="1687525"/>
            <a:ext cx="8421120" cy="3096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814450" y="245700"/>
            <a:ext cx="972600" cy="11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82" dirty="0">
                <a:solidFill>
                  <a:srgbClr val="78909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2" dirty="0"/>
          </a:p>
        </p:txBody>
      </p:sp>
      <p:sp>
        <p:nvSpPr>
          <p:cNvPr id="5" name="Text 1"/>
          <p:cNvSpPr txBox="1"/>
          <p:nvPr/>
        </p:nvSpPr>
        <p:spPr>
          <a:xfrm>
            <a:off x="360025" y="537925"/>
            <a:ext cx="8424000" cy="4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природные условия связаны между собой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1008400"/>
            <a:ext cx="45090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положение материка и рельеф формируют климат, воды, почвы и, в итоге, природные зоны.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956300" y="914300"/>
            <a:ext cx="5231400" cy="102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80000"/>
              </a:lnSpc>
              <a:buNone/>
            </a:pPr>
            <a:r>
              <a:rPr lang="en-US" sz="335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Америка: материк большого природного контраста
</a:t>
            </a:r>
            <a:endParaRPr lang="en-US" sz="3352" dirty="0"/>
          </a:p>
        </p:txBody>
      </p:sp>
      <p:sp>
        <p:nvSpPr>
          <p:cNvPr id="4" name="Text 1"/>
          <p:cNvSpPr txBox="1"/>
          <p:nvPr/>
        </p:nvSpPr>
        <p:spPr>
          <a:xfrm>
            <a:off x="2770800" y="2715400"/>
            <a:ext cx="3602400" cy="151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Америка поражает сочетанием влажных лесов, засушливых пустынь, высоких Анд и холодных южных степей. Её природа особенно богата там, где много тепла, влаги и разнообразных ландшафтов.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2026-06-02T11:56:20Z</dcterms:created>
  <dcterms:modified xsi:type="dcterms:W3CDTF">2026-06-02T11:56:20Z</dcterms:modified>
</cp:coreProperties>
</file>