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jpe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jpe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jpe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261650" y="1297138"/>
            <a:ext cx="6629700" cy="16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Модуль 8. Путешествия: современные темы и актуальность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398850" y="3112436"/>
            <a:ext cx="83463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расширяют кругозор и развивают глобальное мышление школьников.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1521000" y="756925"/>
            <a:ext cx="61020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взгляд на путешествия и их значимость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древних времён путешествия служили торговлей и открытиями, расширяя границы знаний. В современном образовании они формируют языковые и культурные компетенции учеников.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Мотивы молодёжи для путешествий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программы и языковые лагеря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Молодые люди активно участвуют в языковых лагерях и образовательных турах, чтобы улучшить владение английским и познакомиться с другими культурами.
</a:t>
            </a:r>
            <a:endParaRPr lang="en-US" sz="127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Отдых и культурное обогащение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школьники выбирают курортные поездки для отдыха, а также посещают конкурсы и конференции, что способствует развитию творческих навыков.
</a:t>
            </a:r>
            <a:endParaRPr lang="en-US" sz="1419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и экологические инициативы
</a:t>
            </a:r>
            <a:pPr algn="l" indent="0" marL="0">
              <a:lnSpc>
                <a:spcPct val="100000"/>
              </a:lnSpc>
              <a:buNone/>
            </a:pPr>
            <a:r>
              <a:rPr lang="en-US" sz="13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интерес к экологическим проектам и волонтёрской деятельности за рубежом, что помогает совмещать путешествия и социально значимую работу.
</a:t>
            </a:r>
            <a:endParaRPr lang="en-US" sz="1408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Разновидности туризма по целям и формату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Культурно-познавательный туризм включает посещение музеев, театров и исторических памятников, что углубляет знание истории и искусства.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туризм предполагает взаимодействие с природой и участие в мероприятиях по охране окружающей среды.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Гастрономический туризм сосредоточен на изучении национальной кухни через дегустации и знакомство с традициями питания разных стран.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Приключенческий и спортивный туризм предлагают активные виды отдыха, включая походы, соревнования и экстремальные виды спорта.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51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популярных стран для путешествий (2023–2024)
</a:t>
            </a:r>
            <a:endParaRPr lang="en-US" sz="2351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направлений обусловлен балансом привлекательного климата, бюджета и возможностей для языковой практики.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Российского агентства туризма, 2023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5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Помимо указанных, востребованы Германия, Греция и Великобритания благодаря культурным и языковым возможностям.
</a:t>
            </a:r>
            <a:endParaRPr lang="en-US" sz="155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12522"/>
            <a:ext cx="4048200" cy="15039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видов транспорта для путешествий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2023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скорость, стоимость, экологичность и комфорт распространённых транспортных средств.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 сочетает доступность и комфорт с экологической безопасностью, а самолёт обеспечивает скорость ценой выбросов углерода.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5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Документы, необходимые для зарубежных поездок учащихся
</a:t>
            </a:r>
            <a:endParaRPr lang="en-US" sz="2058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международных путешествий необходим заграничный паспорт. Визу оформляют заранее, сроки зависят от страны и могут занимать от нескольких дней до месяца.
</a:t>
            </a:r>
            <a:endParaRPr lang="en-US" sz="1251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Паспорт и визы: основные требования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Несовершеннолетним нужна нотариально заверенная доверенность от родителей и медицинская страховка для поездок за рубеж.
</a:t>
            </a:r>
            <a:endParaRPr lang="en-US" sz="1478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документов для несовершеннолетних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e-Visa упрощают получение визы в страны ЕС, снижая время и бюрократические сложности для школьников и родителей.
</a:t>
            </a:r>
            <a:endParaRPr lang="en-US" sz="144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визы для ускорения оформления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рекомендации по безопасности в путешествиях
</a:t>
            </a:r>
            <a:endParaRPr lang="en-US" sz="2163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Соблюдайте местные законы и нормы поведения, чтобы избежать конфликтов и сохранить личную безопасность.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Держите контактные данные посольства РФ и служб экстренной помощи на случай непредвиденных ситуаций.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Храните документы и ценные вещи в надёжных местах, избегайте посещения опасных районов.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Медицинская страховка обеспечит покрытие расходов при экстренной госпитализации или болезни за границей.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647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73513" y="131731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192138" y="1358413"/>
            <a:ext cx="891000" cy="792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17575" y="1317313"/>
            <a:ext cx="874200" cy="874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аспекты и ответственный туризм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6875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Углеродный след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увеличивают выбросы CO2, поэтому важен выбор транспорта с низким уровнем загрязнений и компенсация углеродных выбросов.
</a:t>
            </a:r>
            <a:endParaRPr lang="en-US" sz="1515" dirty="0"/>
          </a:p>
        </p:txBody>
      </p:sp>
      <p:sp>
        <p:nvSpPr>
          <p:cNvPr id="13" name="Text 2"/>
          <p:cNvSpPr txBox="1"/>
          <p:nvPr/>
        </p:nvSpPr>
        <p:spPr>
          <a:xfrm>
            <a:off x="2643988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1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5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проекты стимулируют раздельный сбор мусора и снижение использования пластика во время поездок.
</a:t>
            </a:r>
            <a:endParaRPr lang="en-US" sz="1515" dirty="0"/>
          </a:p>
        </p:txBody>
      </p:sp>
      <p:sp>
        <p:nvSpPr>
          <p:cNvPr id="14" name="Text 3"/>
          <p:cNvSpPr txBox="1"/>
          <p:nvPr/>
        </p:nvSpPr>
        <p:spPr>
          <a:xfrm>
            <a:off x="4766013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акции
</a:t>
            </a:r>
            <a:pPr algn="ctr" indent="0" marL="0">
              <a:lnSpc>
                <a:spcPct val="100000"/>
              </a:lnSpc>
              <a:buNone/>
            </a:pPr>
            <a:r>
              <a:rPr lang="en-US" sz="14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очистки территорий и поддержки природных заповедников вовлекают туристов в активную экологическую деятельность.
</a:t>
            </a:r>
            <a:endParaRPr lang="en-US" sz="1463" dirty="0"/>
          </a:p>
        </p:txBody>
      </p:sp>
      <p:sp>
        <p:nvSpPr>
          <p:cNvPr id="15" name="Text 4"/>
          <p:cNvSpPr txBox="1"/>
          <p:nvPr/>
        </p:nvSpPr>
        <p:spPr>
          <a:xfrm>
            <a:off x="6898037" y="2504800"/>
            <a:ext cx="1733400" cy="211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Экоотели и устойчивый туризм
</a:t>
            </a:r>
            <a:pPr algn="ctr" indent="0" marL="0">
              <a:lnSpc>
                <a:spcPct val="100000"/>
              </a:lnSpc>
              <a:buNone/>
            </a:pPr>
            <a:r>
              <a:rPr lang="en-US" sz="138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гостиниц с экологическими сертификатами способствует сохранению окружающей среды и поддерживает локальные сообщества.
</a:t>
            </a:r>
            <a:endParaRPr lang="en-US" sz="1389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школьной поездки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организации и подготовки путешествия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3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цифровых технологий на организацию поездок
</a:t>
            </a:r>
            <a:endParaRPr lang="en-US" sz="2238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Онлайн-бронирование билетов и жилья
</a:t>
            </a:r>
            <a:pPr algn="l" indent="0" marL="0">
              <a:lnSpc>
                <a:spcPct val="100000"/>
              </a:lnSpc>
              <a:buNone/>
            </a:pPr>
            <a:r>
              <a:rPr lang="en-US" sz="109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благодаря платформам вроде Booking и Skyscanner пользователи легко сравнивают предложения и находят оптимальные варианты. Это значительно экономит время и сокращает расходы на планирование путешествий.
</a:t>
            </a:r>
            <a:endParaRPr lang="en-US" sz="1167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приложения для навигации и перевода
</a:t>
            </a:r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сервисы, такие как Google Maps и переводчики в смартфонах, позволяют путешественникам ориентироваться в незнакомых местах и общаться с местными жителями, преодолевая языковые барьеры.
</a:t>
            </a:r>
            <a:endParaRPr lang="en-US" sz="1206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попутчиков через онлайн-сообщества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Растущая популярность специализированных платформ помогает молодежи находить компанию для совместных поездок, что делает путешествия более доступными и безопасными.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Волонтерский туризм: образовательные и социальные проекты
</a:t>
            </a:r>
            <a:endParaRPr lang="en-US" sz="1957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эко-кампаниях и общественных инициативах расширяет социальные и профессиональные горизонты учащихся, развивает навыки командной работы.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Work&amp;Travel, AIESEC и CISV предлагают уникальный опыт жизни за рубежом, способствуют формированию лидерских качеств и улучшению владения английским языком.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участия важны уровень английского языка B1–B2, активная жизненная позиция и ответственное отношение к порученным задачам, что обеспечивает успешную интеграцию и развитие.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языковых барьеров и культурные различия
</a:t>
            </a:r>
            <a:endParaRPr lang="en-US" sz="2189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язык помогает школьникам налаживать контакт с носителями, облегчает понимание информации и навигацию в иностранных городах, снижая барьеры в коммуникации.
</a:t>
            </a:r>
            <a:endParaRPr lang="en-US" sz="1235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2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английского языка как универсального средства общения
</a:t>
            </a:r>
            <a:endParaRPr lang="en-US" sz="1122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на смартфонах позволяют быстро переводить фразы и тексты, облегчая повседневное общение и уменьшая риск недопонимания в разных ситуациях.
</a:t>
            </a:r>
            <a:endParaRPr lang="en-US" sz="1358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переводчики и языковые приложения
</a:t>
            </a:r>
            <a:endParaRPr lang="en-US" sz="1298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правил поведения и традиций страны помогает школьникам уважительно взаимодействовать с местным населением и избегать конфликтных ситуаций, способствуя гармоничному общению.
</a:t>
            </a:r>
            <a:endParaRPr lang="en-US" sz="1170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основ культурного этикета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поездки и студенческие обмены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программы и страны, сбор информации, консультация с родителями и педагогами — первый важный шаг к успешной поездке.
</a:t>
            </a:r>
            <a:endParaRPr lang="en-US" sz="1522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Оформление документов
</a:t>
            </a:r>
            <a:pPr algn="l" indent="0" marL="0">
              <a:lnSpc>
                <a:spcPct val="100000"/>
              </a:lnSpc>
              <a:buNone/>
            </a:pPr>
            <a:r>
              <a:rPr lang="en-US" sz="66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визы, медицинской страховки и других необходимых документов для законного и безопасного пребывания за рубежом.
</a:t>
            </a:r>
            <a:endParaRPr lang="en-US" sz="1520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программе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погружение в учебный процесс и культуру страны, развитие языковых и профессиональных навыков с поддержкой кураторов.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и рефлексия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приобретенного опыта, его интеграция в дальнейшее обучение и личностное развитие школьников.
</a:t>
            </a:r>
            <a:endParaRPr lang="en-US" sz="15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планирования бюджетных поездок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бронирование билетов и жилья позволяет значительно снизить затраты и обеспечивает выбор более выгодных предложений среди множества вариантов.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студенческих скидок и участие в групповых турах способствует экономии средств, одновременно расширяя возможности для социальной активности.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Тщательное планирование бюджета учитывает ежедневные расходы, транспорт, страховку и непредвиденные траты, что позволяет избежать финансовых сложностей в поездке.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риски и вызовы для путешественников
</a:t>
            </a:r>
            <a:endParaRPr lang="en-US" sz="2346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Отмены и задержки рейсов требуют гибкого подхода к планированию и наличия резервных вариантов транспорта и проживания.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багажа и карманные кражи подчеркивают важность осторожного отношения к личным вещам и документам во время поездок.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Мошенничество с бронированием требует выбора проверенных сервисов и внимательного изучения условий и отзывов перед оплатой услуг.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эпидемий и стихийных бедствий объясняют необходимость медицинской страховки и использования мобильных приложений для мониторинга безопасности региона.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как фактор личностного роста и образовательной мотивации
</a:t>
            </a:r>
            <a:endParaRPr lang="en-US" sz="1767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самостоятельности и ответственности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поездки стимулируют школьников брать на себя инициативу и самостоятельно решать возникающие задачи, повышая уровень зрелости и уверенности.
</a:t>
            </a:r>
            <a:endParaRPr lang="en-US" sz="131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коммуникативных навыков
</a:t>
            </a:r>
            <a:pPr algn="l" indent="0" marL="0">
              <a:lnSpc>
                <a:spcPct val="100000"/>
              </a:lnSpc>
              <a:buNone/>
            </a:pPr>
            <a:r>
              <a:rPr lang="en-US" sz="131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общения с представителями других культур и на иностранном языке способствует развитию навыков адаптации и межкультурной коммуникации.
</a:t>
            </a:r>
            <a:endParaRPr lang="en-US" sz="1405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мотивации к изучению языка
</a:t>
            </a:r>
            <a:pPr algn="l" indent="0" marL="0">
              <a:lnSpc>
                <a:spcPct val="100000"/>
              </a:lnSpc>
              <a:buNone/>
            </a:pPr>
            <a:r>
              <a:rPr lang="en-US" sz="125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Систематический опыт путешествий стимулирует учащихся стремиться к более глубокому освоению английского языка для свободного взаимодействия за рубежом.
</a:t>
            </a:r>
            <a:endParaRPr lang="en-US" sz="133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Погружение в национальную кухню помогает школьникам понять культурные особенности и традиции разных народов, расширяя их мировоззрение.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фестивалях и концертах способствует активному языковому погружению и развитию навыков живого общения в нестандартных ситуациях.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Спортивные события раскрывают ценности командной работы и здорового образа жизни, а также укрепляют межкультурные связи среди молодежи.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гастрономического и событийного туризма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форматы путешествий: виртуальные туры и космический туризм
</a:t>
            </a:r>
            <a:endParaRPr lang="en-US" sz="1767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виртуальной реальности позволяют исследовать удаленные музеи и природные объекты без необходимости физического перемещения, расширяя возможности образования.
</a:t>
            </a:r>
            <a:endParaRPr lang="en-US" sz="1223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экскурсии с использованием VR-технологий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Компании Blue Origin и SpaceX открывают новые перспективы для космических путешествий, делая будущее путешествий доступным для молодежи поколения Z.
</a:t>
            </a:r>
            <a:endParaRPr lang="en-US" sz="1415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9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космического туризма
</a:t>
            </a:r>
            <a:endParaRPr lang="en-US" sz="1339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сервисы позволяют участвовать в виртуальных турах и получать интерактивные знания о культуре и истории разных стран.
</a:t>
            </a:r>
            <a:endParaRPr lang="en-US" sz="1324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5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Интерактивные онлайн-платформы для образования
</a:t>
            </a:r>
            <a:endParaRPr lang="en-US" sz="1195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5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значение путешествий для личностного и образовательного развития
</a:t>
            </a:r>
            <a:pPr algn="ctr" indent="0" marL="0">
              <a:lnSpc>
                <a:spcPct val="100000"/>
              </a:lnSpc>
              <a:buNone/>
            </a:pPr>
            <a:r>
              <a:rPr lang="en-US" sz="278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3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помогают школьникам расширять кругозор, развивать языковые и адаптивные навыки, формировать ответственность и экологическое сознание, что способствует успешной социализации и личностному росту.
</a:t>
            </a:r>
            <a:endParaRPr lang="en-US" sz="365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2026-05-07T21:49:55Z</dcterms:created>
  <dcterms:modified xsi:type="dcterms:W3CDTF">2026-05-07T21:49:55Z</dcterms:modified>
</cp:coreProperties>
</file>