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«Собачье сердце» М. А. Булгакова: повесть, которая до сих пор вызывает споры
</a:t>
            </a:r>
            <a:pPr algn="ctr" indent="0" marL="0">
              <a:lnSpc>
                <a:spcPct val="100000"/>
              </a:lnSpc>
              <a:buNone/>
            </a:pPr>
            <a:r>
              <a:rPr lang="en-US" sz="162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2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Шарика, профессора и цены неудачного эксперимента
</a:t>
            </a:r>
            <a:endParaRPr lang="en-US" sz="3602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написал «Собачье сердце» в 1925 году, когда страна быстро менялась после революции. Острое высмеивание быта, чиновничьей речи и идеи «переделки» человека сделало текст неудобным для официальной печати.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появилась повесть и почему её долго не печатали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первые критические отклики были резко отрицательными
</a:t>
            </a:r>
            <a:endParaRPr lang="en-US" sz="2563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Шарикова воспринимался как грубая насмешка над мечтой о «новом человеке»: он говорит резко, ведёт себя вызывающе и разрушает привычные нормы общения.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Многих раздражала сатирическая интонация повести. Булгаков показывал бюрократию и лозунги социального переустройства так, что они выглядели смешно, а иногда и тревожно.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 критика видела в тексте сомнение в правильности перемен. Поэтому повесть казалась не просто фантастикой, а опасным спором с эпохой.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Независимый автор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не стремился подстраиваться под ожидания критики и писал резко, иронично, без украшений. Именно поэтому его произведения часто встречали настороженно и с недоверием.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в литературной борьбе 1920-х годов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 самом эксперименте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«Собачьем сердце» спор вызвал не только фантастический сюжет, но и сама идея вмешательства в природу человека. Критики увидели здесь предупреждение о нравственных границах науки.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1000"/>
            <a:ext cx="4759500" cy="18968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менялось отношение к повести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менялись оценки текста вместе с историей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свободнее становилась общественная жизнь, тем внимательнее читатели относились к художественной силе повести.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публикации и литературной критики «Собачьего сердца»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6399" y="4186700"/>
            <a:ext cx="5028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4299" y="4186700"/>
            <a:ext cx="3771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417924" y="4186700"/>
            <a:ext cx="43995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12099" y="4206233"/>
            <a:ext cx="521700" cy="463733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не нравилось критикам в образах повести
</a:t>
            </a:r>
            <a:endParaRPr lang="en-US" sz="2563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Грубые слова, обрывистые фразы и постоянное хамство делали героя раздражающим. Для критиков его речь стала знаком внутренней бедности и отсутствия воспитания.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Шарикова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официальные обороты звучат смешно и холодно. Булгаков показывает, как пустые фразы могут скрывать неумение думать и говорить по-человечески.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Канцелярский язык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Профессор выглядит умным и сильным человеком, но его опыт приводит к беде. Критики спорили: можно ли считать талант оправданием для опасного эксперимента?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Профессор Преображенский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Сцены смешат, но за юмором чувствуется опасность. Именно это сочетание делало повесть особенно острой и вызывало у критиков настороженность.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с тревогой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повести от запрета к признанию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менялась судьба текста в литературе и в обществе.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критика: обвинения и ограничения
</a:t>
            </a:r>
            <a:endParaRPr lang="en-US" sz="2934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часто называли вредной и идейно сомнительной, потому что она высмеивала лозунги переустройства общества и слишком явно показывала их слабые стороны.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Отдельных рецензентов особенно задевала ирония Булгакова по отношению к образу «нового человека». Им казалось, что автор подрывает уверенность в правильности перемен.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на публикацию и долгое замалчивание сделали повесть почти недоступной для широкого читателя. Однако именно это усилило её загадочность и привлекло к ней внимание.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литературной среде текст передавали в списках и обсуждали неофициально. Так критика и запрет невольно превратили повесть в желанное и известное произведение.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критического восприятия повести по эпохам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рост признания повлияли публикация, экранизация и расширение литературоведческого интереса к Булгакову.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повесть уходила от времени запрета, тем сильнее становилось её признание как классики.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истории публикаций, критических откликов и культурного восприятия «Собачьего сердца»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заставляет думать об ответственности. Она напоминает, что нельзя быстро изменить человека или общество, если не учитывать воспитание, культуру и последствия своих действий.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что современные читатели и критики ценят повесть
</a:t>
            </a:r>
            <a:endParaRPr lang="en-US" sz="2563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«Собачье сердце» ценят как точную сатиру: в ней смешаны смешное и тревожное, а события показывают, к чему приводит неразумное вмешательство в жизнь человека.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Читателей привлекает яркий язык Булгакова. Речь героев сразу раскрывает их характер, а гротеск делает образы запоминающимися и понятными даже школьникам.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131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256"/>
            <a:ext cx="3904200" cy="194828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Шарикова в литературной критике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7650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Шариков как «новый человек» без внутренней культуры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видят в Шарикове не просто комического героя, а тревожный символ. Внешне он быстро меняется, но внутри остаётся грубым и неуважительным. Этот образ особенно заметен в экранизациях, где резкие жесты и манера говорить подчёркивают его духовную пустоту.
</a:t>
            </a:r>
            <a:endParaRPr lang="en-US" sz="1177" dirty="0"/>
          </a:p>
        </p:txBody>
      </p:sp>
      <p:sp>
        <p:nvSpPr>
          <p:cNvPr id="10" name="Text 3"/>
          <p:cNvSpPr txBox="1"/>
          <p:nvPr/>
        </p:nvSpPr>
        <p:spPr>
          <a:xfrm>
            <a:off x="4836075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 поведение как главная характеристика
</a:t>
            </a:r>
            <a:pPr algn="ctr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Шариков запоминается прежде всего речью: она обрывочна, груба и полна лозунговых фраз. Через его слова и поступки Булгаков показывает, что манеры, воспитание и способность слышать других не возникают сами по себе, даже после «переделки».
</a:t>
            </a:r>
            <a:endParaRPr lang="en-US" sz="133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4549" y="1324100"/>
            <a:ext cx="4170567" cy="279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критические тезисы о повести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Критические оценки опираются на конкретные эпизоды и помогают увидеть, как работает сатирический смысл повести.
</a:t>
            </a:r>
            <a:pPr algn="l" indent="0" marL="0">
              <a:lnSpc>
                <a:spcPct val="100000"/>
              </a:lnSpc>
              <a:buNone/>
            </a:pPr>
            <a:r>
              <a:rPr lang="en-US" sz="149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обсуждают через сцены и детали, потому что именно они раскрывают сатиру, нравственный смысл и последствия эксперимента.
</a:t>
            </a:r>
            <a:pPr algn="l" indent="0" marL="0">
              <a:lnSpc>
                <a:spcPct val="100000"/>
              </a:lnSpc>
              <a:buNone/>
            </a:pPr>
            <a:r>
              <a:rPr lang="en-US" sz="149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М.А. Булгакова «Собачье сердце»; наблюдения литературной критики
</a:t>
            </a:r>
            <a:endParaRPr lang="en-US" sz="149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250" y="1587500"/>
            <a:ext cx="502800" cy="5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92250" y="1630220"/>
            <a:ext cx="521700" cy="417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29700" y="1607033"/>
            <a:ext cx="521700" cy="46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повесть называют сатирой и фантастикой одновременно
</a:t>
            </a:r>
            <a:endParaRPr lang="en-US" sz="2563" dirty="0"/>
          </a:p>
        </p:txBody>
      </p:sp>
      <p:sp>
        <p:nvSpPr>
          <p:cNvPr id="12" name="Text 2"/>
          <p:cNvSpPr txBox="1"/>
          <p:nvPr/>
        </p:nvSpPr>
        <p:spPr>
          <a:xfrm>
            <a:off x="110017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Фантастический замысел
</a:t>
            </a:r>
            <a:pPr algn="l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Превращение собаки в человека выглядит невероятно, но именно этот сюжет делает сатиру острее. Фантастика позволяет показать абсурдные стороны жизни так, чтобы они сразу бросались в глаза.
</a:t>
            </a:r>
            <a:endParaRPr lang="en-US" sz="1472" dirty="0"/>
          </a:p>
        </p:txBody>
      </p:sp>
      <p:sp>
        <p:nvSpPr>
          <p:cNvPr id="13" name="Text 3"/>
          <p:cNvSpPr txBox="1"/>
          <p:nvPr/>
        </p:nvSpPr>
        <p:spPr>
          <a:xfrm>
            <a:off x="403762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Узнаваемая Москва 1920-х
</a:t>
            </a:r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Коммунальная квартира, разговоры о нормах поведения и бюрократические фразы создают точную картину эпохи. Благодаря этим деталям читатель видит не сказку, а реальную жизнь с её напряжением и шумом.
</a:t>
            </a:r>
            <a:endParaRPr lang="en-US" sz="1373" dirty="0"/>
          </a:p>
        </p:txBody>
      </p:sp>
      <p:sp>
        <p:nvSpPr>
          <p:cNvPr id="14" name="Text 4"/>
          <p:cNvSpPr txBox="1"/>
          <p:nvPr/>
        </p:nvSpPr>
        <p:spPr>
          <a:xfrm>
            <a:off x="697507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с тревогой
</a:t>
            </a:r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смешит гротеском и одновременно настораживает. Комические сцены постепенно превращаются в предупреждение о том, что необдуманное вмешательство в человека может привести к тяжёлым последствиям.
</a:t>
            </a:r>
            <a:endParaRPr lang="en-US" sz="137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5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выделяют критики
</a:t>
            </a:r>
            <a:endParaRPr lang="en-US" sz="3156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мотивы чаще всего обсуждаются в литературоведении.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— социальный эксперимент и ответственность, но важны и язык, и конфликт культурных слоёв.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литературоведческих обзоров по повести М.А. Булгакова «Собачье сердце»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Экранизация 1988 года и рост интереса к повести
</a:t>
            </a:r>
            <a:endParaRPr lang="en-US" sz="2713" dirty="0"/>
          </a:p>
        </p:txBody>
      </p:sp>
      <p:sp>
        <p:nvSpPr>
          <p:cNvPr id="13" name="Text 2"/>
          <p:cNvSpPr txBox="1"/>
          <p:nvPr/>
        </p:nvSpPr>
        <p:spPr>
          <a:xfrm>
            <a:off x="6064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1925 год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442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 пишет повесть в период острых общественных перемен. Текст сразу вызывает споры, но при жизни автора в СССР не печатается.
</a:t>
            </a:r>
            <a:endParaRPr lang="en-US" sz="1232" dirty="0"/>
          </a:p>
        </p:txBody>
      </p:sp>
      <p:sp>
        <p:nvSpPr>
          <p:cNvPr id="15" name="Text 4"/>
          <p:cNvSpPr txBox="1"/>
          <p:nvPr/>
        </p:nvSpPr>
        <p:spPr>
          <a:xfrm>
            <a:off x="28458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1987 год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25836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 публикация становится возможной в годы перестройки. Читатели получают доступ к произведению, которое долго существовало только в списках.
</a:t>
            </a:r>
            <a:endParaRPr lang="en-US" sz="1166" dirty="0"/>
          </a:p>
        </p:txBody>
      </p:sp>
      <p:sp>
        <p:nvSpPr>
          <p:cNvPr id="17" name="Text 6"/>
          <p:cNvSpPr txBox="1"/>
          <p:nvPr/>
        </p:nvSpPr>
        <p:spPr>
          <a:xfrm>
            <a:off x="50852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1988 год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230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 Владимира Бортко усиливает интерес к повести. Образы героев становятся особенно узнаваемыми и переходят в массовую культуру.
</a:t>
            </a:r>
            <a:endParaRPr lang="en-US" sz="1232" dirty="0"/>
          </a:p>
        </p:txBody>
      </p:sp>
      <p:sp>
        <p:nvSpPr>
          <p:cNvPr id="19" name="Text 8"/>
          <p:cNvSpPr txBox="1"/>
          <p:nvPr/>
        </p:nvSpPr>
        <p:spPr>
          <a:xfrm>
            <a:off x="73246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экранизации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70624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текста смещается к анализу сатиры, исторических параллелей и характеров героев. Повесть активно изучают в школе и вузе.
</a:t>
            </a:r>
            <a:endParaRPr lang="en-US" sz="123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«Собачье сердце» в школьном изучении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221875"/>
            <a:ext cx="25761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Сатирический смысл и художественные приёмы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курсе повесть помогает увидеть, как работает сатира, гротеск и ирония. Ученики учатся замечать, как через смешные сцены автор говорит о серьёзных проблемах общества.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283950" y="1221875"/>
            <a:ext cx="25761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важно для понимания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авторской позиции, речевой характеристике и конфликту персонажей. Эти понятия помогают понять, почему повесть считают не только смешной, но и поучительной.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не утихают ещё и потому, что профессор Преображенский вызывает уважение умом, но его эксперимент остаётся нравственно спорным и не даёт простого ответа.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споры о повести продолжаются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читают как сатиру на общество, потому что в ней точно показаны грубость, бюрократия и столкновение людей с разным уровнем культуры и воспитания.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можно понимать и как философскую притчу: Булгаков ставит вопрос о том, что происходит, когда человек пытается слишком быстро изменить природу и поведение другого.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критических выводов о повести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сюжет приводит к литературным и нравственным выводам критиков.
</a:t>
            </a:r>
            <a:endParaRPr lang="en-US" sz="156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прошла путь от запретного текста к признанной классике. Сегодня её знают не только как произведение Булгакова, но и как важную часть русской сатирической прозы XX века.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литературной репутации «Собачьего сердца»
</a:t>
            </a:r>
            <a:endParaRPr lang="en-US" sz="2641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Литературоведы ценят в ней точный язык, яркие характеры и умение через один фантастический опыт показать большие общественные проблемы. Именно поэтому текст изучают в разных возрастах.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Читателей привлекает сочетание смешного и тревожного: повесть легко читается, но заставляет думать о воспитании, ответственности и границах научного вмешательства.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«Собачье сердце» стало не спорным текстом прошлого, а произведением, которое помогает по-новому взглянуть на человека, общество и последствия необдуманных решений.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0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критическая история повести важна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оценок «Собачьего сердца» показывает, как со временем меняется отношение к литературе. Сначала повесть отвергали, потом читали тайно, а сегодня считают важной сатирой и нравственным предупреждением.
</a:t>
            </a:r>
            <a:endParaRPr lang="en-US" sz="390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2026-05-22T20:05:57Z</dcterms:created>
  <dcterms:modified xsi:type="dcterms:W3CDTF">2026-05-22T20:05:57Z</dcterms:modified>
</cp:coreProperties>
</file>