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jpe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мире людей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жить дружно, общаться и помогать каждый день?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живут вместе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Людям нужны общение, забота и поддержка. С первых лет ребёнок учится у близких слышать, говорить и понимать других. Семья и школа помогают соблюдать правила, дружить и делать общий мир спокойнее и добрее.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человека есть свой характер, поэтому важно уважать различия.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Повседневное наблюдение в семье и школе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жить без лишних ссор и лучше понимать друг друга в классе, дома и во дворе.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— самые близкие люди
</a:t>
            </a:r>
            <a:endParaRPr lang="en-US" sz="2246" dirty="0"/>
          </a:p>
        </p:txBody>
      </p:sp>
      <p:sp>
        <p:nvSpPr>
          <p:cNvPr id="10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17961" y="170962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дома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ребёнок чувствует защиту и внимание. Здесь его учат заботиться о близких, говорить добрые слова и отвечать за свои поступки.
</a:t>
            </a:r>
            <a:endParaRPr lang="en-US" sz="1081" dirty="0"/>
          </a:p>
        </p:txBody>
      </p:sp>
      <p:sp>
        <p:nvSpPr>
          <p:cNvPr id="12" name="Text 3"/>
          <p:cNvSpPr txBox="1"/>
          <p:nvPr/>
        </p:nvSpPr>
        <p:spPr>
          <a:xfrm>
            <a:off x="417961" y="2477714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дела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ужины, прогулки, праздники и разговоры делают дом тёплым и дружным. Когда все участвуют в делах, семья становится ещё крепче.
</a:t>
            </a:r>
            <a:endParaRPr lang="en-US" sz="1081" dirty="0"/>
          </a:p>
        </p:txBody>
      </p:sp>
      <p:sp>
        <p:nvSpPr>
          <p:cNvPr id="13" name="Text 4"/>
          <p:cNvSpPr txBox="1"/>
          <p:nvPr/>
        </p:nvSpPr>
        <p:spPr>
          <a:xfrm>
            <a:off x="417961" y="3245797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уроки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дома человек впервые узнаёт, как делиться, слушать, просить прощения и помогать. Эти навыки потом очень нужны в школе и среди друзей.
</a:t>
            </a:r>
            <a:endParaRPr lang="en-US" sz="1081" dirty="0"/>
          </a:p>
        </p:txBody>
      </p:sp>
      <p:sp>
        <p:nvSpPr>
          <p:cNvPr id="14" name="Text 5"/>
          <p:cNvSpPr txBox="1"/>
          <p:nvPr/>
        </p:nvSpPr>
        <p:spPr>
          <a:xfrm>
            <a:off x="417961" y="401385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Родные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3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Родители, дети, бабушки и дедушки часто по-разному смотрят на мир, но остаются одной командой. В этом и есть сила семьи.
</a:t>
            </a:r>
            <a:endParaRPr lang="en-US" sz="122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вежливый разговор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простых шагов помогает говорить спокойно и находить мирное решение.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816770"/>
            <a:ext cx="271200" cy="216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073476"/>
            <a:ext cx="271200" cy="27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80294"/>
            <a:ext cx="271200" cy="2169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39100"/>
            <a:ext cx="271200" cy="271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и добрые поступки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«здравствуйте» и «добрый день» помогают начать разговор дружелюбно. С ними даже обычная встреча становится тёплой и приятной.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поступок может быть совсем маленьким: подержать дверь, поднять тетрадь или помочь донести вещи. Но именно он делает день легче.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«Спасибо» показывает, что человек заметил помощь и ценит её. От этого общение становится спокойнее, а у людей появляется хорошее настроение.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«извините» помогает исправить неловкость и не ссориться из-за мелочи. Вежливый человек умеет признавать ошибку без лишних споров.
</a:t>
            </a:r>
            <a:endParaRPr lang="en-US" sz="8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211" y="932326"/>
            <a:ext cx="2770500" cy="20102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049" y="2933842"/>
            <a:ext cx="2770500" cy="20102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помогает жить веселее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610550" y="1784925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ребята помирились после спора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друга не поделили мяч и сначала сердились друг на друга. Потом они остановились, выслушали друг друга и решили играть по очереди. К вечеру спор уже вспоминался как смешной пустяк, а игра стала только интереснее.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200" y="3448750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друг замечает трудный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девочка грустила, потому что не успела закончить задание. Подруга тихо подсказала, как начать, и дала время собраться с мыслями. Вместе им стало спокойнее, а работа пошла быстрее и без обид.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решить спор мирно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остановиться, поговорить и сохранить хорошие отношения.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3567" y="69413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 классе и в школе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43275" y="186661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на уроке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внимательно слушает учителя, ему легче понять объяснение и выполнить задание. Так на уроке меньше шума, а у всех больше времени на дело.
</a:t>
            </a:r>
            <a:endParaRPr lang="en-US" sz="1088" dirty="0"/>
          </a:p>
        </p:txBody>
      </p:sp>
      <p:sp>
        <p:nvSpPr>
          <p:cNvPr id="12" name="Text 2"/>
          <p:cNvSpPr txBox="1"/>
          <p:nvPr/>
        </p:nvSpPr>
        <p:spPr>
          <a:xfrm>
            <a:off x="350875" y="289903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мешать другим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занятии важно не отвлекать соседей разговорами и лишними движениями. Тогда каждый может сосредоточиться, а в классе сохраняются порядок и спокойная работа.
</a:t>
            </a:r>
            <a:endParaRPr lang="en-US" sz="1088" dirty="0"/>
          </a:p>
        </p:txBody>
      </p:sp>
      <p:sp>
        <p:nvSpPr>
          <p:cNvPr id="13" name="Text 3"/>
          <p:cNvSpPr txBox="1"/>
          <p:nvPr/>
        </p:nvSpPr>
        <p:spPr>
          <a:xfrm>
            <a:off x="443275" y="395146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аккуратным на перемене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нужна для отдыха, но и здесь важно не толкаться, не бегать слишком резко и смотреть по сторонам. Это помогает избежать неприятностей.
</a:t>
            </a:r>
            <a:endParaRPr lang="en-US" sz="1088" dirty="0"/>
          </a:p>
        </p:txBody>
      </p:sp>
      <p:sp>
        <p:nvSpPr>
          <p:cNvPr id="14" name="Text 4"/>
          <p:cNvSpPr txBox="1"/>
          <p:nvPr/>
        </p:nvSpPr>
        <p:spPr>
          <a:xfrm>
            <a:off x="4614842" y="413233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школьные вещи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Учебники, парты и игрушки для занятий должны оставаться целыми и чистыми. Если относиться к ним бережно, ими смогут пользоваться все ребята долго.
</a:t>
            </a:r>
            <a:endParaRPr lang="en-US" sz="1088" dirty="0"/>
          </a:p>
        </p:txBody>
      </p:sp>
      <p:sp>
        <p:nvSpPr>
          <p:cNvPr id="15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1701" y="1503975"/>
            <a:ext cx="3640200" cy="25381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делает мир добрее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68275" y="1901113"/>
            <a:ext cx="42669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достаточно подать упавшую вещь, уступить место или подсказать дорогу. Такой поступок занимает минуту, а человеку рядом делает день заметно легче.
</a:t>
            </a:r>
            <a:endParaRPr lang="en-US" sz="982" dirty="0"/>
          </a:p>
        </p:txBody>
      </p:sp>
      <p:sp>
        <p:nvSpPr>
          <p:cNvPr id="11" name="Text 2"/>
          <p:cNvSpPr txBox="1"/>
          <p:nvPr/>
        </p:nvSpPr>
        <p:spPr>
          <a:xfrm>
            <a:off x="768275" y="2568921"/>
            <a:ext cx="42669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однокласснику трудно, добрый совет или помощь с тетрадью придают ему уверенности. От этого учиться становится спокойнее и интереснее.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68275" y="3236730"/>
            <a:ext cx="42669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дома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тоже есть много дел: убрать игрушки, принести книгу, помочь накрыть на стол. Когда каждый делает свою часть, всем становится проще и веселее.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768275" y="3904540"/>
            <a:ext cx="42669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возвращается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Человек, которому помогли, чаще сам хочет сделать что-то хорошее в ответ. Так доброта передаётся дальше, как улыбка по цепочке.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уметь слушать
</a:t>
            </a:r>
            <a:endParaRPr lang="en-US" sz="2646" dirty="0"/>
          </a:p>
        </p:txBody>
      </p:sp>
      <p:sp>
        <p:nvSpPr>
          <p:cNvPr id="11" name="Text 2"/>
          <p:cNvSpPr txBox="1"/>
          <p:nvPr/>
        </p:nvSpPr>
        <p:spPr>
          <a:xfrm>
            <a:off x="1242950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перебивать
</a:t>
            </a:r>
            <a:pPr algn="l" indent="0" marL="0">
              <a:lnSpc>
                <a:spcPct val="115000"/>
              </a:lnSpc>
              <a:buNone/>
            </a:pPr>
            <a:r>
              <a:rPr lang="en-US" sz="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не перебивает, собеседник успевает спокойно закончить мысль. Так разговор становится понятнее, а сам слушатель показывает уважение и готовность по-настоящему услышать другого.
</a:t>
            </a:r>
            <a:endParaRPr lang="en-US" sz="1262" dirty="0"/>
          </a:p>
        </p:txBody>
      </p:sp>
      <p:sp>
        <p:nvSpPr>
          <p:cNvPr id="12" name="Text 3"/>
          <p:cNvSpPr txBox="1"/>
          <p:nvPr/>
        </p:nvSpPr>
        <p:spPr>
          <a:xfrm>
            <a:off x="3022508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понимать объяснение
</a:t>
            </a:r>
            <a:pPr algn="l" indent="0" marL="0">
              <a:lnSpc>
                <a:spcPct val="115000"/>
              </a:lnSpc>
              <a:buNone/>
            </a:pPr>
            <a:r>
              <a:rPr lang="en-US" sz="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Внимательное слушание помогает запомнить важные слова учителя, друга или взрослого. Тогда легче выполнить задание, задать нужный вопрос и не перепутать главное с мелочами.
</a:t>
            </a:r>
            <a:endParaRPr lang="en-US" sz="1262" dirty="0"/>
          </a:p>
        </p:txBody>
      </p:sp>
      <p:sp>
        <p:nvSpPr>
          <p:cNvPr id="13" name="Text 4"/>
          <p:cNvSpPr txBox="1"/>
          <p:nvPr/>
        </p:nvSpPr>
        <p:spPr>
          <a:xfrm>
            <a:off x="4802068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голосу, паузам и словам можно понять, радуется человек или огорчён. Тот, кто слушает внимательно, быстрее замечает тревогу и может вовремя поддержать добрым словом.
</a:t>
            </a:r>
            <a:endParaRPr lang="en-US" sz="1262" dirty="0"/>
          </a:p>
        </p:txBody>
      </p:sp>
      <p:sp>
        <p:nvSpPr>
          <p:cNvPr id="14" name="Text 5"/>
          <p:cNvSpPr txBox="1"/>
          <p:nvPr/>
        </p:nvSpPr>
        <p:spPr>
          <a:xfrm>
            <a:off x="6581631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Дружить и учиться легче
</a:t>
            </a:r>
            <a:pPr algn="l" indent="0" marL="0">
              <a:lnSpc>
                <a:spcPct val="115000"/>
              </a:lnSpc>
              <a:buNone/>
            </a:pPr>
            <a:r>
              <a:rPr lang="en-US" sz="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умеют слушать, они меньше спорят и чаще понимают друг друга с первого раза. Это помогает и в классе, и дома, и даже в обычной очереди за мороженым.
</a:t>
            </a:r>
            <a:endParaRPr lang="en-US" sz="126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 доверие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правдивые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говорит то, что действительно произошло, и не придумывает лишнего. Честность помогает другим понять его слова без сомнений.
</a:t>
            </a:r>
            <a:endParaRPr lang="en-US" sz="951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выполненное обещание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пообещал помочь, прийти или принести вещь, он старается сделать это вовремя. Так слова начинают совпадать с делами.
</a:t>
            </a:r>
            <a:endParaRPr lang="en-US" sz="951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Тогда появляется доверие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есть честный человек, с ним спокойнее играть, учиться и работать вместе. Его не нужно каждый раз проверять.
</a:t>
            </a:r>
            <a:endParaRPr lang="en-US" sz="102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безопасности рядом с людьми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кассы в магазине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увидел интересные открытки и отошёл к полке, но быстро заметил, что мамы рядом нет. Он сразу подошёл к кассиру и спокойно назвал своё имя. Вскоре взрослый нашёл его, и прогулка продолжилась без слёз и паники.
</a:t>
            </a:r>
            <a:endParaRPr lang="en-US" sz="1011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Незнакомец у подъезда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возвращалась домой и заметила незнакомого человека, который предложил проводить её. Она не остановилась, а сразу пошла к взрослым, стоявшим неподалёку. Правильный выбор помог ей избежать опасной ситуации и сохранить спокойствие.
</a:t>
            </a:r>
            <a:endParaRPr lang="en-US" sz="1011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Потерялся на празднике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шумном празднике ребёнок отвлёкся на музыку и не увидел свою группу. Он не побежал куда попало, а обратился к полицейскому. Взрослый помог быстро связаться с родными, и всё закончилось хорошо.
</a:t>
            </a:r>
            <a:endParaRPr lang="en-US" sz="101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Мои роли среди людей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один и тот же ребёнок ведёт себя дома, в школе и во дворе.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4728" y="2216576"/>
            <a:ext cx="274800" cy="27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76128" y="2879603"/>
            <a:ext cx="252000" cy="28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76128" y="3549378"/>
            <a:ext cx="252000" cy="28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76128" y="4219153"/>
            <a:ext cx="252000" cy="28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объединяют людей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2272049" y="21596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и школьные праздники собирают людей за одним столом или в одном зале. Общая радость помогает почувствовать, что рядом есть свои и всем хорошо вместе.
</a:t>
            </a:r>
            <a:endParaRPr lang="en-US" sz="846" dirty="0"/>
          </a:p>
        </p:txBody>
      </p:sp>
      <p:sp>
        <p:nvSpPr>
          <p:cNvPr id="12" name="Text 3"/>
          <p:cNvSpPr txBox="1"/>
          <p:nvPr/>
        </p:nvSpPr>
        <p:spPr>
          <a:xfrm>
            <a:off x="2272049" y="28294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ужины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семья часто ужинает вместе, у всех есть время поговорить о дне, поделиться новостями и выслушать друг друга. Такие минуты делают дом теплее и дружнее.
</a:t>
            </a:r>
            <a:endParaRPr lang="en-US" sz="854" dirty="0"/>
          </a:p>
        </p:txBody>
      </p:sp>
      <p:sp>
        <p:nvSpPr>
          <p:cNvPr id="13" name="Text 4"/>
          <p:cNvSpPr txBox="1"/>
          <p:nvPr/>
        </p:nvSpPr>
        <p:spPr>
          <a:xfrm>
            <a:off x="2272049" y="34991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прогулки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с близкими или друзьями становятся доброй традицией, если повторяются часто. Во время них люди отдыхают, замечают красоту вокруг и учатся быть внимательнее друг к другу.
</a:t>
            </a:r>
            <a:endParaRPr lang="en-US" sz="846" dirty="0"/>
          </a:p>
        </p:txBody>
      </p:sp>
      <p:sp>
        <p:nvSpPr>
          <p:cNvPr id="14" name="Text 5"/>
          <p:cNvSpPr txBox="1"/>
          <p:nvPr/>
        </p:nvSpPr>
        <p:spPr>
          <a:xfrm>
            <a:off x="2272049" y="4168952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дни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даты и поздравления напоминают о важных событиях и людях. Благодаря им старшие передают младшим семейные истории, а маленькие слушатели чувствуют себя частью большой семьи.
</a:t>
            </a:r>
            <a:endParaRPr lang="en-US" sz="84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заботится о доме, дворе и природе
</a:t>
            </a:r>
            <a:endParaRPr lang="en-US" sz="2246" dirty="0"/>
          </a:p>
        </p:txBody>
      </p:sp>
      <p:sp>
        <p:nvSpPr>
          <p:cNvPr id="10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17961" y="170962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убирать мусор и складывать вещи на место, класс, двор и подъезд становятся аккуратнее. В чистом месте легче отдыхать, играть и не искать карандаш под партой целую вечность.
</a:t>
            </a:r>
            <a:endParaRPr lang="en-US" sz="1081" dirty="0"/>
          </a:p>
        </p:txBody>
      </p:sp>
      <p:sp>
        <p:nvSpPr>
          <p:cNvPr id="12" name="Text 3"/>
          <p:cNvSpPr txBox="1"/>
          <p:nvPr/>
        </p:nvSpPr>
        <p:spPr>
          <a:xfrm>
            <a:off x="417961" y="2477714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Бережём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Цветы, кусты и деревья нужно не ломать, а беречь. Когда люди осторожно относятся к зелени, двор выглядит красивее, а птицам и насекомым становится легче жить рядом.
</a:t>
            </a:r>
            <a:endParaRPr lang="en-US" sz="1081" dirty="0"/>
          </a:p>
        </p:txBody>
      </p:sp>
      <p:sp>
        <p:nvSpPr>
          <p:cNvPr id="13" name="Text 4"/>
          <p:cNvSpPr txBox="1"/>
          <p:nvPr/>
        </p:nvSpPr>
        <p:spPr>
          <a:xfrm>
            <a:off x="417961" y="3245797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шум мешает соседям, а беспорядок портит настроение всем вокруг. Если вести себя спокойно и аккуратно, в доме, парке и на улице становится приятнее находиться.
</a:t>
            </a:r>
            <a:endParaRPr lang="en-US" sz="1081" dirty="0"/>
          </a:p>
        </p:txBody>
      </p:sp>
      <p:sp>
        <p:nvSpPr>
          <p:cNvPr id="14" name="Text 5"/>
          <p:cNvSpPr txBox="1"/>
          <p:nvPr/>
        </p:nvSpPr>
        <p:spPr>
          <a:xfrm>
            <a:off x="417961" y="401385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как доброта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Помочь убрать двор, полить растение или не бросить бумажку мимо урны — это тоже добрый поступок. Так человек показывает, что ему не всё равно, где он живёт.
</a:t>
            </a:r>
            <a:endParaRPr lang="en-US" sz="108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доброго поступка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маленькая помощь может превратиться в цепочку хороших дел.
</a:t>
            </a:r>
            <a:endParaRPr lang="en-US" sz="108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людям дружить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443275" y="19065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Грубые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и обидные слова ранят сильнее, чем кажется. После них человеку трудно продолжать разговор спокойно, а дружеское настроение быстро исчезает, будто его унес ветер.
</a:t>
            </a:r>
            <a:endParaRPr lang="en-US" sz="1088" dirty="0"/>
          </a:p>
        </p:txBody>
      </p:sp>
      <p:sp>
        <p:nvSpPr>
          <p:cNvPr id="10" name="Text 2"/>
          <p:cNvSpPr txBox="1"/>
          <p:nvPr/>
        </p:nvSpPr>
        <p:spPr>
          <a:xfrm>
            <a:off x="4844300" y="234115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Жадность и нежелание делиться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хочет всё оставить себе, другим становится неприятно рядом с ним. Жадность мешает играм, общим делам и простому хорошему настроению в компании.
</a:t>
            </a:r>
            <a:endParaRPr lang="en-US" sz="1088" dirty="0"/>
          </a:p>
        </p:txBody>
      </p:sp>
      <p:sp>
        <p:nvSpPr>
          <p:cNvPr id="11" name="Text 3"/>
          <p:cNvSpPr txBox="1"/>
          <p:nvPr/>
        </p:nvSpPr>
        <p:spPr>
          <a:xfrm>
            <a:off x="399750" y="318242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Неумение слушать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 говорит, а другой не слышит и торопится ответить, возникают недоразумения. Люди начинают думать, что их не понимают, и спор разгорается ещё сильнее.
</a:t>
            </a:r>
            <a:endParaRPr lang="en-US" sz="1088" dirty="0"/>
          </a:p>
        </p:txBody>
      </p:sp>
      <p:sp>
        <p:nvSpPr>
          <p:cNvPr id="12" name="Text 4"/>
          <p:cNvSpPr txBox="1"/>
          <p:nvPr/>
        </p:nvSpPr>
        <p:spPr>
          <a:xfrm>
            <a:off x="4779750" y="38362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Насмешки и толчки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Смеяться над чужой ошибкой или толкаться — плохой способ показать свои чувства. Такие действия обижают и делают дружбу хрупкой, как тонкий лёд весной.
</a:t>
            </a:r>
            <a:endParaRPr lang="en-US" sz="1088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000" y="3062625"/>
            <a:ext cx="8219400" cy="1830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среди людей каждый день
</a:t>
            </a:r>
            <a:endParaRPr lang="en-US" sz="2646" dirty="0"/>
          </a:p>
        </p:txBody>
      </p:sp>
      <p:sp>
        <p:nvSpPr>
          <p:cNvPr id="12" name="Text 2"/>
          <p:cNvSpPr txBox="1"/>
          <p:nvPr/>
        </p:nvSpPr>
        <p:spPr>
          <a:xfrm>
            <a:off x="1193050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Утреннее приветствие
</a:t>
            </a:r>
            <a:pPr algn="l" indent="0" marL="0">
              <a:lnSpc>
                <a:spcPct val="115000"/>
              </a:lnSpc>
              <a:buNone/>
            </a:pPr>
            <a:r>
              <a:rPr lang="en-US" sz="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часто начинается с простого «здравствуйте» дома или в школе. Это маленькое слово создаёт доброе настроение и напоминает, что рядом есть люди, которым ты не безразличен.
</a:t>
            </a:r>
            <a:endParaRPr lang="en-US" sz="914" dirty="0"/>
          </a:p>
        </p:txBody>
      </p:sp>
      <p:sp>
        <p:nvSpPr>
          <p:cNvPr id="13" name="Text 3"/>
          <p:cNvSpPr txBox="1"/>
          <p:nvPr/>
        </p:nvSpPr>
        <p:spPr>
          <a:xfrm>
            <a:off x="3137000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и просьбы
</a:t>
            </a:r>
            <a:pPr algn="l" indent="0" marL="0">
              <a:lnSpc>
                <a:spcPct val="115000"/>
              </a:lnSpc>
              <a:buNone/>
            </a:pPr>
            <a:r>
              <a:rPr lang="en-US" sz="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человек задаёт вопросы, отвечает, просит помощь и сам помогает другим. Именно в таких коротких разговорах учатся быть внимательным, терпеливым и понятным.
</a:t>
            </a:r>
            <a:endParaRPr lang="en-US" sz="910" dirty="0"/>
          </a:p>
        </p:txBody>
      </p:sp>
      <p:sp>
        <p:nvSpPr>
          <p:cNvPr id="14" name="Text 4"/>
          <p:cNvSpPr txBox="1"/>
          <p:nvPr/>
        </p:nvSpPr>
        <p:spPr>
          <a:xfrm>
            <a:off x="5080949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дела
</a:t>
            </a:r>
            <a:pPr algn="l" indent="0" marL="0">
              <a:lnSpc>
                <a:spcPct val="115000"/>
              </a:lnSpc>
              <a:buNone/>
            </a:pPr>
            <a:r>
              <a:rPr lang="en-US" sz="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многие помогают убрать игрушки, накрыть на стол или рассказать о своём дне. Когда каждый делает свой маленький вклад, дом становится дружнее и спокойнее.
</a:t>
            </a:r>
            <a:endParaRPr lang="en-US" sz="943" dirty="0"/>
          </a:p>
        </p:txBody>
      </p:sp>
      <p:sp>
        <p:nvSpPr>
          <p:cNvPr id="15" name="Text 5"/>
          <p:cNvSpPr txBox="1"/>
          <p:nvPr/>
        </p:nvSpPr>
        <p:spPr>
          <a:xfrm>
            <a:off x="7024896" y="1954488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следы дня
</a:t>
            </a:r>
            <a:pPr algn="l" indent="0" marL="0">
              <a:lnSpc>
                <a:spcPct val="115000"/>
              </a:lnSpc>
              <a:buNone/>
            </a:pPr>
            <a:r>
              <a:rPr lang="en-US" sz="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обычный день оставляет след в отношениях: улыбка, вежливое слово или помощь однокласснику запоминаются надолго. Из таких мелочей и складывается жизнь среди людей.
</a:t>
            </a:r>
            <a:endParaRPr lang="en-US" sz="91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среди людей становится легче, когда человек умеет уважать, слушать, помогать и говорить вежливо. Эти простые умения делают каждый день добрее, а отношения — крепче и радостнее.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Жить вместе — важный навык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2026-05-26T01:23:38Z</dcterms:created>
  <dcterms:modified xsi:type="dcterms:W3CDTF">2026-05-26T01:23:38Z</dcterms:modified>
</cp:coreProperties>
</file>