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рационального использования ресурсов Русской равнины
</a:t>
            </a:r>
            <a:endParaRPr lang="en-US" sz="2297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богатые ресурсы Русской равнины без ущерба природе?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равнина: территория жизни и хозяйства
</a:t>
            </a:r>
            <a:endParaRPr lang="en-US" sz="2546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сосредоточены города, сельское хозяйство, транспорт и добыча ресурсов. Поэтому даже небольшая ошибка в хозяйстве быстро отражается на природе и жизни людей.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050" y="1612800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29833"/>
            <a:ext cx="221100" cy="19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2350" y="1615350"/>
            <a:ext cx="221100" cy="221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58962" y="1612800"/>
            <a:ext cx="197925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ресурсы особенно важны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подземные воды снабжают людей, предприятия и поля. Если вода загрязняется, страдают не только питьевые источники, но и почвы, рыба и прибрежные экосистемы.
</a:t>
            </a:r>
            <a:endParaRPr lang="en-US" sz="860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Рекреационные территории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Луга, берега рек и природные уголки нужны для отдыха и туризма. Если их перегружать мусором и транспортом, они быстро теряют привлекательность и природную ценность.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Недра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торф, песок, глина и известняк важны для промышленности и строительства. Однако добыча меняет рельеф, создаёт отвалы и требует восстановления нарушенных территорий.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чернозёмы и серые лесные почвы обеспечивают урожай. Но при неправильной обработке они быстро теряют верхний слой, влагу и питательные вещества.
</a:t>
            </a:r>
            <a:endParaRPr lang="en-US" sz="89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древесину, защищают берега и удерживают влагу. Когда их вырубают слишком активно, усиливаются ветровая и водная эрозия, а животным становится труднее жить.
</a:t>
            </a:r>
            <a:endParaRPr lang="en-US" sz="8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артерии 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70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Волге, Оке, Дону и Каме тянутся главные водные линии равнины. На их берегах стоят города, работают порты, а рядом расположены сельские территории, которым вода нужна каждый день. Реки соединяют хозяйство и природу, поэтому любое загрязнение быстро распространяется вниз по течению.
</a:t>
            </a:r>
            <a:endParaRPr lang="en-US" sz="1315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южных районов и серые лесные почвы центральной полосы — основа земледелия. На них выращивают зерновые, овощи и кормовые культуры. Но именно эти почвы сильнее всего страдают от распашки, вымывания и уплотнения тяжёлой техникой.
</a:t>
            </a:r>
            <a:endParaRPr lang="en-US" sz="1402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пояс и живые барьеры
</a:t>
            </a:r>
            <a:pPr algn="l" indent="0" marL="0">
              <a:lnSpc>
                <a:spcPct val="115000"/>
              </a:lnSpc>
              <a:buNone/>
            </a:pPr>
            <a:r>
              <a:rPr lang="en-US" sz="68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древесину, защищают поля от ветра и сохраняют влажность. Они смягчают климат на местном уровне и служат убежищем для множества видов. Когда лесной покров сокращается, территория быстрее теряет устойчивость к засухам, пожарам и эрозии.
</a:t>
            </a:r>
            <a:endParaRPr lang="en-US" sz="128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4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Ресурсы, которые формируют облик территории
</a:t>
            </a:r>
            <a:endParaRPr lang="en-US" sz="254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8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рациональное использование
</a:t>
            </a:r>
            <a:endParaRPr lang="en-US" sz="2789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Брать ровно столько, сколько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45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1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понимать, сколько ресурса действительно необходимо. Экономия воды, топлива, древесины и земли снижает потери и помогает использовать природные богатства без лишнего давления на территорию.
</a:t>
            </a:r>
            <a:endParaRPr lang="en-US" sz="993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 допускать лишнего ущерба
</a:t>
            </a:r>
            <a:pPr algn="l" indent="0" marL="0">
              <a:lnSpc>
                <a:spcPct val="100000"/>
              </a:lnSpc>
              <a:buNone/>
            </a:pPr>
            <a:r>
              <a:rPr lang="en-US" sz="50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 использование не должны разрушать почву, воду и леса вокруг. Очистка стоков, аккуратная обработка полей и контроль выбросов уменьшают вред ещё до появления серьёзных последствий.
</a:t>
            </a:r>
            <a:endParaRPr lang="en-US" sz="1088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Думать о будущем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Рациональность работает только тогда, когда есть правила и ответственность. Если люди, предприятия и власти соблюдают нормы, природа успевает восстанавливаться и служит дольше.
</a:t>
            </a:r>
            <a:endParaRPr lang="en-US" sz="1186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Восстанавливать нарушенное
</a:t>
            </a:r>
            <a:pPr algn="l" indent="0" marL="0">
              <a:lnSpc>
                <a:spcPct val="100000"/>
              </a:lnSpc>
              <a:buNone/>
            </a:pPr>
            <a:r>
              <a:rPr lang="en-US" sz="50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использования ресурсы и территории нужно восстанавливать. Лесопосадки, рекультивация карьеров, ремонт очистных сооружений и защита берегов возвращают природе часть утраченных функций.
</a:t>
            </a:r>
            <a:endParaRPr lang="en-US" sz="10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ресурсы: значение и уязвимость
</a:t>
            </a:r>
            <a:endParaRPr lang="en-US" sz="2801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снабжают население питьевой водой и помогают работе заводов, ферм и транспорта. Чем чище водоём, тем меньше затрат на очистку и тем безопаснее он для людей и животных.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загрязнения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воды, мусор и нефтепродукты меняют состав воды. Из-за этого уменьшается прозрачность, падает содержание кислорода, а обитатели рек и озёр становятся более уязвимыми.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Прогрев и зарастание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мелководьях вода сильнее прогревается, и в ней быстрее размножаются водоросли. Берега зарастают, течение замедляется, а водоём постепенно теряет прежнее качество и удобство использования.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людей и 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береговые зоны засорены или нарушены, восстановление идёт медленно. Это отражается на рыболовстве, отдыхе, судоходстве и на общем состоянии всей речной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воды: загрязнение и «цветение»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воде удобрений и стоков, тем быстрее меняется её состояние. Особенно заметны последствия летом, когда водоёмы прогреваются сильнее.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вклад дают стоки и удобрения, значит, профилактика загрязнения важнее, чем последующая очистка.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экологических докладов о состоянии поверхностных вод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воды: истощение и колебания уровня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Плотины и регулирование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плотин и водохранилищ изменяет течение рек. Уровень воды начинает зависеть не только от погоды, но и от работы гидротехнических сооружений.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водозабора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активно забирают на нужды городов, полей и предприятий, реки и озёра теряют часть естественного объёма. В маловодные периоды это особенно заметно.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периоды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сезоны усиливают обмеление. Берега оголяются, течение слабеет, а растения и животные сталкиваются с нехваткой влаги и кислорода.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водосборов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в бассейнах рек уменьшает удержание влаги в почве. Вода быстрее стекает весной и хуже сохраняется летом, поэтому колебания уровня становятся резче.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сантиметр плодородного слоя может формироваться 100–300 лет. Поэтому потеря почвы из-за эрозии почти не восстанавливается за жизнь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почвоведения и географии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100–300 лет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природе, чтобы создать всего один сантиметр плодородного слоя.
</a:t>
            </a:r>
            <a:endParaRPr lang="en-US" sz="138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Почвы: эрозия и падение плодородия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виды деградации почв требуют разных мер защиты, но цель одна — сохранить плодородный слой и устойчивый урожай.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угрозы связаны с потерей верхнего слоя и влаги, поэтому нужны противоэрозионные и агротехнические меры.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 и агрономии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4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биоразнообразие: почему они уязвимы
</a:t>
            </a:r>
            <a:endParaRPr lang="en-US" sz="2549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видов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на Русской равнине поддерживают жизнь множества видов. Здесь птицы находят гнёзда, звери — укрытия, а насекомые — кормовую базу. При сокращении лесов эти связи быстро нарушаются.
</a:t>
            </a:r>
            <a:endParaRPr lang="en-US" sz="1399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пожаров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уничтожают не только деревья, но и подлесок, семена, убежища животных. После сильного возгорания восстановление идёт долго, а часть редких видов может не вернуться совсем.
</a:t>
            </a:r>
            <a:endParaRPr lang="en-US" sz="1399" dirty="0"/>
          </a:p>
        </p:txBody>
      </p:sp>
      <p:sp>
        <p:nvSpPr>
          <p:cNvPr id="13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 и влаги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удерживает влагу, смягчает жару и защищает почву от размыва и выдувания. Когда деревьев становится меньше, земля быстрее пересыхает, а ручьи и реки сильнее реагируют на засухи.
</a:t>
            </a:r>
            <a:endParaRPr lang="en-US" sz="1399" dirty="0"/>
          </a:p>
        </p:txBody>
      </p:sp>
      <p:sp>
        <p:nvSpPr>
          <p:cNvPr id="14" name="Text 5"/>
          <p:cNvSpPr txBox="1"/>
          <p:nvPr/>
        </p:nvSpPr>
        <p:spPr>
          <a:xfrm>
            <a:off x="3102844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лесных массивов
</a:t>
            </a:r>
            <a:pPr algn="l" indent="0" marL="0">
              <a:lnSpc>
                <a:spcPct val="100000"/>
              </a:lnSpc>
              <a:buNone/>
            </a:pPr>
            <a:r>
              <a:rPr lang="en-US" sz="60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8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сплошной лес делится дорогами, полями и вырубками, природные сообщества становятся слабее. Маленькие участки хуже сохраняют разнообразие, а животным труднее перемещаться между кормовыми и безопасными местами.
</a:t>
            </a:r>
            <a:endParaRPr lang="en-US" sz="12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местообитаний и исчезновение видов
</a:t>
            </a:r>
            <a:endParaRPr lang="en-US" sz="2549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лесной массив сокращается из-за вырубки или расширения хозяйства. Животные теряют привычные тропы, а для многих растений уменьшается площадь, где можно расти и размножаться.
</a:t>
            </a:r>
            <a:endParaRPr lang="en-US" sz="1186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 участки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оставшиеся участки оказываются разделены дорогами, полями и застройкой. Для зверей это становится барьером, а для птиц и насекомых — причиной разрыва привычных связей внутри экосистемы.
</a:t>
            </a:r>
            <a:endParaRPr lang="en-US" sz="1186" dirty="0"/>
          </a:p>
        </p:txBody>
      </p:sp>
      <p:sp>
        <p:nvSpPr>
          <p:cNvPr id="13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численности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обмен между популяциями ослабевает. Особи реже встречают партнёров, новые поколения появляются хуже, а редкие виды быстрее исчезают с территории, где раньше были обычными.
</a:t>
            </a:r>
            <a:endParaRPr lang="en-US" sz="1186" dirty="0"/>
          </a:p>
        </p:txBody>
      </p:sp>
      <p:sp>
        <p:nvSpPr>
          <p:cNvPr id="14" name="Text 5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экосистема становится менее устойчивой к засухам, пожарам и болезням. Чем меньше связных природных территорий, тем труднее природе самостоятельно восстанавливаться после нарушений.
</a:t>
            </a:r>
            <a:endParaRPr lang="en-US" sz="11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 последствия карьеров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основные этапы: от добычи полезных ископаемых до восстановления территории после разработки.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36610"/>
            <a:ext cx="221100" cy="176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36610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62460"/>
            <a:ext cx="221100" cy="176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47012" y="3537800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растут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требует больше воды, энергии и строительных материалов. Чем больше жителей и транспорта, тем сильнее нагрузка на реки, почвы, дороги и окружающие природные территории.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перевозок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предприятия и стройки увеличивают расход топлива и сырья. При этом растут выбросы, шум и количество отходов, которые затем нужно собирать, вывозить и обезвреживать.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поля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земледелие ускоряет истощение почв и повышает потребность в воде, удобрениях и технике. Если хозяйство ведётся без бережных приёмов, природные ресурсы восстанавливаются медленнее.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переработки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раздельный сбор отходов развит слабо, часть материалов теряется без повторного использования. Из-за этого мусора становится больше, а загрязнение накапливается быстрее, чем сокращается.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ресурсов расходуют слишком много
</a:t>
            </a:r>
            <a:endParaRPr lang="en-US" sz="27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причины к решению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хозяйственная нагрузка превращается в экологические проблемы и какие меры помогают их уменьшить.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477" y="1333500"/>
            <a:ext cx="2682013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могут делать семья и школа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в школе важно не тратить воду зря: закрывать кран, устранять протечки, использовать её только по необходимости. Это простая привычка, которая заметно снижает расход.
</a:t>
            </a:r>
            <a:endParaRPr lang="en-US" sz="1186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бумаги, пластика и металла помогает уменьшить количество мусора. Если отходы не смешивать, часть материалов можно отправить на переработку и сэкономить природные ресурсы.
</a:t>
            </a:r>
            <a:endParaRPr lang="en-US" sz="1186" dirty="0"/>
          </a:p>
        </p:txBody>
      </p:sp>
      <p:sp>
        <p:nvSpPr>
          <p:cNvPr id="13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на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ломать ветки, топтать молодые растения и разводить костры в неподходящих местах. Бережное поведение на природе помогает сохранить зелёные зоны вокруг школы и дома.
</a:t>
            </a:r>
            <a:endParaRPr lang="en-US" sz="1186" dirty="0"/>
          </a:p>
        </p:txBody>
      </p:sp>
      <p:sp>
        <p:nvSpPr>
          <p:cNvPr id="14" name="Text 5"/>
          <p:cNvSpPr txBox="1"/>
          <p:nvPr/>
        </p:nvSpPr>
        <p:spPr>
          <a:xfrm>
            <a:off x="344055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Посадки деревьев, уборки берегов и школьные экологические акции формируют ответственное отношение к ресурсам. Даже небольшое участие многих людей даёт заметный результат для местной природы.
</a:t>
            </a:r>
            <a:endParaRPr lang="en-US" sz="11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561" y="1531950"/>
            <a:ext cx="5903779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на уровне города и предприятия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о рациональном природопользовании на Русской равнине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Муниципалитеты и предприятия могут заметно снизить нагрузку на ресурсы, если действуют одновременно: модернизируют очистку, уменьшают потери воды и восстанавливают нарушенные территории.
</a:t>
            </a:r>
            <a:endParaRPr lang="en-US" sz="1182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направления дают наибольший эффект: защита воды, сокращение потерь и восстановление нарушенных земель.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и контроля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устанавливает правила добычи, землепользования и охраны территорий. Это помогает не превышать допустимую нагрузку на природу и сохранять участки, важные для животных и растений.
</a:t>
            </a:r>
            <a:endParaRPr lang="en-US" sz="1281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6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качества воды и воздуха показывает, где загрязнение уже опасно. Если данные мониторинга вовремя поступают, можно быстрее принять меры и не допустить ухудшения ситуации.
</a:t>
            </a:r>
            <a:endParaRPr lang="en-US" sz="1304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6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 поддерживают посадками, уходом за молодыми деревьями и защитой от пожаров. Такие меры помогают лесу восстановиться после вырубок и сохранять свои защитные функции.
</a:t>
            </a:r>
            <a:endParaRPr lang="en-US" sz="1281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вред
</a:t>
            </a:r>
            <a:pPr algn="l" indent="0" marL="0">
              <a:lnSpc>
                <a:spcPct val="100000"/>
              </a:lnSpc>
              <a:buNone/>
            </a:pPr>
            <a:r>
              <a:rPr lang="en-US" sz="6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Штрафы и проверки нужны, чтобы загрязнители не перекладывали ущерб на всех жителей. Когда ответственность реальна, предприятия и граждане чаще соблюдают экологические нормы.
</a:t>
            </a:r>
            <a:endParaRPr lang="en-US" sz="12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правильные действия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реки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берегу реки правильный выбор — не бросать мусор, не мыть машины у воды и не ломать прибрежные растения. Чистый берег помогает сохранить воду и места обитания.
</a:t>
            </a:r>
            <a:endParaRPr lang="en-US" sz="1186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
</a:t>
            </a:r>
            <a:pPr algn="l" indent="0" marL="0">
              <a:lnSpc>
                <a:spcPct val="100000"/>
              </a:lnSpc>
              <a:buNone/>
            </a:pPr>
            <a:r>
              <a:rPr lang="en-US" sz="57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поле важно не жечь сухую траву, соблюдать защитные полосы и бережно относиться к почве. Эти действия уменьшают риск пожаров, эрозии и потери плодородия.
</a:t>
            </a:r>
            <a:endParaRPr lang="en-US" sz="1238" dirty="0"/>
          </a:p>
        </p:txBody>
      </p:sp>
      <p:sp>
        <p:nvSpPr>
          <p:cNvPr id="13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нельзя шуметь, разводить огонь без правил и оставлять отходы. Если не тревожить животных и не повреждать деревья, лес дольше сохраняет своё природное богатство.
</a:t>
            </a:r>
            <a:endParaRPr lang="en-US" sz="1186" dirty="0"/>
          </a:p>
        </p:txBody>
      </p:sp>
      <p:sp>
        <p:nvSpPr>
          <p:cNvPr id="14" name="Text 5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помогает сортировка отходов, экономия воды и соблюдение правил на природных территориях. Такие привычки просты, но именно они уменьшают общий вред природе.
</a:t>
            </a:r>
            <a:endParaRPr lang="en-US" sz="11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значит сохранять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равнина богата, но её ресурсы не бесконечны. Чем точнее мы расходуем воду, почвы, леса и недра, тем дольше природа остаётся живой, чистой и полезной людям.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2026-07-26T22:21:16Z</dcterms:created>
  <dcterms:modified xsi:type="dcterms:W3CDTF">2026-07-26T22:21:16Z</dcterms:modified>
</cp:coreProperties>
</file>