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2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и словосочетание в истории русского языка
</a:t>
            </a:r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язык научился точно связывать слова и выражать мысль?
</a:t>
            </a:r>
            <a:endParaRPr lang="en-US" sz="422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 синтаксис
</a:t>
            </a:r>
            <a:endParaRPr lang="en-US" sz="2839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Синтаксис показывает, как слова соединяются в словосочетания и предложения. На уроке мы узнаем, чем уточнение отличается от сообщения, как найти грамматическую основу и почему порядок слов влияет на смысл.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краткой речи к сложным конструкциям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1459442" y="31701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речь
</a:t>
            </a:r>
            <a:pPr algn="ctr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чаще говорили коротко: называли предмет, действие или событие без подробных связей между словами.
</a:t>
            </a:r>
            <a:endParaRPr lang="en-US" sz="1188" dirty="0"/>
          </a:p>
        </p:txBody>
      </p:sp>
      <p:sp>
        <p:nvSpPr>
          <p:cNvPr id="10" name="Text 2"/>
          <p:cNvSpPr txBox="1"/>
          <p:nvPr/>
        </p:nvSpPr>
        <p:spPr>
          <a:xfrm>
            <a:off x="3036409" y="977224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Окончания, предлоги и союзы помогли точнее соединять слова и строить более ясные фразы.
</a:t>
            </a:r>
            <a:pPr algn="ctr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грамматических связей
</a:t>
            </a:r>
            <a:endParaRPr lang="en-US" sz="1045" dirty="0"/>
          </a:p>
        </p:txBody>
      </p:sp>
      <p:sp>
        <p:nvSpPr>
          <p:cNvPr id="11" name="Text 3"/>
          <p:cNvSpPr txBox="1"/>
          <p:nvPr/>
        </p:nvSpPr>
        <p:spPr>
          <a:xfrm>
            <a:off x="4618221" y="31701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длинных предложений
</a:t>
            </a:r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Стало возможно передавать причину, условие, сравнение и оценку, а не только сам факт.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207146" y="977226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речь сочетает краткость и точность с выразительными моделями для устного и письменного общения.
</a:t>
            </a:r>
            <a:pPr algn="ctr" indent="0" marL="0">
              <a:lnSpc>
                <a:spcPct val="100000"/>
              </a:lnSpc>
              <a:buNone/>
            </a:pPr>
            <a:r>
              <a:rPr lang="en-US" sz="110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язык
</a:t>
            </a:r>
            <a:endParaRPr lang="en-US" sz="1106" dirty="0"/>
          </a:p>
        </p:txBody>
      </p:sp>
      <p:sp>
        <p:nvSpPr>
          <p:cNvPr id="13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записки на бересте показывают живую речь людей XI–XV веков. В них часто встречаются простые фразы и понятный по ситуации смысл, поэтому многие слова не требовали длинных пояснений.
</a:t>
            </a:r>
            <a:endParaRPr lang="en-US" sz="992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Берестяные письма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Летописи сохранили особенности старого синтаксиса: свободный порядок слов и опору на контекст. Такие тексты помогают увидеть, как письменная речь постепенно становилась более упорядоченной и устойчивой.
</a:t>
            </a:r>
            <a:endParaRPr lang="en-US" sz="980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Летописи и записи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текстов становилось больше, закреплялись привычные способы соединять слова. Именно письменная традиция помогла сохранить формы, которые позже стали частью литературного русского языка.
</a:t>
            </a:r>
            <a:endParaRPr lang="en-US" sz="1003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как основа нормы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9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Древнерусские тексты: как выглядела ранняя письменная речь
</a:t>
            </a:r>
            <a:endParaRPr lang="en-US" sz="199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9013" y="1041900"/>
            <a:ext cx="3973425" cy="4101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Словосочетание уточняет мысль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32200" y="1106978"/>
            <a:ext cx="6780484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и зависимое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словосочетании одно слово главное, а другое зависимое. Вместе они называют предмет, признак или действие точнее, чем отдельное слово.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32200" y="2036900"/>
            <a:ext cx="6376521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смысла в деталях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Сочетания вроде «читать книгу» или «быстро бежать» добавляют важную информацию о действии. Благодаря им речь становится понятнее и выразительнее.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32200" y="2966800"/>
            <a:ext cx="5995916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модели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некоторые способы связи слов закреплялись в языке. Грамматические формы становились регулярнее, а построение фраз — более предсказуемым.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32200" y="3896725"/>
            <a:ext cx="5636803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 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Словосочетание часто становится строительным материалом для предложения. Оно помогает собрать точное высказывание из нескольких связанных по смыслу слов.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усложнялся синтаксис в разные эпохи
</a:t>
            </a:r>
            <a:endParaRPr lang="en-US" sz="2982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синтаксиса шло неравномерно: одни формы исчезали, а другие становились привычными для письма и чтения.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позже эпоха, тем богаче набор конструкций. Русский язык постепенно перешёл от кратких сообщений к гибкой системе выражения мыслей.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русского языка и школьному курсу синтаксиса.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85100" y="1146080"/>
            <a:ext cx="2958900" cy="28924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выражает законченную мысль
</a:t>
            </a:r>
            <a:endParaRPr lang="en-US" sz="2830" dirty="0"/>
          </a:p>
        </p:txBody>
      </p:sp>
      <p:sp>
        <p:nvSpPr>
          <p:cNvPr id="11" name="Text 2"/>
          <p:cNvSpPr txBox="1"/>
          <p:nvPr/>
        </p:nvSpPr>
        <p:spPr>
          <a:xfrm>
            <a:off x="788925" y="1207150"/>
            <a:ext cx="52689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сообщение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не только называет предметы и действия, но и сообщает что-то о них. Поэтому оно передаёт законченную мысль, понятную без дополнительного продолжения.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788925" y="2108850"/>
            <a:ext cx="52689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и сказуемое стали главными частями предложения. Именно они показывают, кто действует и что происходит, а значит, строят смысл высказывания.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788925" y="3010550"/>
            <a:ext cx="52689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цели высказывания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закрепились повествовательные, вопросительные и побудительные предложения. Каждое из них выполняет свою задачу: сообщить, спросить или побудить к действию.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788925" y="3912250"/>
            <a:ext cx="52689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и смысл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узнаётся не только по словам, но и по интонации. Она помогает понять, где мысль завершена, а где автор задаёт вопрос или делает просьбу.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880357"/>
            <a:ext cx="3982500" cy="127088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словосочетание отличается от предложения
</a:t>
            </a:r>
            <a:endParaRPr lang="en-US" sz="2587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что эти единицы языка выполняют разные задачи: одна уточняет, другая сообщает.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Словосочетание делает речь точнее, а предложение завершает мысль. Вместе они создают основу правильной и понятной речи.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04861" y="1534975"/>
            <a:ext cx="2712729" cy="293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порядок слов был и остаётся важным
</a:t>
            </a:r>
            <a:endParaRPr lang="en-US" sz="2751" dirty="0"/>
          </a:p>
        </p:txBody>
      </p:sp>
      <p:sp>
        <p:nvSpPr>
          <p:cNvPr id="11" name="Text 2"/>
          <p:cNvSpPr txBox="1"/>
          <p:nvPr/>
        </p:nvSpPr>
        <p:spPr>
          <a:xfrm>
            <a:off x="331477" y="1828501"/>
            <a:ext cx="13584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Раньше — свободнее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древнерусском языке окончания часто точно показывали связи между словами. Поэтому порядок слов мог меняться без потери смысла.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831664" y="1828501"/>
            <a:ext cx="13584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 — заметнее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язык развивался, расположение слов стало важнее для понимания фразы. Оно помогало яснее показывать, что в сообщении главное.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336096" y="1828501"/>
            <a:ext cx="13584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оттенки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порядок слов может менять оттенок высказывания. С его помощью можно выделить важное слово, усилить выразительность или подчеркнуть новую информацию.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838039" y="1828501"/>
            <a:ext cx="13584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читателя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порядок слов делает текст легче для восприятия. Читатель быстрее понимает мысль, если слова стоят так, как ожидает современная норма.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слова к предложению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постепенно возникает законченное высказывание в русском языке.
</a:t>
            </a:r>
            <a:endParaRPr lang="en-US" sz="1503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4300" y="1285325"/>
            <a:ext cx="690300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94600" y="1295008"/>
            <a:ext cx="754800" cy="6709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99400" y="1285325"/>
            <a:ext cx="690300" cy="6903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37150" y="351850"/>
            <a:ext cx="8095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3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церковнославянского языка на русский синтаксис
</a:t>
            </a:r>
            <a:endParaRPr lang="en-US" sz="2139" dirty="0"/>
          </a:p>
        </p:txBody>
      </p:sp>
      <p:sp>
        <p:nvSpPr>
          <p:cNvPr id="13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  <p:sp>
        <p:nvSpPr>
          <p:cNvPr id="14" name="Text 2"/>
          <p:cNvSpPr txBox="1"/>
          <p:nvPr/>
        </p:nvSpPr>
        <p:spPr>
          <a:xfrm>
            <a:off x="572211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Книжный стиль
</a:t>
            </a:r>
            <a:pPr algn="ctr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Церковнославянский язык придал письменной речи торжественное звучание и помог закрепить высокий стиль. Благодаря ему в текстах укрепились устойчивые книжные обороты и более строгая, продуманная организация фразы.
</a:t>
            </a:r>
            <a:endParaRPr lang="en-US" sz="1253" dirty="0"/>
          </a:p>
        </p:txBody>
      </p:sp>
      <p:sp>
        <p:nvSpPr>
          <p:cNvPr id="15" name="Text 3"/>
          <p:cNvSpPr txBox="1"/>
          <p:nvPr/>
        </p:nvSpPr>
        <p:spPr>
          <a:xfrm>
            <a:off x="3457567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лексика
</a:t>
            </a:r>
            <a:pPr algn="ctr" indent="0" marL="0">
              <a:lnSpc>
                <a:spcPct val="100000"/>
              </a:lnSpc>
              <a:buNone/>
            </a:pPr>
            <a:r>
              <a:rPr lang="en-US" sz="127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5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церковнославянской традиции в русский язык вошли многие книжные слова и выражения, связанные с религией, культурой и образованием. Они расширили словарный запас и сделали письменную речь точнее и выразительнее.
</a:t>
            </a:r>
            <a:endParaRPr lang="en-US" sz="1275" dirty="0"/>
          </a:p>
        </p:txBody>
      </p:sp>
      <p:sp>
        <p:nvSpPr>
          <p:cNvPr id="16" name="Text 4"/>
          <p:cNvSpPr txBox="1"/>
          <p:nvPr/>
        </p:nvSpPr>
        <p:spPr>
          <a:xfrm>
            <a:off x="6342923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конструкции
</a:t>
            </a:r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03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влиянием книжной нормы в языке стали чаще использоваться развернутые построения с уточнениями и повторяющимися связями. Это помогло передавать не только факт, но и оттенки смысла, оценку и торжественный тон.
</a:t>
            </a:r>
            <a:endParaRPr lang="en-US" sz="130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85100" y="1146080"/>
            <a:ext cx="2958900" cy="28924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8925" y="1207150"/>
            <a:ext cx="5275200" cy="10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 В. Ломоносов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XVIII веке Ломоносов первым системно описал литературный русский язык и показал, как строится правильная письменная речь. Его работы связали грамматику с нормой и стали основой научного изучения языка.
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788925" y="2302600"/>
            <a:ext cx="5275200" cy="10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 А. Потебня и А. А. Шахматов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Потебня и Шахматов глубже рассмотрели смысловую сторону речи, строение предложения и связь слов. Их исследования помогли понять, как язык развивается и почему синтаксические модели меняются со временем.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788925" y="3398050"/>
            <a:ext cx="5275200" cy="10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 В. Виноградов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Виноградов изучал стили русского языка, типы предложений и нормы литературной речи. Его труды сделали описание синтаксиса более точным и удобным для школьного изучения, анализа текстов и практики письма.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12" name="Text 4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Учёные, которые описали русскую грамматику
</a:t>
            </a:r>
            <a:endParaRPr lang="en-US" sz="270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типы предложений чаще использовались в литературе
</a:t>
            </a:r>
            <a:endParaRPr lang="en-US" sz="2054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сложных конструкций особенно заметно в произведениях, где важно передать ход мысли, движение событий и внутренний мир персонажей.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задача автора, тем нужнее развернутые предложения: они позволяют объяснять, сопоставлять и показывать причинно-следственные связи.
</a:t>
            </a:r>
            <a:endParaRPr lang="en-US" sz="1533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материалам школьного курса русского языка и анализа художественной прозы XIX века
</a:t>
            </a:r>
            <a:endParaRPr lang="en-US" sz="1035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развивалась русская пунктуация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26057" y="3416662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рукописи
</a:t>
            </a:r>
            <a:pPr algn="ctr" indent="0" marL="0">
              <a:lnSpc>
                <a:spcPct val="100000"/>
              </a:lnSpc>
              <a:buNone/>
            </a:pPr>
            <a:r>
              <a:rPr lang="en-US" sz="106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древних текстах знаков препинания было немного, а смысл часто приходилось понимать по контексту и интонации чтения.
</a:t>
            </a:r>
            <a:endParaRPr lang="en-US" sz="1067" dirty="0"/>
          </a:p>
        </p:txBody>
      </p:sp>
      <p:sp>
        <p:nvSpPr>
          <p:cNvPr id="9" name="Text 2"/>
          <p:cNvSpPr txBox="1"/>
          <p:nvPr/>
        </p:nvSpPr>
        <p:spPr>
          <a:xfrm>
            <a:off x="2469525" y="1064362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развитием письменности знаки стали чаще использоваться для разделения частей текста и подсказки пауз при чтении вслух.
</a:t>
            </a:r>
            <a:pPr algn="ctr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Книжная традиция
</a:t>
            </a:r>
            <a:endParaRPr lang="en-US" sz="1045" dirty="0"/>
          </a:p>
        </p:txBody>
      </p:sp>
      <p:sp>
        <p:nvSpPr>
          <p:cNvPr id="10" name="Text 3"/>
          <p:cNvSpPr txBox="1"/>
          <p:nvPr/>
        </p:nvSpPr>
        <p:spPr>
          <a:xfrm>
            <a:off x="4723777" y="3365737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XVIII–XIX веков
</a:t>
            </a:r>
            <a:pPr algn="ctr" indent="0" marL="0">
              <a:lnSpc>
                <a:spcPct val="100000"/>
              </a:lnSpc>
              <a:buNone/>
            </a:pPr>
            <a:r>
              <a:rPr lang="en-US" sz="102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закрепились точка, запятая, двоеточие, тире и кавычки, а правила стали более единообразными для печати и школы.
</a:t>
            </a:r>
            <a:endParaRPr lang="en-US" sz="1027" dirty="0"/>
          </a:p>
        </p:txBody>
      </p:sp>
      <p:sp>
        <p:nvSpPr>
          <p:cNvPr id="11" name="Text 4"/>
          <p:cNvSpPr txBox="1"/>
          <p:nvPr/>
        </p:nvSpPr>
        <p:spPr>
          <a:xfrm>
            <a:off x="7332162" y="1186589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пунктуация помогает точно передавать смысл, интонацию и строение предложения, делая текст удобным для чтения и понимания.
</a:t>
            </a:r>
            <a:pPr algn="ctr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система
</a:t>
            </a:r>
            <a:endParaRPr lang="en-US" sz="1045" dirty="0"/>
          </a:p>
        </p:txBody>
      </p:sp>
      <p:sp>
        <p:nvSpPr>
          <p:cNvPr id="12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53383" y="1128900"/>
            <a:ext cx="5438433" cy="1735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менялась языковая норма в разные века
</a:t>
            </a:r>
            <a:endParaRPr lang="en-US" sz="2813" dirty="0"/>
          </a:p>
        </p:txBody>
      </p:sp>
      <p:sp>
        <p:nvSpPr>
          <p:cNvPr id="5" name="Text 1"/>
          <p:cNvSpPr txBox="1"/>
          <p:nvPr/>
        </p:nvSpPr>
        <p:spPr>
          <a:xfrm>
            <a:off x="49340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 становилась устойчивее, а правила связи слов — яснее. Это позволило объединить традицию, школьное обучение и современное речевое употребление.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971500" y="4463750"/>
            <a:ext cx="51786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 истории русского литературного языка и школьной грамматики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08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исторические этапы постепенно делали синтаксис более упорядоченным и удобным для обучения.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535775" y="351850"/>
            <a:ext cx="8315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Словосочетания в разговорной и книжной речи
</a:t>
            </a:r>
            <a:endParaRPr lang="en-US" sz="2745" dirty="0"/>
          </a:p>
        </p:txBody>
      </p:sp>
      <p:sp>
        <p:nvSpPr>
          <p:cNvPr id="9" name="Text 2"/>
          <p:cNvSpPr txBox="1"/>
          <p:nvPr/>
        </p:nvSpPr>
        <p:spPr>
          <a:xfrm>
            <a:off x="535775" y="1174275"/>
            <a:ext cx="3810000" cy="15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краткость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повседневной речи люди выбирают короткие, удобные сочетания, потому что им важно быстро передать мысль. Такие формы экономят время и звучат естественно в обычном общении.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041475" y="1174275"/>
            <a:ext cx="3810000" cy="15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Книжная развёрнутость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книжной речи словосочетания чаще бывают более точными и подробными: к главному слову добавляются определения и обстоятельства. Это помогает передать смысл без лишней двусмысленности.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35775" y="2830325"/>
            <a:ext cx="3810000" cy="15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и смысл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Развернутое словосочетание уточняет действие, признак или предмет и делает высказывание содержательнее. В текстах это особенно важно, когда нужно описать событие, мысль или оценку.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5041475" y="2830325"/>
            <a:ext cx="3810000" cy="15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равновесие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языка показывает, что речь постоянно ищет баланс между краткостью и точностью. Поэтому рядом существуют и простые, и более сложные модели построения словосочетаний.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9013" y="1041900"/>
            <a:ext cx="3973425" cy="4101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старых текстов и современной речи
</a:t>
            </a:r>
            <a:endParaRPr lang="en-US" sz="2525" dirty="0"/>
          </a:p>
        </p:txBody>
      </p:sp>
      <p:sp>
        <p:nvSpPr>
          <p:cNvPr id="9" name="Text 2"/>
          <p:cNvSpPr txBox="1"/>
          <p:nvPr/>
        </p:nvSpPr>
        <p:spPr>
          <a:xfrm>
            <a:off x="232200" y="1129143"/>
            <a:ext cx="6780484" cy="99495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сообщения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летописях и берестяных грамотах часто встречаются короткие фразы без лишних деталей. Такая речь была удобна для записи важных фактов и зависела от общего контекста.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32200" y="2375550"/>
            <a:ext cx="6376521" cy="99495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ясность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мы чаще строим более полные предложения и точные словосочетания. Это помогает объяснять мысли, связывать события и делать текст понятным без дополнительных догадок.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32200" y="3621950"/>
            <a:ext cx="5995916" cy="99495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связей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язык использует больше союзов и синтаксических моделей, чем древние тексты. Благодаря этому он лучше передает рассуждение, эмоции и причинные отношения между событиями.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развития синтаксической нормы
</a:t>
            </a:r>
            <a:endParaRPr lang="en-US" sz="252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язык переходил от устной речи к кодифицированной системе правил.
</a:t>
            </a:r>
            <a:endParaRPr lang="en-US" sz="1468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знание истории синтаксиса важно школьнику
</a:t>
            </a:r>
            <a:endParaRPr lang="en-US" sz="2373" dirty="0"/>
          </a:p>
        </p:txBody>
      </p:sp>
      <p:sp>
        <p:nvSpPr>
          <p:cNvPr id="10" name="Text 2"/>
          <p:cNvSpPr txBox="1"/>
          <p:nvPr/>
        </p:nvSpPr>
        <p:spPr>
          <a:xfrm>
            <a:off x="1078950" y="12253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старых текстов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истории словосочетания и предложения помогает понимать летописи, грамоты и другие старые тексты, где порядок слов и способы связи могут отличаться от современных.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78350" y="12253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понимает, как устроены связи слов, ему легче строить точные фразы, избегать ошибок и выбирать нужный порядок слов для ясного выражения мысли.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078950" y="29398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 языком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взгляд учит замечать, что язык не стоит на месте. Одни формы уходят, другие закрепляются, а синтаксис становится удобнее для общения и учёбы.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278350" y="29398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анализу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истории синтаксиса помогает лучше разбирать предложения, видеть грамматическую основу и понимать, почему в тексте выбрана именно такая конструкция.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7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Словосочетание и предложение: от уточнения к мысли
</a:t>
            </a:r>
            <a:pPr algn="l" indent="0" marL="0">
              <a:lnSpc>
                <a:spcPct val="100000"/>
              </a:lnSpc>
              <a:buNone/>
            </a:pPr>
            <a:r>
              <a:rPr lang="en-US" sz="155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русского синтаксиса показывает, как язык вырос от коротких сочетаний к точным и выразительным предложениям. Словосочетание уточняет, а предложение завершает мысль.
</a:t>
            </a:r>
            <a:endParaRPr lang="en-US" sz="427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2026-05-28T14:51:13Z</dcterms:created>
  <dcterms:modified xsi:type="dcterms:W3CDTF">2026-05-28T14:51:13Z</dcterms:modified>
</cp:coreProperties>
</file>