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3939" y="410700"/>
            <a:ext cx="4123722" cy="43221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0550" y="346250"/>
            <a:ext cx="4251600" cy="445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It’s…: повторение правила для 8 класса
</a:t>
            </a:r>
            <a:pPr algn="l" indent="0" marL="0">
              <a:lnSpc>
                <a:spcPct val="100000"/>
              </a:lnSpc>
              <a:buNone/>
            </a:pPr>
            <a:r>
              <a:rPr lang="en-US" sz="3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Разберём It’s и its без ошибок.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89712" y="435400"/>
            <a:ext cx="4060976" cy="4327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900" y="1739100"/>
            <a:ext cx="4118100" cy="30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часто встречается в упражнениях, диалогах и переводах. Одна лишняя или пропущенная буква меняет смысл и показывает, насколько уверенно вы владеете базовой грамматикой английского языка.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различать It’s и its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Зная всего два значения, ученик быстрее понимает смысл фразы и выбирает правильную форму в речи, письме и чтении.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может сокращать две полные формы: It is и It has.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сокращения It is / It has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698070"/>
            <a:ext cx="4063200" cy="22347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форму, значение и типичную ошибку, чтобы не путать сокращение с притяжательной формой.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Апостроф в It’s показывает пропуск букв, а its без апострофа выражает принадлежность.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Английская грамматика: сокращения и притяжательные формы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It’s, its и полные формы: сравнение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2075" y="4064300"/>
            <a:ext cx="84204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It’s означает It is
</a:t>
            </a:r>
            <a:endParaRPr lang="en-US" sz="3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8735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5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It’s используется, когда нужно коротко описать ситуацию или состояние. После неё часто стоят прилагательные: холодно, поздно, интересно, тихо. Фраза звучит естественно и понятно.
</a:t>
            </a:r>
            <a:endParaRPr lang="en-US" sz="1013" dirty="0"/>
          </a:p>
        </p:txBody>
      </p:sp>
      <p:sp>
        <p:nvSpPr>
          <p:cNvPr id="10" name="Text 3"/>
          <p:cNvSpPr txBox="1"/>
          <p:nvPr/>
        </p:nvSpPr>
        <p:spPr>
          <a:xfrm>
            <a:off x="3344425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и дата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помогает назвать время, день недели или дату без лишних слов. Такие предложения очень короткие и часто встречаются в школьных диалогах, заметках и ответах на уроке.
</a:t>
            </a:r>
            <a:endParaRPr lang="en-US" sz="1080" dirty="0"/>
          </a:p>
        </p:txBody>
      </p:sp>
      <p:sp>
        <p:nvSpPr>
          <p:cNvPr id="11" name="Text 4"/>
          <p:cNvSpPr txBox="1"/>
          <p:nvPr/>
        </p:nvSpPr>
        <p:spPr>
          <a:xfrm>
            <a:off x="6101500" y="100830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помощью It’s можно сообщить, каким является предмет или событие. После формы обычно идёт слово, которое завершает мысль и делает сообщение законченным.
</a:t>
            </a:r>
            <a:endParaRPr lang="en-US" sz="1080" dirty="0"/>
          </a:p>
        </p:txBody>
      </p:sp>
      <p:sp>
        <p:nvSpPr>
          <p:cNvPr id="12" name="Text 5"/>
          <p:cNvSpPr txBox="1"/>
          <p:nvPr/>
        </p:nvSpPr>
        <p:spPr>
          <a:xfrm>
            <a:off x="587350" y="2747650"/>
            <a:ext cx="2518500" cy="10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сообщения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простых фразах It’s делает речь более живой и естественной. Именно поэтому эта форма часто появляется в учебных текстах, переписке и коротких объяснениях.
</a:t>
            </a:r>
            <a:endParaRPr lang="en-US" sz="108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3007374"/>
            <a:ext cx="2644800" cy="156260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в описании погоды и времени
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9602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вроде It’s sunny, It’s raining и It’s windy особенно удобны для описания погоды. Они часто сопровождаются картинками солнца, дождя или снега в учебнике.
</a:t>
            </a:r>
            <a:endParaRPr lang="en-US" sz="1101" dirty="0"/>
          </a:p>
        </p:txBody>
      </p:sp>
      <p:sp>
        <p:nvSpPr>
          <p:cNvPr id="13" name="Text 3"/>
          <p:cNvSpPr txBox="1"/>
          <p:nvPr/>
        </p:nvSpPr>
        <p:spPr>
          <a:xfrm>
            <a:off x="496048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99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записи
</a:t>
            </a:r>
            <a:pPr algn="l" indent="0" marL="0">
              <a:lnSpc>
                <a:spcPct val="150000"/>
              </a:lnSpc>
              <a:buNone/>
            </a:pPr>
            <a:r>
              <a:rPr lang="en-US" sz="9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расписании, заметке или ответе на уроке эта форма особенно удобна. Она позволяет сообщить важную информацию несколькими словами и без сложных грамматических конструкций.
</a:t>
            </a:r>
            <a:endParaRPr lang="en-US" sz="997" dirty="0"/>
          </a:p>
        </p:txBody>
      </p:sp>
      <p:sp>
        <p:nvSpPr>
          <p:cNvPr id="14" name="Text 4"/>
          <p:cNvSpPr txBox="1"/>
          <p:nvPr/>
        </p:nvSpPr>
        <p:spPr>
          <a:xfrm>
            <a:off x="33409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нужно назвать часы, используют It’s: It’s 7 o’clock. Такая конструкция помогает быстро и ясно сообщить время в устной и письменной речи.
</a:t>
            </a:r>
            <a:endParaRPr lang="en-US" sz="1101" dirty="0"/>
          </a:p>
        </p:txBody>
      </p:sp>
      <p:sp>
        <p:nvSpPr>
          <p:cNvPr id="15" name="Text 5"/>
          <p:cNvSpPr txBox="1"/>
          <p:nvPr/>
        </p:nvSpPr>
        <p:spPr>
          <a:xfrm>
            <a:off x="6185811" y="1391488"/>
            <a:ext cx="2446248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 или период
</a:t>
            </a:r>
            <a:pPr algn="l" indent="0" marL="0">
              <a:lnSpc>
                <a:spcPct val="150000"/>
              </a:lnSpc>
              <a:buNone/>
            </a:pPr>
            <a:r>
              <a:rPr lang="en-US" sz="105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It’s подходит и для обозначения времени года: It’s winter. В таких примерах ученик учится связывать английскую фразу с календарём и природными признаками.
</a:t>
            </a:r>
            <a:endParaRPr lang="en-US" sz="1052" dirty="0"/>
          </a:p>
        </p:txBody>
      </p:sp>
      <p:sp>
        <p:nvSpPr>
          <p:cNvPr id="16" name="Text 6"/>
          <p:cNvSpPr txBox="1"/>
          <p:nvPr/>
        </p:nvSpPr>
        <p:spPr>
          <a:xfrm>
            <a:off x="3335273" y="3172263"/>
            <a:ext cx="24462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картинки
</a:t>
            </a:r>
            <a:pPr algn="l" indent="0" marL="0">
              <a:lnSpc>
                <a:spcPct val="150000"/>
              </a:lnSpc>
              <a:buNone/>
            </a:pPr>
            <a:r>
              <a:rPr lang="en-US" sz="110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Часы, календарь, облака, дождь и солнце помогают запомнить смысл формы. Визуальная подсказка делает правило понятнее и быстрее связывает его с реальной ситуацией.
</a:t>
            </a:r>
            <a:endParaRPr lang="en-US" sz="110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It’s / its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значения It’s в школьных примерах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упражнениях чаще всего встречаются короткие описания, поэтому ученику прежде всего нужно уверенно распознавать значение It is.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объём примеров связан с It is; значение It has встречается заметно реже и требует внимательного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3669" y="144045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0294" y="1440450"/>
            <a:ext cx="197925" cy="226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27806" y="3137000"/>
            <a:ext cx="169650" cy="226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883075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Завершённое состояние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может указывать на результат или завершённое действие. После этой формы часто стоят been, got или причастие, поэтому важно читать предложение целиком и замечать смысл результата.
</a:t>
            </a:r>
            <a:endParaRPr lang="en-US" sz="1500" dirty="0"/>
          </a:p>
        </p:txBody>
      </p:sp>
      <p:sp>
        <p:nvSpPr>
          <p:cNvPr id="12" name="Text 2"/>
          <p:cNvSpPr txBox="1"/>
          <p:nvPr/>
        </p:nvSpPr>
        <p:spPr>
          <a:xfrm>
            <a:off x="5149700" y="152799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Редкое, но важное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материалах это значение встречается реже, чем It is, но его нужно узнавать без ошибки. Оно помогает понимать более сложные фразы и точнее переводить текст.
</a:t>
            </a:r>
            <a:endParaRPr lang="en-US" sz="1431" dirty="0"/>
          </a:p>
        </p:txBody>
      </p:sp>
      <p:sp>
        <p:nvSpPr>
          <p:cNvPr id="13" name="Text 3"/>
          <p:cNvSpPr txBox="1"/>
          <p:nvPr/>
        </p:nvSpPr>
        <p:spPr>
          <a:xfrm>
            <a:off x="883075" y="3224542"/>
            <a:ext cx="3581400" cy="119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31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контексту
</a:t>
            </a:r>
            <a:pPr algn="l" indent="0" marL="0">
              <a:lnSpc>
                <a:spcPct val="115000"/>
              </a:lnSpc>
              <a:buNone/>
            </a:pPr>
            <a:r>
              <a:rPr lang="en-US" sz="57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4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после It’s стоит слово, связанное с завершением, выполненным действием или новым состоянием, стоит подумать о значении It has. Контекст подсказывает правильное чтение.
</a:t>
            </a:r>
            <a:endParaRPr lang="en-US" sz="1431" dirty="0"/>
          </a:p>
        </p:txBody>
      </p:sp>
      <p:sp>
        <p:nvSpPr>
          <p:cNvPr id="14" name="Text 4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It’s означает It has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выбрать правильную форму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проверки по смыслу перед записью ответа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между It’s и its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= сокращение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It’s всегда заменяет It is или It has. Если можно подставить полную форму и предложение остаётся правильным по смыслу, нужна именно эта запись с апострофом.
</a:t>
            </a:r>
            <a:endParaRPr lang="en-US" sz="1035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Its = принадлежность
</a:t>
            </a:r>
            <a:pPr algn="l" indent="0" marL="0">
              <a:lnSpc>
                <a:spcPct val="150000"/>
              </a:lnSpc>
              <a:buNone/>
            </a:pPr>
            <a:r>
              <a:rPr lang="en-US" sz="11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its показывает, что предмет, животное или явление чему-то принадлежит. Апостроф здесь не ставится, потому что это не сокращение, а притяжательная форма.
</a:t>
            </a:r>
            <a:endParaRPr lang="en-US" sz="1130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3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5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ответом полезно спросить себя: речь идёт о действии и состоянии или о принадлежности? Этот простой вопрос помогает избежать большинства ошибок в письменных работах.
</a:t>
            </a:r>
            <a:endParaRPr lang="en-US" sz="1035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2220908"/>
            <a:ext cx="4063200" cy="118908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797650" y="14972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самые частые путаницы между сокращением It’s и притяжательной формой its.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трудности связаны с лишним апострофом и выбором сокращения там, где нужна форма принадлежности.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«It’s / its», составленные по типичным школьным ошибкам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учащихся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577" y="994725"/>
            <a:ext cx="2095895" cy="204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05099" y="994929"/>
            <a:ext cx="2097600" cy="204229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97327" y="994725"/>
            <a:ext cx="2095895" cy="2042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92617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Маша заглянула в кабинет и сказала: It’s me. Учитель сразу понял, кто пришёл, потому что фраза звучит естественно и коротко. Такие реплики часто помогают в повседневном общении без лишних слов.
</a:t>
            </a:r>
            <a:endParaRPr lang="en-US" sz="955" dirty="0"/>
          </a:p>
        </p:txBody>
      </p:sp>
      <p:sp>
        <p:nvSpPr>
          <p:cNvPr id="12" name="Text 2"/>
          <p:cNvSpPr txBox="1"/>
          <p:nvPr/>
        </p:nvSpPr>
        <p:spPr>
          <a:xfrm>
            <a:off x="92617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двери класса
</a:t>
            </a:r>
            <a:endParaRPr lang="en-US" sz="1400" dirty="0"/>
          </a:p>
        </p:txBody>
      </p:sp>
      <p:sp>
        <p:nvSpPr>
          <p:cNvPr id="13" name="Text 3"/>
          <p:cNvSpPr txBox="1"/>
          <p:nvPr/>
        </p:nvSpPr>
        <p:spPr>
          <a:xfrm>
            <a:off x="3817547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Петя посмотрел на часы и тихо заметил: It’s time to go. Одно короткое предложение передаёт и время, и действие. Именно поэтому форма It’s так часто встречается в разговоре.
</a:t>
            </a:r>
            <a:endParaRPr lang="en-US" sz="1000" dirty="0"/>
          </a:p>
        </p:txBody>
      </p:sp>
      <p:sp>
        <p:nvSpPr>
          <p:cNvPr id="14" name="Text 4"/>
          <p:cNvSpPr txBox="1"/>
          <p:nvPr/>
        </p:nvSpPr>
        <p:spPr>
          <a:xfrm>
            <a:off x="3817548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началом урока
</a:t>
            </a:r>
            <a:endParaRPr lang="en-US" sz="1400" dirty="0"/>
          </a:p>
        </p:txBody>
      </p:sp>
      <p:sp>
        <p:nvSpPr>
          <p:cNvPr id="15" name="Text 5"/>
          <p:cNvSpPr txBox="1"/>
          <p:nvPr/>
        </p:nvSpPr>
        <p:spPr>
          <a:xfrm>
            <a:off x="6708922" y="3384394"/>
            <a:ext cx="18612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контрольной Аня улыбнулась и ответила подруге: It’s okay. В таких фразах форма It’s делает речь спокойной, простой и дружелюбной. Она легко запоминается по живым школьным ситуациям.
</a:t>
            </a:r>
            <a:endParaRPr lang="en-US" sz="955" dirty="0"/>
          </a:p>
        </p:txBody>
      </p:sp>
      <p:sp>
        <p:nvSpPr>
          <p:cNvPr id="16" name="Text 6"/>
          <p:cNvSpPr txBox="1"/>
          <p:nvPr/>
        </p:nvSpPr>
        <p:spPr>
          <a:xfrm>
            <a:off x="6708923" y="2810850"/>
            <a:ext cx="1861200" cy="4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всё в порядке
</a:t>
            </a:r>
            <a:endParaRPr lang="en-US" sz="1400" dirty="0"/>
          </a:p>
        </p:txBody>
      </p:sp>
      <p:sp>
        <p:nvSpPr>
          <p:cNvPr id="17" name="Text 7"/>
          <p:cNvSpPr txBox="1"/>
          <p:nvPr/>
        </p:nvSpPr>
        <p:spPr>
          <a:xfrm>
            <a:off x="708650" y="268075"/>
            <a:ext cx="7929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коротких реплик с It’s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7350" y="437057"/>
            <a:ext cx="4063200" cy="28013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700575" y="528625"/>
            <a:ext cx="3776700" cy="64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использовать It’s в вопросах и ответах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93475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Задаём вопрос
</a:t>
            </a:r>
            <a:pPr algn="l" indent="0" marL="0">
              <a:lnSpc>
                <a:spcPct val="115000"/>
              </a:lnSpc>
              <a:buNone/>
            </a:pPr>
            <a:r>
              <a:rPr lang="en-US" sz="86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2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Начинайте с Is it…? , What’s it like? или Where is it? Такие вопросы помогают уточнить состояние, описание или место предмета и звучат естественно в коротком диалоге.
</a:t>
            </a:r>
            <a:endParaRPr lang="en-US" sz="1032" dirty="0"/>
          </a:p>
        </p:txBody>
      </p:sp>
      <p:sp>
        <p:nvSpPr>
          <p:cNvPr id="11" name="Text 3"/>
          <p:cNvSpPr txBox="1"/>
          <p:nvPr/>
        </p:nvSpPr>
        <p:spPr>
          <a:xfrm>
            <a:off x="3441939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Строим отрицание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отрицания используйте It isn’t… или It’s not… Оба варианта правильные, но в учебных заданиях важно выбрать одну форму и писать её без смешения с its.
</a:t>
            </a:r>
            <a:endParaRPr lang="en-US" sz="1077" dirty="0"/>
          </a:p>
        </p:txBody>
      </p:sp>
      <p:sp>
        <p:nvSpPr>
          <p:cNvPr id="12" name="Text 4"/>
          <p:cNvSpPr txBox="1"/>
          <p:nvPr/>
        </p:nvSpPr>
        <p:spPr>
          <a:xfrm>
            <a:off x="6190400" y="3609175"/>
            <a:ext cx="23175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9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Даём краткий ответ
</a:t>
            </a:r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9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вопросы удобно отвечать коротко: Yes, it is или No, it isn’t. Такие ответы экономят время, звучат грамотно и особенно полезны в школьных упражнениях и устных диалогах.
</a:t>
            </a:r>
            <a:endParaRPr lang="en-US" sz="10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345963"/>
            <a:ext cx="4063200" cy="26341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06975" y="4489950"/>
            <a:ext cx="64113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сводка по школьным примерам темы It’s, 2025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форма It’s встречается чаще всего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797650" y="1344850"/>
            <a:ext cx="38328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в каких жанрах эта форма закрепляется быстрее всего на уроках и в чтении.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It’s чаще всего появляется в разговорной речи и коротких описаниях, где важны краткость и естественное звучание.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и сокращение в английской речи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44325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вариант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формы It is и It has подходят для более официальной или аккуратной речи. Они особенно уместны, когда нужно чётко показать структуру предложения в учебном тексте.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4814750" y="1391475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Разговорное звучание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It’s чаще используется в устной речи, коротких сообщениях и диалогах. Оно делает фразу короче и звучит так, как говорят носители в повседневных ситуациях.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4325" y="3172250"/>
            <a:ext cx="3771000" cy="12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67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смысл — разная форма
</a:t>
            </a:r>
            <a:pPr algn="l" indent="0" marL="0">
              <a:lnSpc>
                <a:spcPct val="150000"/>
              </a:lnSpc>
              <a:buNone/>
            </a:pPr>
            <a:r>
              <a:rPr lang="en-US" sz="1267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 заданиях обе формы могут передавать одно и то же значение. Выбор зависит не от смысла, а от стиля: формально пишут полную форму, в разговоре — сокращение.
</a:t>
            </a:r>
            <a:endParaRPr lang="en-US" sz="126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2119328"/>
            <a:ext cx="4063200" cy="139224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06500" y="1497250"/>
            <a:ext cx="3875400" cy="26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соотнести ситуацию с правильной формой и проверить себя перед записью ответа.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4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определить смысл предложения, правильная форма выбирается без труда: описание, состояние и завершённость требуют It’s, а принадлежность — its.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13725" y="4489950"/>
            <a:ext cx="64044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 теме It’s и its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смыслу: как выбрать форму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Потренируйся и найди правильный вариант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0257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
</a:t>
            </a:r>
            <a:pPr algn="l" indent="0" marL="0">
              <a:lnSpc>
                <a:spcPct val="150000"/>
              </a:lnSpc>
              <a:buNone/>
            </a:pPr>
            <a:r>
              <a:rPr lang="en-US" sz="12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Выбери верную форму: It’s raining. Проверка простая: речь идёт о погоде, значит нужен вариант с сокращением от It is, а не притяжательное its.
</a:t>
            </a:r>
            <a:endParaRPr lang="en-US" sz="1277" dirty="0"/>
          </a:p>
        </p:txBody>
      </p:sp>
      <p:sp>
        <p:nvSpPr>
          <p:cNvPr id="9" name="Text 3"/>
          <p:cNvSpPr txBox="1"/>
          <p:nvPr/>
        </p:nvSpPr>
        <p:spPr>
          <a:xfrm>
            <a:off x="4945725" y="1548575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7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Хвост собаки
</a:t>
            </a:r>
            <a:pPr algn="l" indent="0" marL="0">
              <a:lnSpc>
                <a:spcPct val="150000"/>
              </a:lnSpc>
              <a:buNone/>
            </a:pPr>
            <a:r>
              <a:rPr lang="en-US" sz="10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Правильно писать: The dog wagged its tail. Здесь говорится о принадлежности части тела животному, поэтому апостроф не ставится, даже если слово звучит похоже на сокращение.
</a:t>
            </a:r>
            <a:endParaRPr lang="en-US" sz="1073" dirty="0"/>
          </a:p>
        </p:txBody>
      </p:sp>
      <p:sp>
        <p:nvSpPr>
          <p:cNvPr id="10" name="Text 4"/>
          <p:cNvSpPr txBox="1"/>
          <p:nvPr/>
        </p:nvSpPr>
        <p:spPr>
          <a:xfrm>
            <a:off x="602575" y="325480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день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вариант — It’s a nice day. После формы стоит описание, а не слово, обозначающее владельца, поэтому подходит сокращение от It is.
</a:t>
            </a:r>
            <a:endParaRPr lang="en-US" sz="1294" dirty="0"/>
          </a:p>
        </p:txBody>
      </p:sp>
      <p:sp>
        <p:nvSpPr>
          <p:cNvPr id="11" name="Text 5"/>
          <p:cNvSpPr txBox="1"/>
          <p:nvPr/>
        </p:nvSpPr>
        <p:spPr>
          <a:xfrm>
            <a:off x="4945725" y="3254750"/>
            <a:ext cx="38676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с апострофом
</a:t>
            </a:r>
            <a:pPr algn="l" indent="0" marL="0">
              <a:lnSpc>
                <a:spcPct val="150000"/>
              </a:lnSpc>
              <a:buNone/>
            </a:pPr>
            <a:r>
              <a:rPr lang="en-US" sz="105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писать: Its a nice day. Такая запись путает принадлежность и сокращение, хотя по смыслу предложение сообщает о состоянии дня, а не о чьей-то вещи.
</a:t>
            </a:r>
            <a:endParaRPr lang="en-US" sz="105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537758"/>
            <a:ext cx="8325600" cy="3143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0575" y="585025"/>
            <a:ext cx="80319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проверка перед ответом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700575" y="1008450"/>
            <a:ext cx="8031900" cy="28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выбрать между It’s и its в письменных заданиях, тестах и переводе.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39975" y="1672850"/>
            <a:ext cx="3378600" cy="207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Запомни это число как подсказку: если слово можно заменить полной формой, выбор обычно прост. Это самый быстрый способ избежать ошибки в письме.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4991500" y="2044250"/>
            <a:ext cx="33786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It’s имеет основных значения
</a:t>
            </a:r>
            <a:endParaRPr lang="en-US" sz="42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73600" y="4248200"/>
            <a:ext cx="4063200" cy="54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A877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правило по теме It’s / its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8A877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25" y="1935675"/>
            <a:ext cx="4063200" cy="195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It’s чаще всего заменяет It is, а иногда It has. Слово its без апострофа показывает принадлежность. Если проверять смысл и подставлять полную форму, ошибки почти исчезают.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700575" y="528625"/>
            <a:ext cx="8031900" cy="4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без ошибок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2026-05-31T07:59:49Z</dcterms:created>
  <dcterms:modified xsi:type="dcterms:W3CDTF">2026-05-31T07:59:49Z</dcterms:modified>
</cp:coreProperties>
</file>