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08900" y="757550"/>
            <a:ext cx="7623900" cy="205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Берестейская церковная уния: обзор ключевых тем и значения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729947" y="2930051"/>
            <a:ext cx="76026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церквей в 1596 году изменило религиозную жизнь Восточной Европы.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708900" y="4301525"/>
            <a:ext cx="7911000" cy="32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перемены в Речи Посполитой XVI века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половина XVI века ознаменовалась реформами и религиозными спорами. Многонациональная Речь Посполитая стала ареной напряжённости между католиками и православными, что повлияло на политическую обстановку.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Католицизм преобладал в Западной и Центральной Европе, а православие — на восточных землях, включая современные Украину, Беларусь и Россию.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и соперничество между католицизмом и православием
</a:t>
            </a:r>
            <a:endParaRPr lang="en-US" sz="2576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касались богослужебных обрядов, структуры управления и языка, что усиливало противостояние и борьбу за влияние среди населения.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конфессиональные различия стали причиной постоянного соперничества и политической нестабильности на территории Речи Посполитой.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517075"/>
            <a:ext cx="80799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заключения Берестейской унии
</a:t>
            </a:r>
            <a:endParaRPr lang="en-US" sz="2726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Шляхта стремилась к равным правам с католиками, что стимулировало объединение с западной церковью.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7799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Православное духовенство надеялось на расширение своих привилегий и защиту от давления со стороны католической власти.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20088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Король Сигизмунд III Ваза поддерживал унию как способ укрепления государственной целостности и единства.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602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Угроза внешних врагов, таких как Османская империя и Московское царство, требовала религиозного консенсуса для безопасности страны.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Берестейского собора 1596 года
</a:t>
            </a:r>
            <a:endParaRPr lang="en-US" sz="2737" dirty="0"/>
          </a:p>
        </p:txBody>
      </p:sp>
      <p:sp>
        <p:nvSpPr>
          <p:cNvPr id="9" name="Text 2"/>
          <p:cNvSpPr txBox="1"/>
          <p:nvPr/>
        </p:nvSpPr>
        <p:spPr>
          <a:xfrm>
            <a:off x="540000" y="1235100"/>
            <a:ext cx="1969500" cy="1400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 собору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1596 года представители православных и католиков начали переговоры о возможном объединении церквей.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849200" y="2983100"/>
            <a:ext cx="1867500" cy="15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Созыв собора в Бресте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1596 года в Бресте встретились ключевые иерархи обеих конфессий для обсуждения условий унии.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871750" y="2329925"/>
            <a:ext cx="1704300" cy="15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Подписание документа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православные епископы, включая Ипатия Потия и Кирилла Терлецкого, согласились признать власть Папы при сохранении восточного обряда.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892675" y="1582300"/>
            <a:ext cx="17043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Разногласия и протесты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иерархов отвергла унию как нелегитимную и продолжила бороться за православные традиции.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3800" y="2858807"/>
            <a:ext cx="8756400" cy="2086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78175"/>
            <a:ext cx="3735600" cy="12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Признание и сохранение обрядов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Уния закрепила признание Папы Римского главой церкви, при этом сохранялись восточные обряды и богослужение на славянском языке.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положения и документы Берестейской унии
</a:t>
            </a:r>
            <a:endParaRPr lang="en-US" sz="2494" dirty="0"/>
          </a:p>
        </p:txBody>
      </p:sp>
      <p:sp>
        <p:nvSpPr>
          <p:cNvPr id="7" name="Text 2"/>
          <p:cNvSpPr txBox="1"/>
          <p:nvPr/>
        </p:nvSpPr>
        <p:spPr>
          <a:xfrm>
            <a:off x="4860000" y="1278175"/>
            <a:ext cx="3735600" cy="12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Статус духовенства и церковное имущество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Женатые священники сохранялись в церкви, имущество и монастыри передавались в управление новому греко-католическому институту.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2094046"/>
            <a:ext cx="4821300" cy="139675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деятели по обе стороны конфликта, а также изменения в религиозных практиках после заключения унии.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Уния позволила сохранить восточный обряд и традиции, изменив при этом церковное подчинение и укрепив позиции католицизма.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Сторонники и противники унии: ключевые фигуры и различия в практиках
</a:t>
            </a:r>
            <a:endParaRPr lang="en-US" sz="1977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хроники XVI века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1630-м униатская община значительно выросла, охватив около 4 миллионов верующих.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Демографические исследования историков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унии среди населения Речи Посполитой
</a:t>
            </a:r>
            <a:endParaRPr lang="en-US" sz="2242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Уния быстро получила значительное признание, но численное большинство восточных регионов оставалось православным.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91825" y="2064739"/>
            <a:ext cx="4228200" cy="13244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Организационные изменения церкви после унии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5635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ключевых реформ и их влияние на церковную структуру и приходы в Речи Посполитой.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40000" y="29274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Организационные изменения усилили конкуренцию и разделение религиозной жизни региона.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391825" y="4050900"/>
            <a:ext cx="42282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Архивы церковных реформ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762" y="1245345"/>
            <a:ext cx="425700" cy="3405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0762" y="3061600"/>
            <a:ext cx="425700" cy="37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8262" y="1245345"/>
            <a:ext cx="425700" cy="34056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последствия и разделение общества
</a:t>
            </a:r>
            <a:endParaRPr lang="en-US" sz="2696" dirty="0"/>
          </a:p>
        </p:txBody>
      </p:sp>
      <p:sp>
        <p:nvSpPr>
          <p:cNvPr id="8" name="Text 2"/>
          <p:cNvSpPr txBox="1"/>
          <p:nvPr/>
        </p:nvSpPr>
        <p:spPr>
          <a:xfrm>
            <a:off x="5407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иерархий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унии сформировались две церковные структуры — православная и греко-католическая, что углубило конфессиональный раскол в обществе.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407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Обострение социальных напряжений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различия приводили к внутренним конфликтам и разделению среди верующих городской и сельской местности.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7782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Конфликты и соперничество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Священнослужители из разных конфессий конкурировали за приходы, вызывая споры и напряжённость в муниципальных и сельских общинах.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2607868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2607868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2607868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Греко-католическая церковь: перемены и привилегии после унии
</a:t>
            </a:r>
            <a:endParaRPr lang="en-US" sz="2078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властей укрепляет греко-католическую церковь
</a:t>
            </a:r>
            <a:pPr algn="ctr" indent="0" marL="0">
              <a:lnSpc>
                <a:spcPct val="100000"/>
              </a:lnSpc>
              <a:buNone/>
            </a:pPr>
            <a:r>
              <a:rPr lang="en-US" sz="9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Польско-литовские власти активно способствовали развитию греко-католической церкви, предоставляя бюджетные средства на строительство и ремонт храмов. Это позволило создавать новые религиозные центры и расширять влияние унии.
</a:t>
            </a:r>
            <a:endParaRPr lang="en-US" sz="987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не всегда гарантировали стабильность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греко-католическая церковь получила целый ряд привилегий, это не помогло полностью утвердиться в обществе. Сопротивление и социальное напряжение оставались серьёзными препятствиями для её развития.
</a:t>
            </a:r>
            <a:endParaRPr lang="en-US" sz="1069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Конфликты с православными общинами
</a:t>
            </a:r>
            <a:pPr algn="ctr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официальную поддержку, греко-католики сталкивались с протестами православных верующих. Начались столкновения на местах, судебные разбирательства и даже погромы, что осложнило процесс интеграции.
</a:t>
            </a:r>
            <a:endParaRPr lang="en-US" sz="106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9400" y="143195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1620 году в Киеве при поддержке Константинопольского патриарха была официально восстановлена православная митрополия, что укрепило позиции православия в Речи Посполитой.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517075"/>
            <a:ext cx="80799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православной иерархии: события 1620 года
</a:t>
            </a:r>
            <a:endParaRPr lang="en-US" sz="2800" dirty="0"/>
          </a:p>
        </p:txBody>
      </p:sp>
      <p:sp>
        <p:nvSpPr>
          <p:cNvPr id="7" name="Text 3"/>
          <p:cNvSpPr txBox="1"/>
          <p:nvPr/>
        </p:nvSpPr>
        <p:spPr>
          <a:xfrm>
            <a:off x="729400" y="259610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новой православной иерархии усилило организацию православных общин, позволило эффективнее отстаивать их права и противостоять униатскому влиянию.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29400" y="3685527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Возрождение православной иерархии стало символом сопротивления унии и способствовало объединению верующих вокруг традиционных богослужебных и культурных практик.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7" y="0"/>
            <a:ext cx="402840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4750" y="1971350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Виленские беспорядки 1596 года стали массовым выражением недовольства унией, когда православные верующие открыто выступили против введения новых церковных правил.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594750" y="3227758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Запорожские казаки сыграли важную роль в сопротивлении, активно защищая православие, участвуя в вооружённых столкновениях с униатами и государственными силами.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246075" y="517075"/>
            <a:ext cx="43737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Конфликты и протесты против унии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40000" y="517075"/>
            <a:ext cx="8079900" cy="4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Уния в XVIII–XIX веках: упразднение и последствия
</a:t>
            </a:r>
            <a:endParaRPr lang="en-US" sz="2644" dirty="0"/>
          </a:p>
        </p:txBody>
      </p:sp>
      <p:sp>
        <p:nvSpPr>
          <p:cNvPr id="5" name="Text 2"/>
          <p:cNvSpPr txBox="1"/>
          <p:nvPr/>
        </p:nvSpPr>
        <p:spPr>
          <a:xfrm>
            <a:off x="729400" y="13222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присоединения украинских земель к России в XVIII веке начались масштабные гонения на греко-католиков, имевшие целью уничтожение униатской церкви.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29400" y="2171583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1839 году Полоцкий собор официально ликвидировал униатскую церковь на территории Российской империи, что резко изменило религиозный ландшафт региона.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729400" y="3011392"/>
            <a:ext cx="7819200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отличие от России, в Австро-Венгрии греко-католическая церковь сохранила своё существование и стала основой для национального движения в Галиции.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29400" y="38390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Упразднение унии привело к усилению религиозного и культурного раскола в обществе, отразившемуся в последующих национальных конфликтах.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43325" y="1043525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Собор 1839 года постановил возврат большинства униатов к православию, что вызвало массовые религиозные перестройки на территории империи.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2329500" cy="3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Полоцкий собор 1839 года: ликвидация униатской церкви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43325" y="2343749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верующих покинула страну или ушла в подполье, продолжая соблюдать греко-католические традиции в условиях преследований.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743325" y="3577624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процессы серьёзно повлияли на религиозную и национальную идентичность населения, задав вектор дальнейших исторических изменений.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0" y="1353335"/>
            <a:ext cx="3983400" cy="19216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6450" y="1353335"/>
            <a:ext cx="3983400" cy="19216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унии на украинских землях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3376850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Галицкая греко-католическая церковь как центр культурного возрождения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греко-католическая церковь стала оплотом украинского языка и культуры в Галиции. Её священники поддерживали просвещение, создавали школы и издательские инициативы, укрепляя национальное самосознание.
</a:t>
            </a:r>
            <a:endParaRPr lang="en-US" sz="1201" dirty="0"/>
          </a:p>
        </p:txBody>
      </p:sp>
      <p:sp>
        <p:nvSpPr>
          <p:cNvPr id="8" name="Text 3"/>
          <p:cNvSpPr txBox="1"/>
          <p:nvPr/>
        </p:nvSpPr>
        <p:spPr>
          <a:xfrm>
            <a:off x="4636450" y="3376850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Подполье и возрождение после 1991 года
</a:t>
            </a:r>
            <a:pPr algn="ctr" indent="0" marL="0">
              <a:lnSpc>
                <a:spcPct val="100000"/>
              </a:lnSpc>
              <a:buNone/>
            </a:pPr>
            <a:r>
              <a:rPr lang="en-US" sz="13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советских репрессий церковь уходила в подполье, сохраняя веру и традиции. С распадом СССР она получила свободу и новую роль в духовной и общественной жизни Украины.
</a:t>
            </a:r>
            <a:endParaRPr lang="en-US" sz="145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4150" y="1539450"/>
            <a:ext cx="3365400" cy="204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греко-католическая церковь объединяет миллионы верующих в Украине и за её пределами, продолжая влиять на культуру и общину.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40000" y="517075"/>
            <a:ext cx="4320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данные УГКЦ 2023 года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540000" y="1539450"/>
            <a:ext cx="41193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4,5 миллиона
</a:t>
            </a:r>
            <a:endParaRPr lang="en-US" sz="5865" dirty="0"/>
          </a:p>
        </p:txBody>
      </p:sp>
      <p:sp>
        <p:nvSpPr>
          <p:cNvPr id="7" name="Text 4"/>
          <p:cNvSpPr txBox="1"/>
          <p:nvPr/>
        </p:nvSpPr>
        <p:spPr>
          <a:xfrm>
            <a:off x="540075" y="3121350"/>
            <a:ext cx="41193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людей являются активными членами украинской греко-католической церкви, подчеркивая её значимое место в духовной жизни страны и диаспоры.
</a:t>
            </a:r>
            <a:endParaRPr lang="en-US" sz="121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7" y="0"/>
            <a:ext cx="402840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4750" y="1971350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Берестейская уния способствовала формированию уникального религиозного стиля, объединявшего западные и восточные традиции, что отразилось в архитектуре и иконописи региона.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594750" y="3227758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повлияла на развитие национального сознания, поддерживая двуязычие и укрепляя культурные связи между украинцами и белорусами в сфере образования и искусства.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246075" y="517075"/>
            <a:ext cx="43737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и историческое значение унии
</a:t>
            </a:r>
            <a:endParaRPr lang="en-US" sz="271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1962878"/>
            <a:ext cx="4821300" cy="165909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особенности принятия и последствия унии в разных регионах Речи Посполитой, показывающие разнообразие исторического опыта.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восприятии унии сформировали различные пути религиозного и национального развития в каждом регионе.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различия принятия и последствий унии
</a:t>
            </a:r>
            <a:endParaRPr lang="en-US" sz="2425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хроники XVI–XIX вв.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75" y="1329375"/>
            <a:ext cx="7522800" cy="8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Берестейская уния оставила глубокий след в религиозной и культурной жизни Восточной Европы, демонстрируя сложность религиозных и национальных процессов, актуальных и поныне.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Берестейской унии для истории и современности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2026-05-10T16:59:10Z</dcterms:created>
  <dcterms:modified xsi:type="dcterms:W3CDTF">2026-05-10T16:59:10Z</dcterms:modified>
</cp:coreProperties>
</file>