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jpeg"/><Relationship Id="rId4" Type="http://schemas.openxmlformats.org/officeDocument/2006/relationships/image" Target="../media/image-6-4.jpe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9675" y="271314"/>
            <a:ext cx="8603700" cy="459592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0000" y="3591125"/>
            <a:ext cx="44277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2154203"/>
            <a:ext cx="44277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Пищеварительная система превращает пищу в энергию и строит здоровье организма.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965700"/>
            <a:ext cx="54894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пищеварительной системы: ключевые темы
</a:t>
            </a:r>
            <a:endParaRPr lang="en-US" sz="3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18329" y="142875"/>
            <a:ext cx="4053193" cy="4900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540000" y="1255775"/>
            <a:ext cx="4032000" cy="26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пищеварительная система так важна?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Пищеварение обеспечивает организм полезными веществами для роста, энергии и восстановления. Понимание её работы помогает правильно питаться и сохранять здоровье.
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900" y="2911410"/>
            <a:ext cx="2681400" cy="196653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1985" y="2898285"/>
            <a:ext cx="2681400" cy="196653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5979" y="2898289"/>
            <a:ext cx="2681400" cy="196653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6900" y="273325"/>
            <a:ext cx="8610600" cy="119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части пищеварительной системы человека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69000" y="1902294"/>
            <a:ext cx="2679000" cy="8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Пищеварительный тракт — путь пищи
</a:t>
            </a:r>
            <a:pPr algn="l" indent="0" marL="0">
              <a:lnSpc>
                <a:spcPct val="100000"/>
              </a:lnSpc>
              <a:buNone/>
            </a:pPr>
            <a:r>
              <a:rPr lang="en-US" sz="10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Начинается с ротовой полости и продолжается через глотку, пищевод, желудок и кишечник. Каждый отдел отвечает за определённый этап обработки пищи и её перемещение.
</a:t>
            </a:r>
            <a:endParaRPr lang="en-US" sz="1098" dirty="0"/>
          </a:p>
        </p:txBody>
      </p:sp>
      <p:sp>
        <p:nvSpPr>
          <p:cNvPr id="10" name="Text 3"/>
          <p:cNvSpPr txBox="1"/>
          <p:nvPr/>
        </p:nvSpPr>
        <p:spPr>
          <a:xfrm>
            <a:off x="3233082" y="1902275"/>
            <a:ext cx="2679000" cy="8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Вспомогательные железы и их роль
</a:t>
            </a:r>
            <a:pPr algn="l" indent="0" marL="0">
              <a:lnSpc>
                <a:spcPct val="100000"/>
              </a:lnSpc>
              <a:buNone/>
            </a:pPr>
            <a:r>
              <a:rPr lang="en-US" sz="11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Печень, поджелудочная железа и слюнные железы выделяют ферменты и жидкости для расщепления пищи, облегчая усвоение питательных веществ в кишечнике.
</a:t>
            </a:r>
            <a:endParaRPr lang="en-US" sz="1143" dirty="0"/>
          </a:p>
        </p:txBody>
      </p:sp>
      <p:sp>
        <p:nvSpPr>
          <p:cNvPr id="11" name="Text 4"/>
          <p:cNvSpPr txBox="1"/>
          <p:nvPr/>
        </p:nvSpPr>
        <p:spPr>
          <a:xfrm>
            <a:off x="6197075" y="1902281"/>
            <a:ext cx="2679000" cy="8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Скоординированная работа системы
</a:t>
            </a:r>
            <a:pPr algn="l" indent="0" marL="0">
              <a:lnSpc>
                <a:spcPct val="100000"/>
              </a:lnSpc>
              <a:buNone/>
            </a:pPr>
            <a:r>
              <a:rPr lang="en-US" sz="11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органы работают вместе, обеспечивая плавный переход пищи, её расщепление и всасывание, что позволяет организму получать необходимые вещества и энергию.
</a:t>
            </a:r>
            <a:endParaRPr lang="en-US" sz="1137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0550" y="1165097"/>
            <a:ext cx="2868000" cy="234985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8450" y="1165097"/>
            <a:ext cx="2868000" cy="234985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16350" y="1164647"/>
            <a:ext cx="2868000" cy="234985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64700" y="3695825"/>
            <a:ext cx="22188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Жевание — механическая обработка пищи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Зубы измельчают пищу, облегчая её переваривание. Язык помогает перемешивать еду и формировать пищевой комок для удобного глотания.
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3321200" y="3695825"/>
            <a:ext cx="22188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Слюна и фермент амилаза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Слюнные железы выделяют слюну, содержащую амилазу — фермент, который начинает расщеплять углеводы уже в ротовой полости.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6196050" y="3687375"/>
            <a:ext cx="22188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Гигиена ротовой полости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Чистота рта важна для нормального пищеварения, предотвращая инфекции и улучшая работу ферментов в начальном этапе переваривания.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540800" y="464025"/>
            <a:ext cx="8062200" cy="52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4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Ротовая полость и слюнные железы — старт пищеварения
</a:t>
            </a:r>
            <a:endParaRPr lang="en-US" sz="2145" dirty="0"/>
          </a:p>
        </p:txBody>
      </p:sp>
      <p:sp>
        <p:nvSpPr>
          <p:cNvPr id="12" name="Text 4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57900" y="1705034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Глотка соединяет рот с пищеводом, проводя пищу за счёт мышечных сокращений без риска попадания в дыхательные пути.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66900" y="273325"/>
            <a:ext cx="85998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Глотка и пищевод: транспорт пищи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549033" y="2872072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Пищевод — трубка длиной около 25 см, которая двигает пищу к желудку с помощью перистальтических волн мышц на стенках.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559830" y="4039134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Надгортанник закрывает проход в трахею при глотании, защищая дыхательные пути от попадания еды и жидкости.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900" y="2911410"/>
            <a:ext cx="2681400" cy="196653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1985" y="2898285"/>
            <a:ext cx="2681400" cy="196653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5979" y="2898289"/>
            <a:ext cx="2681400" cy="196653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6900" y="273325"/>
            <a:ext cx="8610600" cy="119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Желудок — первый этап переваривания белков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69000" y="1902294"/>
            <a:ext cx="2679000" cy="8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Вместимость и функции желудка
</a:t>
            </a:r>
            <a:pPr algn="l" indent="0" marL="0">
              <a:lnSpc>
                <a:spcPct val="100000"/>
              </a:lnSpc>
              <a:buNone/>
            </a:pPr>
            <a:r>
              <a:rPr lang="en-US" sz="11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Желудок объёмом до 2 литров временно хранит пищу, перемешивая её для дальнейшего расщепления под воздействием желудочного сока.
</a:t>
            </a:r>
            <a:endParaRPr lang="en-US" sz="1143" dirty="0"/>
          </a:p>
        </p:txBody>
      </p:sp>
      <p:sp>
        <p:nvSpPr>
          <p:cNvPr id="10" name="Text 3"/>
          <p:cNvSpPr txBox="1"/>
          <p:nvPr/>
        </p:nvSpPr>
        <p:spPr>
          <a:xfrm>
            <a:off x="3233082" y="1902275"/>
            <a:ext cx="2679000" cy="8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Желудочный сок: кислота и ферменты
</a:t>
            </a:r>
            <a:pPr algn="l" indent="0" marL="0">
              <a:lnSpc>
                <a:spcPct val="100000"/>
              </a:lnSpc>
              <a:buNone/>
            </a:pPr>
            <a:r>
              <a:rPr lang="en-US" sz="11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Соляная кислота создаёт кислую среду, убивая бактерии, а фермент пепсин начинает расщеплять белки на более простые соединения.
</a:t>
            </a:r>
            <a:endParaRPr lang="en-US" sz="1143" dirty="0"/>
          </a:p>
        </p:txBody>
      </p:sp>
      <p:sp>
        <p:nvSpPr>
          <p:cNvPr id="11" name="Text 4"/>
          <p:cNvSpPr txBox="1"/>
          <p:nvPr/>
        </p:nvSpPr>
        <p:spPr>
          <a:xfrm>
            <a:off x="6197075" y="1902281"/>
            <a:ext cx="2679000" cy="8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химуса
</a:t>
            </a:r>
            <a:pPr algn="l" indent="0" marL="0">
              <a:lnSpc>
                <a:spcPct val="100000"/>
              </a:lnSpc>
              <a:buNone/>
            </a:pPr>
            <a:r>
              <a:rPr lang="en-US" sz="11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Перемешивание пищи и желудочного сока преобразует пищу в полужидкую массу — химус, готовую для перехода в тонкий кишечник.
</a:t>
            </a:r>
            <a:endParaRPr lang="en-US" sz="1143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9818" y="1962925"/>
            <a:ext cx="3610563" cy="2762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10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переваривания разных продуктов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571900" y="2123650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 как объем и жирность пищи влияют на длительность переваривания и ощущения тяжести в желудке.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571900" y="2965125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Продукты с высоким содержанием жира и белка перевариваются дольше, что стоит учитывать при планировании питания.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571900" y="4652825"/>
            <a:ext cx="37593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Медицинские исследования, 2023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39750" y="2070575"/>
            <a:ext cx="37329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Длина тонкого кишечника достигает 4-6 метров и состоит из трёх частей: двенадцатиперстной, тощей и подвздошной кишки.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66900" y="273325"/>
            <a:ext cx="85935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Тонкий кишечник: зона всасывания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539800" y="3391862"/>
            <a:ext cx="37329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завершается переваривание с помощью ферментов, а питательные вещества поступают в кровь и лимфу.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5140800" y="2070562"/>
            <a:ext cx="37329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Ворсинки и микроворсинки на стенках значительно увеличивают площадь для всасывания питательных веществ.
</a:t>
            </a:r>
            <a:endParaRPr lang="en-US" sz="1000" dirty="0"/>
          </a:p>
        </p:txBody>
      </p:sp>
      <p:sp>
        <p:nvSpPr>
          <p:cNvPr id="10" name="Text 5"/>
          <p:cNvSpPr txBox="1"/>
          <p:nvPr/>
        </p:nvSpPr>
        <p:spPr>
          <a:xfrm>
            <a:off x="5140800" y="3388000"/>
            <a:ext cx="37329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Эффективное всасывание обеспечивает организм необходимой энергией и строительными материалами для тканей.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0550" y="1165097"/>
            <a:ext cx="2868000" cy="234985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8450" y="1165097"/>
            <a:ext cx="2868000" cy="234985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16350" y="1164647"/>
            <a:ext cx="2868000" cy="234985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64700" y="3695825"/>
            <a:ext cx="22188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Выделение жёлчи и эмульгирование жиров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Печень производит жёлчь, которая помогает расщеплять жиры на мелкие капли, увеличивая эффективность ферментов поджелудочной железы.
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3321200" y="3695825"/>
            <a:ext cx="22188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Гликоген и регуляция глюкозы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Печень запасает гликоген и поддерживает уровень глюкозы в крови, обеспечивая стабильное снабжение энергией.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6196050" y="3687375"/>
            <a:ext cx="22188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Детоксикация и синтез белков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 обезвреживает вредные вещества и синтезирует важные плазменные белки, включая факторы свертывания крови и транспортные белки.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540800" y="464025"/>
            <a:ext cx="8062200" cy="52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Печень: жизненно важный орган пищеварения
</a:t>
            </a:r>
            <a:endParaRPr lang="en-US" sz="2400" dirty="0"/>
          </a:p>
        </p:txBody>
      </p:sp>
      <p:sp>
        <p:nvSpPr>
          <p:cNvPr id="12" name="Text 4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1750" y="1712975"/>
            <a:ext cx="1863900" cy="25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Железа вырабатывает амилазу, липазу, трипсин и химотрипсин, расщепляющие углеводы, жиры и белки для усвоения.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66900" y="273325"/>
            <a:ext cx="85998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Поджелудочная железа: ферменты и гормоны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3773850" y="1715782"/>
            <a:ext cx="1863900" cy="25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Кроме ферментов, поджелудочная железа секретирует инсулин – гормон, регулирующий уровень сахара в крови.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7005950" y="1712975"/>
            <a:ext cx="1863900" cy="25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Нарушения функции железы влияют на пищеварение и обмен веществ, вызывая серьезные заболевания.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5381" y="2933358"/>
            <a:ext cx="3287100" cy="8942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10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ферментов пищеварительной системы и их функции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571900" y="2123650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основные пищеварительные ферменты, место их выделения и типы расщепляемых веществ. Амилаза начинает переваривание крахмала, пепсин отвечает за разрушение белков, липаза обеспечивает расщепление жиров.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571900" y="2965125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фермент выполняет важную функцию: амилаза запускает переваривание углеводов, пепсин – белков, липаза – жиров, обеспечивая полный процесс пищеварения.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571900" y="4652825"/>
            <a:ext cx="37593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по биологии, 9 класс
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900" y="2911410"/>
            <a:ext cx="2681400" cy="196653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1985" y="2898285"/>
            <a:ext cx="2681400" cy="196653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5979" y="2898289"/>
            <a:ext cx="2681400" cy="196653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6900" y="273325"/>
            <a:ext cx="8610600" cy="119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Толстый кишечник: формирование и выведение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69000" y="1902294"/>
            <a:ext cx="2679000" cy="8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Всасывание воды и формирование каловых масс
</a:t>
            </a:r>
            <a:pPr algn="l" indent="0" marL="0">
              <a:lnSpc>
                <a:spcPct val="100000"/>
              </a:lnSpc>
              <a:buNone/>
            </a:pPr>
            <a:r>
              <a:rPr lang="en-US" sz="100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Толстый кишечник принимает непереваренные остатки пищи, где происходит всасывание воды и электролитов. Благодаря этому кал становится более плотным и формируется конечный продукт пищеварения.
</a:t>
            </a:r>
            <a:endParaRPr lang="en-US" sz="1007" dirty="0"/>
          </a:p>
        </p:txBody>
      </p:sp>
      <p:sp>
        <p:nvSpPr>
          <p:cNvPr id="10" name="Text 3"/>
          <p:cNvSpPr txBox="1"/>
          <p:nvPr/>
        </p:nvSpPr>
        <p:spPr>
          <a:xfrm>
            <a:off x="3233082" y="1902275"/>
            <a:ext cx="2679000" cy="8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бактерий в кишечнике
</a:t>
            </a:r>
            <a:pPr algn="l" indent="0" marL="0">
              <a:lnSpc>
                <a:spcPct val="100000"/>
              </a:lnSpc>
              <a:buNone/>
            </a:pPr>
            <a:r>
              <a:rPr lang="en-US" sz="11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толстом кишечнике живут бактерии-симбионты, которые помогают синтезировать витамины группы B и К, а также участвуют в расщеплении клетчатки и ферментации остатков пищи.
</a:t>
            </a:r>
            <a:endParaRPr lang="en-US" sz="1143" dirty="0"/>
          </a:p>
        </p:txBody>
      </p:sp>
      <p:sp>
        <p:nvSpPr>
          <p:cNvPr id="11" name="Text 4"/>
          <p:cNvSpPr txBox="1"/>
          <p:nvPr/>
        </p:nvSpPr>
        <p:spPr>
          <a:xfrm>
            <a:off x="6197075" y="1902281"/>
            <a:ext cx="2679000" cy="8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толстого кишечника для водного баланса
</a:t>
            </a:r>
            <a:pPr algn="l" indent="0" marL="0">
              <a:lnSpc>
                <a:spcPct val="100000"/>
              </a:lnSpc>
              <a:buNone/>
            </a:pPr>
            <a:r>
              <a:rPr lang="en-US" sz="9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Правильное функционирование толстого кишечника влияет на поддержание водного баланса организма, регулируя количество всасываемой воды и предотвращая обезвоживание.
</a:t>
            </a:r>
            <a:endParaRPr lang="en-US" sz="99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057452" y="1808970"/>
            <a:ext cx="3511200" cy="13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Микрофлора помогает синтезировать важные витамины, расщеплять клетчатку и защищает организм от патогенных бактерий, усиливая иммунную защиту.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3300"/>
            <a:ext cx="8034600" cy="8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Микрофлора кишечника: функции и значение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737327" y="1793320"/>
            <a:ext cx="3511200" cy="13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кишечнике насчитывается свыше 500 видов бактерий, массой до 2 кг, которые поддерживают баланс полезных микроорганизмов и обеспечивают здоровое пищеварение.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737327" y="3409720"/>
            <a:ext cx="3511200" cy="13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Дисбактериоз – нарушение равновесия микрофлоры – приводит к расстройствам пищеварения, снижению иммунитета и общей слабости организма.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9818" y="1962925"/>
            <a:ext cx="3610563" cy="2762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10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пищеварения: последовательность и схема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571900" y="2123650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этап пищеварения имеет свою функцию: размельчение, химическое расщепление, всасывание и выведение. Все процессы связаны в непрерывную цепь.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571900" y="2965125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показывают, что максимальное переваривание и всасывание происходит в тонком кишечнике, а остальные отделы выполняют важные вспомогательные функции.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571900" y="4652825"/>
            <a:ext cx="37593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Анатомия и физиология человека, 2022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30125" y="1624291"/>
            <a:ext cx="5047500" cy="53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Регулярные приёмы пищи стимулируют оптимальную секрецию ферментов и обеспечивают плавное прохождение пищи по желудочно-кишечному тракту.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266900" y="273325"/>
            <a:ext cx="85998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режима питания на работу ЖКТ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533118" y="2526467"/>
            <a:ext cx="5047500" cy="53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Долгие перерывы более 4-5 часов могут вызвать повышенную кислотность желудочного сока и неприятные ощущения в области живота.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33118" y="3428636"/>
            <a:ext cx="5047500" cy="53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Сбалансированное меню, включающее разные группы продуктов, способствует полноценному усвоению питательных веществ и поддержанию здоровья кишечника.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533128" y="4248925"/>
            <a:ext cx="5047500" cy="53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Соблюдение режима питания помогает снизить риск развития заболеваний органов пищеварения и улучшить общее самочувствие.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0550" y="1165097"/>
            <a:ext cx="2868000" cy="234985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8450" y="1165097"/>
            <a:ext cx="2868000" cy="234985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16350" y="1164647"/>
            <a:ext cx="2868000" cy="234985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64700" y="3695825"/>
            <a:ext cx="22188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Гастрит – воспаление слизистой желудка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Гастрит часто возникает из-за неправильного питания и стрессов. Симптомы включают боль, изжогу и тошноту. При своевременном лечении симптомы уменьшаются.
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3321200" y="3695825"/>
            <a:ext cx="22188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Язвенная болезнь желудка и двенадцатиперстной кишки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Язва – нарушение слизистой с образованием ран. Причины – инфекции, вредные привычки. Отмечаются боли после еды и затруднённое пищеварение. Требуется врачебная помощь.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6196050" y="3687375"/>
            <a:ext cx="22188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Дисбактериоз – нарушение микрофлоры кишечника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Дисбактериоз вызывает расстройства стула, вздутие и слабость иммунитета. Развивается после приёма антибиотиков или при неправильном питании. Важно восстановить баланс микрофлоры.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540800" y="464025"/>
            <a:ext cx="8062200" cy="52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распространённые болезни пищеварительной системы
</a:t>
            </a:r>
            <a:endParaRPr lang="en-US" sz="2046" dirty="0"/>
          </a:p>
        </p:txBody>
      </p:sp>
      <p:sp>
        <p:nvSpPr>
          <p:cNvPr id="12" name="Text 4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57900" y="1705034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Антибиотики нарушают естественную микрофлору кишечника, что приводит к снижению защитных функций и развитию дисбактериоза.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66900" y="273325"/>
            <a:ext cx="85998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антибиотиков на пищеварение и микрофлору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549033" y="2872072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приёмы антибиотиков без необходимости вызывают появление диареи и кандидоза, ухудшая общее состояние пищеварительной системы.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559830" y="4039134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Рекомендовано употреблять пробиотики во время и после курса антибиотиков для поддержания баланса микрофлоры и снижения побочных эффектов.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900" y="2911410"/>
            <a:ext cx="2681400" cy="196653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1985" y="2898285"/>
            <a:ext cx="2681400" cy="196653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5979" y="2898289"/>
            <a:ext cx="2681400" cy="196653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6900" y="273325"/>
            <a:ext cx="8610600" cy="119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Здоровые привычки для пищеварительной системы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69000" y="1902294"/>
            <a:ext cx="2679000" cy="8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Правильное питание и разнообразие
</a:t>
            </a:r>
            <a:pPr algn="l" indent="0" marL="0">
              <a:lnSpc>
                <a:spcPct val="100000"/>
              </a:lnSpc>
              <a:buNone/>
            </a:pPr>
            <a:r>
              <a:rPr lang="en-US" sz="113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Диета с большим количеством овощей, фруктов и цельнозерновых продуктов улучшает работу желудочно-кишечного тракта и способствует правильному пищеварению.
</a:t>
            </a:r>
            <a:endParaRPr lang="en-US" sz="1133" dirty="0"/>
          </a:p>
        </p:txBody>
      </p:sp>
      <p:sp>
        <p:nvSpPr>
          <p:cNvPr id="10" name="Text 3"/>
          <p:cNvSpPr txBox="1"/>
          <p:nvPr/>
        </p:nvSpPr>
        <p:spPr>
          <a:xfrm>
            <a:off x="3233082" y="1902275"/>
            <a:ext cx="2679000" cy="8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Достаточный питьевой режим
</a:t>
            </a:r>
            <a:pPr algn="l" indent="0" marL="0">
              <a:lnSpc>
                <a:spcPct val="100000"/>
              </a:lnSpc>
              <a:buNone/>
            </a:pPr>
            <a:r>
              <a:rPr lang="en-US" sz="11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Рекомендуется употреблять 1,5–2 литра воды в день, что помогает поддерживать оптимальную влажность слизистой и облегчает прохождение пищи по кишечнику.
</a:t>
            </a:r>
            <a:endParaRPr lang="en-US" sz="1143" dirty="0"/>
          </a:p>
        </p:txBody>
      </p:sp>
      <p:sp>
        <p:nvSpPr>
          <p:cNvPr id="11" name="Text 4"/>
          <p:cNvSpPr txBox="1"/>
          <p:nvPr/>
        </p:nvSpPr>
        <p:spPr>
          <a:xfrm>
            <a:off x="6197075" y="1902281"/>
            <a:ext cx="2679000" cy="8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Физическая активность и режим дня
</a:t>
            </a:r>
            <a:pPr algn="l" indent="0" marL="0">
              <a:lnSpc>
                <a:spcPct val="100000"/>
              </a:lnSpc>
              <a:buNone/>
            </a:pPr>
            <a:r>
              <a:rPr lang="en-US" sz="11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Регулярные упражнения и соблюдение режима сна способствуют нормальному функционированию пищеварительной системы и профилактике заболеваний.
</a:t>
            </a:r>
            <a:endParaRPr lang="en-US" sz="1143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0958" y="4175"/>
            <a:ext cx="45708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7000" y="2346900"/>
            <a:ext cx="4005900" cy="9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Длина пищеварительного тракта взрослого человека составляет от 8 до 10 метров, что обеспечивает эффективное переваривание и всасывание питательных веществ.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66900" y="273325"/>
            <a:ext cx="40059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Удивительные факты о пищеварительной системе человека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267000" y="3606425"/>
            <a:ext cx="4005900" cy="9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Желудок способен выделять до 2 литров желудочного сока в сутки, а пищеварительные процессы начинаются уже при виде и запахе пищи благодаря рефлексу слюноотделения.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142000" y="1345900"/>
            <a:ext cx="4860000" cy="22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пищеварения для здоровья и жизни
</a:t>
            </a:r>
            <a:pPr algn="ctr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работы пищеварительной системы помогает поддерживать здоровье через правильное питание и привычки, что влияет на иммунитет, энергию и общее состояние организма.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2026-05-09T05:58:12Z</dcterms:created>
  <dcterms:modified xsi:type="dcterms:W3CDTF">2026-05-09T05:58:12Z</dcterms:modified>
</cp:coreProperties>
</file>