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1450" y="1000232"/>
            <a:ext cx="9303900" cy="4179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14300"/>
            <a:ext cx="87840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рыб: ключевые этапы и значимость
</a:t>
            </a:r>
            <a:endParaRPr lang="en-US" sz="3023" dirty="0"/>
          </a:p>
        </p:txBody>
      </p:sp>
      <p:sp>
        <p:nvSpPr>
          <p:cNvPr id="5" name="Text 1"/>
          <p:cNvSpPr txBox="1"/>
          <p:nvPr/>
        </p:nvSpPr>
        <p:spPr>
          <a:xfrm>
            <a:off x="5905500" y="3703325"/>
            <a:ext cx="3058500" cy="9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Изучим этапы развития рыб и их важность для природы.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05500" y="4787634"/>
            <a:ext cx="3058500" cy="17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025" y="1264148"/>
            <a:ext cx="4991400" cy="39239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4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рыб и окружающая среда
</a:t>
            </a:r>
            <a:endParaRPr lang="en-US" sz="3434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956175"/>
            <a:ext cx="3942900" cy="20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мире насчитывается около 34 000 видов рыб, обитающих в пресных и солёных водах по всему земному шару. Их жизненный цикл и способы размножения адаптированы к различным климатическим и экологическим условиям.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5368"/>
            <a:ext cx="2877000" cy="2000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2625" y="884745"/>
            <a:ext cx="2216100" cy="19044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950" y="1060314"/>
            <a:ext cx="3010200" cy="18255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Начальная фаза: икра и личинка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начинается с икры, из которой выходит личинка. На этих этапах организмы очень уязвимы и требуют специфических условий для успешного развития. Выживание зависит от среды и природных опасностей.
</a:t>
            </a:r>
            <a:endParaRPr lang="en-US" sz="1169" dirty="0"/>
          </a:p>
        </p:txBody>
      </p:sp>
      <p:sp>
        <p:nvSpPr>
          <p:cNvPr id="9" name="Text 2"/>
          <p:cNvSpPr txBox="1"/>
          <p:nvPr/>
        </p:nvSpPr>
        <p:spPr>
          <a:xfrm>
            <a:off x="3190525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Переходный этап: малёк и подросток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личинки развивается малёк, который активно питается и растёт. В этом периоде формируются первые охотничьи навыки и защитные реакции, а также происходят изменения в внешности и поведении.
</a:t>
            </a:r>
            <a:endParaRPr lang="en-US" sz="1169" dirty="0"/>
          </a:p>
        </p:txBody>
      </p:sp>
      <p:sp>
        <p:nvSpPr>
          <p:cNvPr id="10" name="Text 3"/>
          <p:cNvSpPr txBox="1"/>
          <p:nvPr/>
        </p:nvSpPr>
        <p:spPr>
          <a:xfrm>
            <a:off x="6310450" y="30379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Зрелость: взрослая особь и размножение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Взрослые рыбы достигают половой зрелости, могут совершать миграции на нерест. Этот этап важен для продолжения рода и поддержания популяций, завершая цикл жизненного развития.
</a:t>
            </a:r>
            <a:endParaRPr lang="en-US" sz="1169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3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стадии жизненного цикла рыб
</a:t>
            </a:r>
            <a:endParaRPr lang="en-US" sz="336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нереста у рыб
</a:t>
            </a:r>
            <a:endParaRPr lang="en-US" sz="36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96150" y="2161400"/>
            <a:ext cx="15954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 нересту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вода прогревается, и рыбы начинают готовиться к размножению, совершая миграции к нерестилищам.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732345" y="2161400"/>
            <a:ext cx="15954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Откладка икры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Самки выбрасывают икру, а самцы тут же оплодотворяют её, обеспечивая начало нового поколения.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850045" y="2161400"/>
            <a:ext cx="15954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и забота о потомстве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охраняют икру, чтобы увеличить шансы выживания, в то время как другие не проявляют заботы.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967745" y="2161400"/>
            <a:ext cx="15954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Завершение нереста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нереста рыбы возвращаются к обычной жизни, а вылупившиеся личинки начинают свой путь развития.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8950" y="1040426"/>
            <a:ext cx="4683900" cy="18296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5075" y="2898573"/>
            <a:ext cx="4716600" cy="18286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9635" y="1423850"/>
            <a:ext cx="2926500" cy="11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Групповой нерест лосося
</a:t>
            </a:r>
            <a:pPr algn="l" indent="0" marL="0">
              <a:lnSpc>
                <a:spcPct val="115000"/>
              </a:lnSpc>
              <a:buNone/>
            </a:pPr>
            <a:r>
              <a:rPr lang="en-US" sz="10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Лосось совершает длительные миграции вверх по реке, где вместе с другими особями группами откладывает и оплодотворяет икру. Это помогает повысить выживаемость потомства.
</a:t>
            </a:r>
            <a:endParaRPr lang="en-US" sz="1243" dirty="0"/>
          </a:p>
        </p:txBody>
      </p:sp>
      <p:sp>
        <p:nvSpPr>
          <p:cNvPr id="7" name="Text 1"/>
          <p:cNvSpPr txBox="1"/>
          <p:nvPr/>
        </p:nvSpPr>
        <p:spPr>
          <a:xfrm>
            <a:off x="399625" y="3335786"/>
            <a:ext cx="2926500" cy="11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Одиночный нерест карася
</a:t>
            </a:r>
            <a:pPr algn="l" indent="0" marL="0">
              <a:lnSpc>
                <a:spcPct val="115000"/>
              </a:lnSpc>
              <a:buNone/>
            </a:pPr>
            <a:r>
              <a:rPr lang="en-US" sz="10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Караси выбирают защищённые места среди растительности, где откладывают икру поодиночке. Многие из них охраняют кладку, создавая небольшие гнёзда и защищая территорию от хищников.
</a:t>
            </a:r>
            <a:endParaRPr lang="en-US" sz="124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180000"/>
            <a:ext cx="8790600" cy="49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типах нереста и поведении рыб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1550" y="1527768"/>
            <a:ext cx="3929100" cy="13347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3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икринок у разных видов рыб
</a:t>
            </a:r>
            <a:endParaRPr lang="en-US" sz="3344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рыб откладывают разное количество икринок, что отражает их стратегии выживания.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отложенной икры не достигает взрослого возраста из-за высокой смертности.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Рыбохозяйственные исследования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6126600" y="3234725"/>
            <a:ext cx="28374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сотен тысяч икринок выживает лишь небольшой процент, что подчёркивает важность условий обитания.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1094977"/>
            <a:ext cx="4767300" cy="1606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0,5%
</a:t>
            </a:r>
            <a:endParaRPr lang="en-US" sz="8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исследования водных экосистем
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180000" y="2831434"/>
            <a:ext cx="4767300" cy="8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такова доля икры, из которой появляются живые мальки.
</a:t>
            </a:r>
            <a:endParaRPr lang="en-US" sz="253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10609"/>
            <a:ext cx="4490400" cy="24425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4075" y="633264"/>
            <a:ext cx="4317300" cy="25043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0075" y="3212925"/>
            <a:ext cx="30102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рост личинок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после выхода из икры личинка питается запасами желточного мешка, постепенно развиваются органы чувств и плавники. В этот период она крайне уязвима к хищникам и неблагоприятным условиям.
</a:t>
            </a:r>
            <a:endParaRPr lang="en-US" sz="1169" dirty="0"/>
          </a:p>
        </p:txBody>
      </p:sp>
      <p:sp>
        <p:nvSpPr>
          <p:cNvPr id="8" name="Text 2"/>
          <p:cNvSpPr txBox="1"/>
          <p:nvPr/>
        </p:nvSpPr>
        <p:spPr>
          <a:xfrm>
            <a:off x="5463700" y="3212925"/>
            <a:ext cx="30102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и опасности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Личинки сталкиваются с жёсткой конкуренцией за пищу и пространство. Многие погибают из-за недостатка корма или хищников, что существенно снижает численность переходящих в следующий этап особей.
</a:t>
            </a:r>
            <a:endParaRPr lang="en-US" sz="1169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этап жизни: развитие личинки
</a:t>
            </a:r>
            <a:endParaRPr lang="en-US" sz="2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выживаемости: от икры к мальку
</a:t>
            </a:r>
            <a:endParaRPr lang="en-US" sz="2835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Наблюдается резкое сокращение численности на стадиях икры и личинки, что является естественным фильтром в природе.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смертность на ранних стадиях компенсируется большим количеством икринок, обеспечивая устойчивость популяций.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рыбных хозяйств, 2023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4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Мальки: рост и формирование навыков
</a:t>
            </a:r>
            <a:endParaRPr lang="en-US" sz="3459" dirty="0"/>
          </a:p>
        </p:txBody>
      </p:sp>
      <p:sp>
        <p:nvSpPr>
          <p:cNvPr id="5" name="Text 1"/>
          <p:cNvSpPr txBox="1"/>
          <p:nvPr/>
        </p:nvSpPr>
        <p:spPr>
          <a:xfrm>
            <a:off x="998975" y="1739850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Мальки активно питаются микроорганизмами и небольшими беспозвоночными, что способствует быстрому росту и развитию всех систем организма.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98975" y="2792006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этот период у мальков начинают формироваться эффективные охотничьи и защитные поведенческие стратегии, повышающие шансы на выживание.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998975" y="3844175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Длительность этой стадии сильно зависит от вида и окружающей температуры воды, варьируясь от нескольких недель до нескольких месяцев.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1111890"/>
            <a:ext cx="4841700" cy="40993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внешности и поведения при взрослении
</a:t>
            </a:r>
            <a:endParaRPr lang="en-US" sz="2720" dirty="0"/>
          </a:p>
        </p:txBody>
      </p:sp>
      <p:sp>
        <p:nvSpPr>
          <p:cNvPr id="5" name="Text 1"/>
          <p:cNvSpPr txBox="1"/>
          <p:nvPr/>
        </p:nvSpPr>
        <p:spPr>
          <a:xfrm>
            <a:off x="5075100" y="1562075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признаки взросления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период взросления у мальков меняется окраска тела, появляются более яркие и выраженные чешуйки. Формируются взрослые плавники и изменяется форма головы, что помогает им лучше приспосабливаться к среде обитания.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069125" y="3272050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 образе жизни и поведении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начинают осваивать новые территории и расширяют свой рацион, переходя от планктона к более крупной пище. Наблюдаются половые различия: самцы и самки могут различаться по окраске и форме тела.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рыб — обход стадий развития
</a:t>
            </a:r>
            <a:endParaRPr lang="en-US" sz="2006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стадии и риски на каждом этапе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Взрослая рыба: Завершение цикла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1008261" y="128015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Достигнув зрелости, рыбы способны к размножению и поддержанию популяции своих видов. Возраст зрелости зависит от биологических особенностей и среды обитания конкретного вида.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1908255" y="2237533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виды, например окунь, созревают уже к 2-4 годам, тогда как стерлядь достигает половой зрелости через 5-7 лет. Это влияет на скорость восстановления их численности.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808274" y="3194915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период взрослой жизни рыбы совершают нерестовые миграции, часто преодолевая значительные расстояния до мест откладки икры. Эти миграции критически важны для успешного продолжения рода.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3708257" y="415231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численности рыб связано с сохранением их привычных мест обитания и нерестилищ, в которых они обеспечивают преемственность поколений и устойчивость популяций.
</a:t>
            </a:r>
            <a:endParaRPr lang="en-US" sz="119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8940" y="869300"/>
            <a:ext cx="4683900" cy="12990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5075" y="2237695"/>
            <a:ext cx="4783800" cy="13501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8175" y="3662675"/>
            <a:ext cx="4683900" cy="12990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5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лосося: Путешествие от рождения до нереста
</a:t>
            </a:r>
            <a:endParaRPr lang="en-US" sz="2182" dirty="0"/>
          </a:p>
        </p:txBody>
      </p:sp>
      <p:sp>
        <p:nvSpPr>
          <p:cNvPr id="8" name="Text 1"/>
          <p:cNvSpPr txBox="1"/>
          <p:nvPr/>
        </p:nvSpPr>
        <p:spPr>
          <a:xfrm>
            <a:off x="506200" y="1169042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в пресной воде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Лосось начинается свой жизненный путь в прохладных реках, где самки откладывают икру. Здесь молодые особи проводят первые месяцы, постепенно развиваясь и приспосабливаясь к окружающей среде.
</a:t>
            </a:r>
            <a:endParaRPr lang="en-US" sz="1031" dirty="0"/>
          </a:p>
        </p:txBody>
      </p:sp>
      <p:sp>
        <p:nvSpPr>
          <p:cNvPr id="9" name="Text 2"/>
          <p:cNvSpPr txBox="1"/>
          <p:nvPr/>
        </p:nvSpPr>
        <p:spPr>
          <a:xfrm>
            <a:off x="506200" y="2479741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в океан
</a:t>
            </a:r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стадии малька лосось совершает переход в солёные воды океана, где растёт и набирает силы в течение нескольких лет. Здесь рыба питается более разнообразно и быстро набирает вес.
</a:t>
            </a:r>
            <a:endParaRPr lang="en-US" sz="1019" dirty="0"/>
          </a:p>
        </p:txBody>
      </p:sp>
      <p:sp>
        <p:nvSpPr>
          <p:cNvPr id="10" name="Text 3"/>
          <p:cNvSpPr txBox="1"/>
          <p:nvPr/>
        </p:nvSpPr>
        <p:spPr>
          <a:xfrm>
            <a:off x="506200" y="3790462"/>
            <a:ext cx="26070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к месту нереста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Взрослый лосось преодолевает часто более 1500 км в обратном направлении к реке своего рождения для нереста. После успешного размножения большая часть особей погибает, завершая жизненный цикл.
</a:t>
            </a:r>
            <a:endParaRPr lang="en-US" sz="1018" dirty="0"/>
          </a:p>
        </p:txBody>
      </p:sp>
      <p:sp>
        <p:nvSpPr>
          <p:cNvPr id="11" name="Text 4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2118864"/>
            <a:ext cx="3950100" cy="134187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Продолжительность жизни различных видов рыб
</a:t>
            </a:r>
            <a:endParaRPr lang="en-US" sz="2754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16834" y="2179300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продолжительность жизни существенно варьируется в зависимости от вида и среды обитания. Эти различия отражают стратегии выживания и темпы развития.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22375" y="3627125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с более длительным жизненным циклом, как осётр, обычно имеют меньшую плодовитость, тогда как короткоживущие виды откладывают больше икры.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ФАО, 2022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042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окружающей среды на жизненный цикл рыб
</a:t>
            </a:r>
            <a:endParaRPr lang="en-US" sz="2861" dirty="0"/>
          </a:p>
        </p:txBody>
      </p:sp>
      <p:sp>
        <p:nvSpPr>
          <p:cNvPr id="5" name="Text 1"/>
          <p:cNvSpPr txBox="1"/>
          <p:nvPr/>
        </p:nvSpPr>
        <p:spPr>
          <a:xfrm>
            <a:off x="3931100" y="2000741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воды напрямую влияет на скорость роста и метаболизм рыб, ускоряя или замедляя их развитие на различных стадиях жизненного цикла.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1674" y="3063929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кислорода и солёность определяют комфортные условия обитания, а загрязнение воды снижает выживаемость и может вызывать мутации и болезни.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097625" y="4127104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Доступность корма оказывает ключевое влияние на питание и рост молоди, в то время как антропогенное воздействие нарушает многие естественные процессы и сокращает численность.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7350" y="523462"/>
            <a:ext cx="5549700" cy="47421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7994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Угрозы и опасности для рыб на разных этапах
</a:t>
            </a:r>
            <a:endParaRPr lang="en-US" sz="2687" dirty="0"/>
          </a:p>
        </p:txBody>
      </p:sp>
      <p:sp>
        <p:nvSpPr>
          <p:cNvPr id="6" name="Text 1"/>
          <p:cNvSpPr txBox="1"/>
          <p:nvPr/>
        </p:nvSpPr>
        <p:spPr>
          <a:xfrm>
            <a:off x="447900" y="15916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природные угрозы включают хищников — других рыб, птиц и млекопитающих — а также разрушение нерестилищ вследствие изменения климата и природных катаклизмов.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47900" y="29731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Антропогенные факторы, такие как браконьерство, строительство плотин и загрязнение водоёмов, существенно угрожают популяциям и могут привести к исчезновению отдельных видов.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рыб для выживания на каждом этапе
</a:t>
            </a:r>
            <a:endParaRPr lang="en-US" sz="2520" dirty="0"/>
          </a:p>
        </p:txBody>
      </p:sp>
      <p:sp>
        <p:nvSpPr>
          <p:cNvPr id="5" name="Text 1"/>
          <p:cNvSpPr txBox="1"/>
          <p:nvPr/>
        </p:nvSpPr>
        <p:spPr>
          <a:xfrm>
            <a:off x="483637" y="1831075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Защитная окраска у мальков помогает им сливаться с окружением и уменьшать риск поимки хищниками.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483632" y="3118404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созревание личинок позволяет минимизировать уязвимый период, увеличивая шансы на достижение следующей стадии.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288766" y="2516000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плодовитость компенсирует потери на ранних стадиях, обеспечивая достаточное количество выживших потомков.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4288761" y="3803329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демонстрируют заботу о потомстве, например, карась строит гнезда, а сом активно охраняет кладку от врагов.
</a:t>
            </a:r>
            <a:endParaRPr lang="en-US" sz="119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2488658"/>
            <a:ext cx="9357000" cy="272303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рыб в экосистемах водоёмов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501391" y="2488179"/>
            <a:ext cx="39111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регулируют численность зоопланктона и мелких водных насекомых, обеспечивая баланс в пищевых цепях и способствуя поддержанию здоровья водных экосистем.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65416" y="1364975"/>
            <a:ext cx="39111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того, они служат пищей для птиц, млекопитающих и человека, участвуя в круговороте питательных веществ и поддерживая биологическое разнообразие.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103403"/>
            <a:ext cx="9144000" cy="30360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03350" y="307700"/>
            <a:ext cx="7737300" cy="80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7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жизненного цикла рыб для природы и общества
</a:t>
            </a:r>
            <a:endParaRPr lang="en-US" sz="2753" dirty="0"/>
          </a:p>
        </p:txBody>
      </p:sp>
      <p:sp>
        <p:nvSpPr>
          <p:cNvPr id="5" name="Text 1"/>
          <p:cNvSpPr txBox="1"/>
          <p:nvPr/>
        </p:nvSpPr>
        <p:spPr>
          <a:xfrm>
            <a:off x="2155750" y="1229875"/>
            <a:ext cx="48324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жизненного цикла рыб гарантирует устойчивость экосистем и рыбных ресурсов, на которых базируется питание и экономика человека. Необходима охрана нерестилищ и поддержание экологического баланса для будущих поколений.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2026-05-08T18:32:07Z</dcterms:created>
  <dcterms:modified xsi:type="dcterms:W3CDTF">2026-05-08T18:32:07Z</dcterms:modified>
</cp:coreProperties>
</file>