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0950" y="1295208"/>
            <a:ext cx="7122000" cy="157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1. Families and Friends: Are We Happy Together?
</a:t>
            </a:r>
            <a:endParaRPr lang="en-US" sz="3700" dirty="0"/>
          </a:p>
        </p:txBody>
      </p:sp>
      <p:sp>
        <p:nvSpPr>
          <p:cNvPr id="4" name="Text 1"/>
          <p:cNvSpPr txBox="1"/>
          <p:nvPr/>
        </p:nvSpPr>
        <p:spPr>
          <a:xfrm>
            <a:off x="1010950" y="3050264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друзья, поддержка и уважительное общение делают жизнь теплее и спокойнее.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1010950" y="940375"/>
            <a:ext cx="28725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530" y="305650"/>
            <a:ext cx="406483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семья и друзья важны в английском языке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часто встречается в разговорах, письмах и текстах. Она помогает описывать людей, чувства, обязанности и способы общения, а также учит говорить о близких понятно и вежливо.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по теме Family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36175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Близкие родственники
</a:t>
            </a:r>
            <a:pPr algn="l" indent="0" marL="0">
              <a:lnSpc>
                <a:spcPct val="115000"/>
              </a:lnSpc>
              <a:buNone/>
            </a:pPr>
            <a:r>
              <a:rPr lang="en-US" sz="2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базовым словам относятся mother, father, parents, sister, brother, grandparents, relatives, cousin, aunt и uncle. Они нужны, чтобы назвать членов семьи точно и без лишних слов.
</a:t>
            </a:r>
            <a:endParaRPr lang="en-US" sz="892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374785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семьи
</a:t>
            </a:r>
            <a:pPr algn="l" indent="0" marL="0">
              <a:lnSpc>
                <a:spcPct val="115000"/>
              </a:lnSpc>
              <a:buNone/>
            </a:pPr>
            <a:r>
              <a:rPr lang="en-US" sz="2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описания семьи используются выражения big family, small family, close family, single-parent family и extended family. Они помогают показать, какой состав и размер у семьи.
</a:t>
            </a:r>
            <a:endParaRPr lang="en-US" sz="892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2913396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2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Фразы live together, take care of, spend time with, support each other и share responsibilities показывают, как члены семьи общаются и помогают друг другу каждый день.
</a:t>
            </a:r>
            <a:endParaRPr lang="en-US" sz="892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451994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Описываем отношения
</a:t>
            </a:r>
            <a:pPr algn="l" indent="0" marL="0">
              <a:lnSpc>
                <a:spcPct val="115000"/>
              </a:lnSpc>
              <a:buNone/>
            </a:pPr>
            <a:r>
              <a:rPr lang="en-US" sz="2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лексика позволяет коротко рассказать о своей семье устно или письменно, сравнить отношения между родственниками и объяснить, что делает семью дружной.
</a:t>
            </a:r>
            <a:endParaRPr lang="en-US" sz="892" dirty="0"/>
          </a:p>
        </p:txBody>
      </p:sp>
      <p:sp>
        <p:nvSpPr>
          <p:cNvPr id="14" name="Text 6"/>
          <p:cNvSpPr txBox="1"/>
          <p:nvPr/>
        </p:nvSpPr>
        <p:spPr>
          <a:xfrm>
            <a:off x="775200" y="3990601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Практика речи
</a:t>
            </a:r>
            <a:pPr algn="l" indent="0" marL="0">
              <a:lnSpc>
                <a:spcPct val="115000"/>
              </a:lnSpc>
              <a:buNone/>
            </a:pPr>
            <a:r>
              <a:rPr lang="en-US" sz="2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Зная эти слова, ученик может представить семью, назвать родственные связи и описать привычки дома простыми, понятными предложениями на английском языке.
</a:t>
            </a:r>
            <a:endParaRPr lang="en-US" sz="89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Семейные роли и обязанности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
</a:t>
            </a:r>
            <a:pPr algn="l" indent="0" marL="0">
              <a:lnSpc>
                <a:spcPct val="115000"/>
              </a:lnSpc>
              <a:buNone/>
            </a:pPr>
            <a:r>
              <a:rPr lang="en-US" sz="2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обычно работают и заботятся о материальной стороне жизни семьи. Их задача — создавать условия, в которых всем дома спокойно, безопасно и удобно.
</a:t>
            </a:r>
            <a:endParaRPr lang="en-US" sz="750" dirty="0"/>
          </a:p>
        </p:txBody>
      </p:sp>
      <p:sp>
        <p:nvSpPr>
          <p:cNvPr id="12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3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
</a:t>
            </a:r>
            <a:pPr algn="l" indent="0" marL="0">
              <a:lnSpc>
                <a:spcPct val="115000"/>
              </a:lnSpc>
              <a:buNone/>
            </a:pPr>
            <a:r>
              <a:rPr lang="en-US" sz="27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2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могут помогать по дому и выполнять простые поручения: clean the room, wash the dishes или take out the rubbish. Это учит ответственности и порядку.
</a:t>
            </a:r>
            <a:endParaRPr lang="en-US" sz="823" dirty="0"/>
          </a:p>
        </p:txBody>
      </p:sp>
      <p:sp>
        <p:nvSpPr>
          <p:cNvPr id="13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Старшее поколение
</a:t>
            </a:r>
            <a:pPr algn="l" indent="0" marL="0">
              <a:lnSpc>
                <a:spcPct val="115000"/>
              </a:lnSpc>
              <a:buNone/>
            </a:pPr>
            <a:r>
              <a:rPr lang="en-US" sz="24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Бабушки и дедушки часто делятся опытом, поддерживают в трудных ситуациях и заботятся о младших. Их участие делает семейную жизнь более тёплой и устойчивой.
</a:t>
            </a:r>
            <a:endParaRPr lang="en-US" sz="731" dirty="0"/>
          </a:p>
        </p:txBody>
      </p:sp>
      <p:sp>
        <p:nvSpPr>
          <p:cNvPr id="14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дела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семья вместе готовит, убирает или присматривает за младшими детьми, повседневные дела распределяются легче. Общая ответственность помогает сохранять порядок и спокойную атмосферу.
</a:t>
            </a:r>
            <a:endParaRPr lang="en-US" sz="70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факторы касаются ежедневного общения и взаимной поддержки, а не редких событий или больших слов.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укрепляет отношения в семье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Доверие и общение — главная основа близости; без них остальные элементы работают слабее.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теме раздела Unit 1
</a:t>
            </a:r>
            <a:endParaRPr lang="en-US" sz="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60185"/>
            <a:ext cx="273600" cy="21888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06280" y="1960185"/>
            <a:ext cx="273600" cy="21888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69022" y="1960185"/>
            <a:ext cx="273600" cy="218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89597" y="3438313"/>
            <a:ext cx="268200" cy="268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77477" y="3438313"/>
            <a:ext cx="167625" cy="2682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по теме Friends and Friendship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13426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такой друг
</a:t>
            </a:r>
            <a:pPr algn="l" indent="0" marL="0">
              <a:lnSpc>
                <a:spcPct val="115000"/>
              </a:lnSpc>
              <a:buNone/>
            </a:pPr>
            <a:r>
              <a:rPr lang="en-US" sz="3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Friend, best friend, classmate, teammate и neighbour — это люди, с которыми можно учиться, играть и проводить свободное время. Такие отношения строятся на интересе и доверии.
</a:t>
            </a:r>
            <a:endParaRPr lang="en-US" sz="709" dirty="0"/>
          </a:p>
        </p:txBody>
      </p:sp>
      <p:sp>
        <p:nvSpPr>
          <p:cNvPr id="11" name="Text 3"/>
          <p:cNvSpPr txBox="1"/>
          <p:nvPr/>
        </p:nvSpPr>
        <p:spPr>
          <a:xfrm>
            <a:off x="421890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Дружеские качества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trustworthy, kind, honest и supportive описывают человека, на которого можно положиться. Они показывают, что друг помогает, не обманывает и уважает чувства другого.
</a:t>
            </a:r>
            <a:endParaRPr lang="en-US" sz="747" dirty="0"/>
          </a:p>
        </p:txBody>
      </p:sp>
      <p:sp>
        <p:nvSpPr>
          <p:cNvPr id="12" name="Text 4"/>
          <p:cNvSpPr txBox="1"/>
          <p:nvPr/>
        </p:nvSpPr>
        <p:spPr>
          <a:xfrm>
            <a:off x="7081650" y="198700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Общение каждый день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Выражения make friends, keep in touch и have a chat помогают говорить о знакомстве и регулярном общении. Они часто встречаются в реальных разговорах и коротких текстах.
</a:t>
            </a:r>
            <a:endParaRPr lang="en-US" sz="747" dirty="0"/>
          </a:p>
        </p:txBody>
      </p:sp>
      <p:sp>
        <p:nvSpPr>
          <p:cNvPr id="13" name="Text 5"/>
          <p:cNvSpPr txBox="1"/>
          <p:nvPr/>
        </p:nvSpPr>
        <p:spPr>
          <a:xfrm>
            <a:off x="5599500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дружбы
</a:t>
            </a:r>
            <a:pPr algn="l" indent="0" marL="0">
              <a:lnSpc>
                <a:spcPct val="115000"/>
              </a:lnSpc>
              <a:buNone/>
            </a:pPr>
            <a:r>
              <a:rPr lang="en-US" sz="3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дружба держится на взаимности, уважении и умении слушать. Когда люди понимают друг друга, им легче делиться мыслями и решать маленькие трудности.
</a:t>
            </a:r>
            <a:endParaRPr lang="en-US" sz="747" dirty="0"/>
          </a:p>
        </p:txBody>
      </p:sp>
      <p:sp>
        <p:nvSpPr>
          <p:cNvPr id="14" name="Text 6"/>
          <p:cNvSpPr txBox="1"/>
          <p:nvPr/>
        </p:nvSpPr>
        <p:spPr>
          <a:xfrm>
            <a:off x="2729975" y="3482650"/>
            <a:ext cx="14211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вместе
</a:t>
            </a:r>
            <a:pPr algn="l" indent="0" marL="0">
              <a:lnSpc>
                <a:spcPct val="115000"/>
              </a:lnSpc>
              <a:buNone/>
            </a:pPr>
            <a:r>
              <a:rPr lang="en-US" sz="37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go out together описывает совместные прогулки и встречи. Такие моменты делают дружбу живой, потому что людям важно не только переписываться, но и проводить время рядом.
</a:t>
            </a:r>
            <a:endParaRPr lang="en-US" sz="74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увидеть, как по-разному строятся близкие отношения и почему обе группы важны для человека.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друзья: сходства и различия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чаще даёт стабильность и правила, а друзья — свободу выбора и общие интересы. Оба типа отношений важны для поддержки.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теме раздела Unit 1
</a:t>
            </a:r>
            <a:endParaRPr lang="en-US" sz="7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решается конфликт без обид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при недопонимании в семье или среди друзей.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350" y="335483"/>
            <a:ext cx="4798800" cy="451293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людей счастливыми вместе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971730" y="2261957"/>
            <a:ext cx="2576100" cy="4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слова
</a:t>
            </a:r>
            <a:pPr algn="l" indent="0" marL="0">
              <a:lnSpc>
                <a:spcPct val="115000"/>
              </a:lnSpc>
              <a:buNone/>
            </a:pPr>
            <a:r>
              <a:rPr lang="en-US" sz="4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Поддерживающая речь помогает чувствовать себя нужным и спокойным. Простое спасибо, похвала или вежливая просьба делают общение мягче и приятнее для всех.
</a:t>
            </a:r>
            <a:endParaRPr lang="en-US" sz="732" dirty="0"/>
          </a:p>
        </p:txBody>
      </p:sp>
      <p:sp>
        <p:nvSpPr>
          <p:cNvPr id="12" name="Text 3"/>
          <p:cNvSpPr txBox="1"/>
          <p:nvPr/>
        </p:nvSpPr>
        <p:spPr>
          <a:xfrm>
            <a:off x="971750" y="2807016"/>
            <a:ext cx="2576100" cy="4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границ
</a:t>
            </a:r>
            <a:pPr algn="l" indent="0" marL="0">
              <a:lnSpc>
                <a:spcPct val="115000"/>
              </a:lnSpc>
              <a:buNone/>
            </a:pPr>
            <a:r>
              <a:rPr lang="en-US" sz="4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замечать, когда человеку нужно побыть одному или закончить разговор. Уважение личного пространства показывает заботу и делает отношения безопаснее.
</a:t>
            </a:r>
            <a:endParaRPr lang="en-US" sz="732" dirty="0"/>
          </a:p>
        </p:txBody>
      </p:sp>
      <p:sp>
        <p:nvSpPr>
          <p:cNvPr id="13" name="Text 4"/>
          <p:cNvSpPr txBox="1"/>
          <p:nvPr/>
        </p:nvSpPr>
        <p:spPr>
          <a:xfrm>
            <a:off x="971730" y="1716900"/>
            <a:ext cx="2576100" cy="4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39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играют в настольные игры, гуляют или готовят вместе, у них появляется общий опыт. Такие занятия сближают сильнее, чем просто нахождение в одной комнате.
</a:t>
            </a:r>
            <a:endParaRPr lang="en-US" sz="709" dirty="0"/>
          </a:p>
        </p:txBody>
      </p:sp>
      <p:sp>
        <p:nvSpPr>
          <p:cNvPr id="14" name="Text 5"/>
          <p:cNvSpPr txBox="1"/>
          <p:nvPr/>
        </p:nvSpPr>
        <p:spPr>
          <a:xfrm>
            <a:off x="971750" y="3352069"/>
            <a:ext cx="2576100" cy="4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7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без телефонов
</a:t>
            </a:r>
            <a:pPr algn="l" indent="0" marL="0">
              <a:lnSpc>
                <a:spcPct val="115000"/>
              </a:lnSpc>
              <a:buNone/>
            </a:pPr>
            <a:r>
              <a:rPr lang="en-US" sz="37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7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собеседники не отвлекаются на экран, они лучше слышат друг друга и замечают эмоции. Это помогает разговаривать внимательнее и проводить время более осознанно.
</a:t>
            </a:r>
            <a:endParaRPr lang="en-US" sz="677" dirty="0"/>
          </a:p>
        </p:txBody>
      </p:sp>
      <p:sp>
        <p:nvSpPr>
          <p:cNvPr id="15" name="Text 6"/>
          <p:cNvSpPr txBox="1"/>
          <p:nvPr/>
        </p:nvSpPr>
        <p:spPr>
          <a:xfrm>
            <a:off x="971750" y="3897103"/>
            <a:ext cx="2576100" cy="4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радости
</a:t>
            </a:r>
            <a:pPr algn="l" indent="0" marL="0">
              <a:lnSpc>
                <a:spcPct val="115000"/>
              </a:lnSpc>
              <a:buNone/>
            </a:pPr>
            <a:r>
              <a:rPr lang="en-US" sz="4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помощь с домашним заданием и маленькие семейные традиции создают тёплые воспоминания. Именно такие моменты часто остаются самыми ценными.
</a:t>
            </a:r>
            <a:endParaRPr lang="en-US" sz="73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правила работают и дома, и в школе: они делают разговор понятнее, спокойнее и доброжелательнее.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 хорошего общения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Внимательное слушание и вежливая речь влияют сильнее всего, а остальные правила поддерживают уважение в диалоге.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 теме раздела Unit 1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8539" y="2007275"/>
            <a:ext cx="3912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87243" y="2007275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67935" y="2007275"/>
            <a:ext cx="391200" cy="39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73432" y="2007275"/>
            <a:ext cx="391200" cy="391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758474" y="2025675"/>
            <a:ext cx="398700" cy="3544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в семье и дружбе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558575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и гордость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всё идёт хорошо, человек чувствует happiness и pride. Эти эмоции легко заметить по улыбке, бодрому голосу и желанию поделиться хорошей новостью с близкими.
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257278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Грусть и тревога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Sad и worried часто появляются, если что-то не получилось или возникла неопределённость. В таких случаях человек говорит тише, избегает взгляда и ищет поддержки.
</a:t>
            </a:r>
            <a:endParaRPr lang="en-US" sz="700" dirty="0"/>
          </a:p>
        </p:txBody>
      </p:sp>
      <p:sp>
        <p:nvSpPr>
          <p:cNvPr id="12" name="Text 4"/>
          <p:cNvSpPr txBox="1"/>
          <p:nvPr/>
        </p:nvSpPr>
        <p:spPr>
          <a:xfrm>
            <a:off x="3931203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Злость и обида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Angry и upset возникают при ссоре, несправедливости или грубых словах. Важно назвать чувство спокойно, чтобы другой человек понял причину реакции и не усугубил конфликт.
</a:t>
            </a:r>
            <a:endParaRPr lang="en-US" sz="700" dirty="0"/>
          </a:p>
        </p:txBody>
      </p:sp>
      <p:sp>
        <p:nvSpPr>
          <p:cNvPr id="13" name="Text 5"/>
          <p:cNvSpPr txBox="1"/>
          <p:nvPr/>
        </p:nvSpPr>
        <p:spPr>
          <a:xfrm>
            <a:off x="5629932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Слова, которые помогают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английских диалогах эмоции удобно описывать фразами I feel… I’m upset because… That makes me happy, I need some time. Они помогают говорить честно и вежливо.
</a:t>
            </a:r>
            <a:endParaRPr lang="en-US" sz="700" dirty="0"/>
          </a:p>
        </p:txBody>
      </p:sp>
      <p:sp>
        <p:nvSpPr>
          <p:cNvPr id="14" name="Text 6"/>
          <p:cNvSpPr txBox="1"/>
          <p:nvPr/>
        </p:nvSpPr>
        <p:spPr>
          <a:xfrm>
            <a:off x="7318724" y="3037175"/>
            <a:ext cx="1257900" cy="121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реакция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слушать собеседника без перебивания и не отвечать резкостью, напряжение снижается. Такое поведение помогает избежать ссоры и сохранить доверие в семье и дружбе.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17904" y="1846057"/>
            <a:ext cx="4882592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фразы помогают быстро и вежливо поддержать человека в разных ситуациях.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фразы поддержки на английском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и простые фразы поддержки делают общение теплее, снижают напряжение и помогают человеку чувствовать себя в безопасности.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лексика по теме Family and Friends; подбор типичных фраз поддержки.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0350" y="2959309"/>
            <a:ext cx="4270500" cy="18558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0850" y="2958281"/>
            <a:ext cx="4256100" cy="18578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Традиции, которые сближают людей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775196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Воскресный ужин как точка встречи
</a:t>
            </a:r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одной семье воскресный ужин всегда собирает всех за одним столом. Дети рассказывают о неделе, взрослые делятся новостями, а бабушка достаёт любимое блюдо. Такая привычка создаёт чувство стабильности и делает дом местом, куда хочется возвращаться.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5009564" y="1453475"/>
            <a:ext cx="33423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Праздник, который ждут весь год
</a:t>
            </a:r>
            <a:pPr algn="l" indent="0" marL="0">
              <a:lnSpc>
                <a:spcPct val="115000"/>
              </a:lnSpc>
              <a:buNone/>
            </a:pPr>
            <a:r>
              <a:rPr lang="en-US" sz="6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другой семье особенно ценят дни рождения. Каждый готовит маленький сюрприз, пишет открытку и помогает украсить комнату. Потом остаются фотографии, улыбки и общие воспоминания, которые долго напоминают о внимании и доброте близких.
</a:t>
            </a:r>
            <a:endParaRPr lang="en-US" sz="1043" dirty="0"/>
          </a:p>
        </p:txBody>
      </p:sp>
      <p:sp>
        <p:nvSpPr>
          <p:cNvPr id="9" name="Text 3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в дружбе часто начинаются с мелких действий, которые накапливаются и портят атмосферу общения.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мешает дружбе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обещаний сильнее всего подрывает доверие, а грубость и сплетни быстро создают напряжение. Значит, дружбе особенно нужны честность и уважение.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оценка типичных причин конфликтов в общении; учебная интерпретация для диаграммы.
</a:t>
            </a:r>
            <a:endParaRPr lang="en-US" sz="61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и небезопасные отношения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828153" y="1734325"/>
            <a:ext cx="19584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8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Безопасные отношения начинаются с уважения к словам, чувствам и границам другого человека. В них никто не унижает, не пугает и не заставляет делать то, что неприятно.
</a:t>
            </a:r>
            <a:endParaRPr lang="en-US" sz="969" dirty="0"/>
          </a:p>
        </p:txBody>
      </p:sp>
      <p:sp>
        <p:nvSpPr>
          <p:cNvPr id="11" name="Text 3"/>
          <p:cNvSpPr txBox="1"/>
          <p:nvPr/>
        </p:nvSpPr>
        <p:spPr>
          <a:xfrm>
            <a:off x="3653979" y="1734325"/>
            <a:ext cx="19584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говорят правду и выполняют обещания, в общении появляется спокойствие. Честность помогает чувствовать себя увереннее и не ждать подвоха от близкого человека.
</a:t>
            </a:r>
            <a:endParaRPr lang="en-US" sz="980" dirty="0"/>
          </a:p>
        </p:txBody>
      </p:sp>
      <p:sp>
        <p:nvSpPr>
          <p:cNvPr id="12" name="Text 4"/>
          <p:cNvSpPr txBox="1"/>
          <p:nvPr/>
        </p:nvSpPr>
        <p:spPr>
          <a:xfrm>
            <a:off x="6483824" y="1734325"/>
            <a:ext cx="19584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выбора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здоровых отношениях человек может выражать мнение, не боится ошибок и сам решает, с кем общаться. Давление, контроль и насмешки, наоборот, создают тревогу.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828153" y="3396525"/>
            <a:ext cx="19584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опасности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Насмешки, угрозы, humiliation, pressure и control — это сигналы небезопасных отношений. Если такие ситуации повторяются, важно не молчать и рассказать взрослому, которому доверяешь.
</a:t>
            </a:r>
            <a:endParaRPr lang="en-US" sz="998" dirty="0"/>
          </a:p>
        </p:txBody>
      </p:sp>
      <p:sp>
        <p:nvSpPr>
          <p:cNvPr id="14" name="Text 6"/>
          <p:cNvSpPr txBox="1"/>
          <p:nvPr/>
        </p:nvSpPr>
        <p:spPr>
          <a:xfrm>
            <a:off x="3653966" y="3396525"/>
            <a:ext cx="19584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Кому обратиться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общение вызывает постоянный страх или напряжение, нужна поддержка семьи, учителя или школьного психолога. Просить помощи — это разумный и смелый шаг.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строится доверие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честность и выполненные обещания постепенно укрепляют отношения.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024997" y="334300"/>
            <a:ext cx="4797506" cy="4515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775200" y="906775"/>
            <a:ext cx="2772600" cy="6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проводить время вместе с пользой
</a:t>
            </a:r>
            <a:endParaRPr lang="en-US" sz="1800" dirty="0"/>
          </a:p>
        </p:txBody>
      </p:sp>
      <p:sp>
        <p:nvSpPr>
          <p:cNvPr id="10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971730" y="2261957"/>
            <a:ext cx="2576100" cy="4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Активные игры
</a:t>
            </a:r>
            <a:pPr algn="l" indent="0" marL="0">
              <a:lnSpc>
                <a:spcPct val="115000"/>
              </a:lnSpc>
              <a:buNone/>
            </a:pPr>
            <a:r>
              <a:rPr lang="en-US" sz="40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Спорт, подвижные игры и прогулки делают общение живым и естественным. Такие занятия помогают почувствовать teamwork и учат поддерживать друг друга в общем деле.
</a:t>
            </a:r>
            <a:endParaRPr lang="en-US" sz="729" dirty="0"/>
          </a:p>
        </p:txBody>
      </p:sp>
      <p:sp>
        <p:nvSpPr>
          <p:cNvPr id="12" name="Text 3"/>
          <p:cNvSpPr txBox="1"/>
          <p:nvPr/>
        </p:nvSpPr>
        <p:spPr>
          <a:xfrm>
            <a:off x="971750" y="2807016"/>
            <a:ext cx="2576100" cy="4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домашние дела
</a:t>
            </a:r>
            <a:pPr algn="l" indent="0" marL="0">
              <a:lnSpc>
                <a:spcPct val="115000"/>
              </a:lnSpc>
              <a:buNone/>
            </a:pPr>
            <a:r>
              <a:rPr lang="en-US" sz="39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семья вместе готовит, убирает или помогает младшим, каждый видит свой вклад. Общая работа показывает, что результат зависит не от одного человека, а от всех.
</a:t>
            </a:r>
            <a:endParaRPr lang="en-US" sz="708" dirty="0"/>
          </a:p>
        </p:txBody>
      </p:sp>
      <p:sp>
        <p:nvSpPr>
          <p:cNvPr id="13" name="Text 4"/>
          <p:cNvSpPr txBox="1"/>
          <p:nvPr/>
        </p:nvSpPr>
        <p:spPr>
          <a:xfrm>
            <a:off x="971730" y="1716900"/>
            <a:ext cx="2576100" cy="4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вдвоём
</a:t>
            </a:r>
            <a:pPr algn="l" indent="0" marL="0">
              <a:lnSpc>
                <a:spcPct val="115000"/>
              </a:lnSpc>
              <a:buNone/>
            </a:pPr>
            <a:r>
              <a:rPr lang="en-US" sz="36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6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Совместная подготовка к урокам помогает лучше понимать материал и учит договариваться. Когда один объясняет, а другой задаёт вопросы, у обоих развивается patience и ответственность.
</a:t>
            </a:r>
            <a:endParaRPr lang="en-US" sz="662" dirty="0"/>
          </a:p>
        </p:txBody>
      </p:sp>
      <p:sp>
        <p:nvSpPr>
          <p:cNvPr id="14" name="Text 5"/>
          <p:cNvSpPr txBox="1"/>
          <p:nvPr/>
        </p:nvSpPr>
        <p:spPr>
          <a:xfrm>
            <a:off x="971750" y="3352069"/>
            <a:ext cx="2576100" cy="4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интересы
</a:t>
            </a:r>
            <a:pPr algn="l" indent="0" marL="0">
              <a:lnSpc>
                <a:spcPct val="115000"/>
              </a:lnSpc>
              <a:buNone/>
            </a:pPr>
            <a:r>
              <a:rPr lang="en-US" sz="4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Чтение, настольные игры, музыка или совместный проект дают темы для разговора и сближают людей. Участники учатся слушать друг друга и уважать разные идеи.
</a:t>
            </a:r>
            <a:endParaRPr lang="en-US" sz="732" dirty="0"/>
          </a:p>
        </p:txBody>
      </p:sp>
      <p:sp>
        <p:nvSpPr>
          <p:cNvPr id="15" name="Text 6"/>
          <p:cNvSpPr txBox="1"/>
          <p:nvPr/>
        </p:nvSpPr>
        <p:spPr>
          <a:xfrm>
            <a:off x="971750" y="3897103"/>
            <a:ext cx="2576100" cy="48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с целью
</a:t>
            </a:r>
            <a:pPr algn="l" indent="0" marL="0">
              <a:lnSpc>
                <a:spcPct val="115000"/>
              </a:lnSpc>
              <a:buNone/>
            </a:pPr>
            <a:r>
              <a:rPr lang="en-US" sz="4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 встречи есть понятная задача, она запоминается лучше и приносит больше радости. Даже простое дело становится значимым, когда его делают вместе и до конца.
</a:t>
            </a:r>
            <a:endParaRPr lang="en-US" sz="73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383201"/>
            <a:ext cx="4418400" cy="13839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правила помогают сделать разговор спокойным, ясным и доброжелательным.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уважительного общения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в разговоре строится на внимании, такте и выполнении договорённостей. Эти привычки уменьшают недопонимание и делают общение дружелюбным.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вежливого общения в учебном разделе Family and Friends.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понять, что отношения приносят радость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36175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Спокойствие после 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2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после разговора остаётся лёгкость, а не напряжение, это хороший признак. Человек чувствует себя увереннее и не боится следующей встречи или сообщения.
</a:t>
            </a:r>
            <a:endParaRPr lang="en-US" sz="892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374785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быть собой
</a:t>
            </a:r>
            <a:pPr algn="l" indent="0" marL="0">
              <a:lnSpc>
                <a:spcPct val="115000"/>
              </a:lnSpc>
              <a:buNone/>
            </a:pPr>
            <a:r>
              <a:rPr lang="en-US" sz="2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здоровых отношениях не нужно притворяться или скрывать свои мысли. Рядом с таким человеком проще говорить честно и не бояться осуждения за ошибки.
</a:t>
            </a:r>
            <a:endParaRPr lang="en-US" sz="892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2913396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Взаимная помощь
</a:t>
            </a:r>
            <a:pPr algn="l" indent="0" marL="0">
              <a:lnSpc>
                <a:spcPct val="115000"/>
              </a:lnSpc>
              <a:buNone/>
            </a:pPr>
            <a:r>
              <a:rPr lang="en-US" sz="2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в отношениях заметна там, где люди поддерживают друг друга делом и словом. Помощь не должна быть односторонней, иначе появляются усталость и обида.
</a:t>
            </a:r>
            <a:endParaRPr lang="en-US" sz="892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451994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решаются словами
</a:t>
            </a:r>
            <a:pPr algn="l" indent="0" marL="0">
              <a:lnSpc>
                <a:spcPct val="115000"/>
              </a:lnSpc>
              <a:buNone/>
            </a:pPr>
            <a:r>
              <a:rPr lang="en-US" sz="2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разногласия обсуждают спокойно, отношения становятся крепче. Грубость, насмешки и молчание надолго портят настроение и мешают найти решение.
</a:t>
            </a:r>
            <a:endParaRPr lang="en-US" sz="892" dirty="0"/>
          </a:p>
        </p:txBody>
      </p:sp>
      <p:sp>
        <p:nvSpPr>
          <p:cNvPr id="14" name="Text 6"/>
          <p:cNvSpPr txBox="1"/>
          <p:nvPr/>
        </p:nvSpPr>
        <p:spPr>
          <a:xfrm>
            <a:off x="775200" y="3990601"/>
            <a:ext cx="52017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желание продолжать контакт
</a:t>
            </a:r>
            <a:pPr algn="l" indent="0" marL="0">
              <a:lnSpc>
                <a:spcPct val="115000"/>
              </a:lnSpc>
              <a:buNone/>
            </a:pPr>
            <a:r>
              <a:rPr lang="en-US" sz="2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общение приносит радость, хочется снова встретиться, написать сообщение или провести время вместе. Это знак доверия, интереса и эмоциональной близости.
</a:t>
            </a:r>
            <a:endParaRPr lang="en-US" sz="89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Счастье вместе создаётся каждый день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и друзья делают жизнь лучше, когда в отношениях есть доверие, уважение, помощь и честный разговор. Эти качества появляются из ежедневных поступков и простых слов поддержки.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2026-05-31T12:50:18Z</dcterms:created>
  <dcterms:modified xsi:type="dcterms:W3CDTF">2026-05-31T12:50:18Z</dcterms:modified>
</cp:coreProperties>
</file>