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jpeg"/><Relationship Id="rId3" Type="http://schemas.openxmlformats.org/officeDocument/2006/relationships/image" Target="../media/image-12-3.jpeg"/><Relationship Id="rId4" Type="http://schemas.openxmlformats.org/officeDocument/2006/relationships/image" Target="../media/image-12-4.jpe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jpe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50" y="1000232"/>
            <a:ext cx="9303900" cy="417948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14300"/>
            <a:ext cx="8784000" cy="883800"/>
          </a:xfrm>
          <a:prstGeom prst="rect">
            <a:avLst/>
          </a:prstGeom>
          <a:noFill/>
          <a:ln/>
        </p:spPr>
        <p:txBody>
          <a:bodyPr wrap="square" lIns="0" tIns="0" rIns="0" bIns="0" rtlCol="0" anchor="ctr"/>
          <a:lstStyle/>
          <a:p>
            <a:pPr algn="l" indent="0" marL="0">
              <a:lnSpc>
                <a:spcPct val="115000"/>
              </a:lnSpc>
              <a:buNone/>
            </a:pPr>
            <a:r>
              <a:rPr lang="en-US" sz="3734" b="1" dirty="0">
                <a:solidFill>
                  <a:srgbClr val="000000"/>
                </a:solidFill>
                <a:latin typeface="Arial" pitchFamily="34" charset="0"/>
                <a:ea typeface="Arial" pitchFamily="34" charset="-122"/>
                <a:cs typeface="Arial" pitchFamily="34" charset="-120"/>
              </a:rPr>
              <a:t>Forming Verbs with Prefixes in English
</a:t>
            </a:r>
            <a:endParaRPr lang="en-US" sz="3734" dirty="0"/>
          </a:p>
        </p:txBody>
      </p:sp>
      <p:sp>
        <p:nvSpPr>
          <p:cNvPr id="5" name="Text 1"/>
          <p:cNvSpPr txBox="1"/>
          <p:nvPr/>
        </p:nvSpPr>
        <p:spPr>
          <a:xfrm>
            <a:off x="5905500" y="3703325"/>
            <a:ext cx="3058500" cy="938400"/>
          </a:xfrm>
          <a:prstGeom prst="rect">
            <a:avLst/>
          </a:prstGeom>
          <a:noFill/>
          <a:ln/>
        </p:spPr>
        <p:txBody>
          <a:bodyPr wrap="square" lIns="0" tIns="0" rIns="0" bIns="0" rtlCol="0" anchor="ctr"/>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Приставки меняют смысл глаголов и помогают читать, писать и понимать текст.
</a:t>
            </a:r>
            <a:endParaRPr lang="en-US" sz="1200" dirty="0"/>
          </a:p>
        </p:txBody>
      </p:sp>
      <p:sp>
        <p:nvSpPr>
          <p:cNvPr id="6" name="Text 2"/>
          <p:cNvSpPr txBox="1"/>
          <p:nvPr/>
        </p:nvSpPr>
        <p:spPr>
          <a:xfrm>
            <a:off x="5905500" y="4787634"/>
            <a:ext cx="3058500" cy="1758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
</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201016" y="1263050"/>
            <a:ext cx="4989419" cy="3926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180000"/>
            <a:ext cx="8790600" cy="930900"/>
          </a:xfrm>
          <a:prstGeom prst="rect">
            <a:avLst/>
          </a:prstGeom>
          <a:noFill/>
          <a:ln/>
        </p:spPr>
        <p:txBody>
          <a:bodyPr wrap="square" lIns="0" tIns="0" rIns="0" bIns="0" rtlCol="0" anchor="ctr"/>
          <a:lstStyle/>
          <a:p>
            <a:pPr algn="l" indent="0" marL="0">
              <a:lnSpc>
                <a:spcPct val="115000"/>
              </a:lnSpc>
              <a:buNone/>
            </a:pPr>
            <a:r>
              <a:rPr lang="en-US" sz="3391" b="1" dirty="0">
                <a:solidFill>
                  <a:srgbClr val="000000"/>
                </a:solidFill>
                <a:latin typeface="Arial" pitchFamily="34" charset="0"/>
                <a:ea typeface="Arial" pitchFamily="34" charset="-122"/>
                <a:cs typeface="Arial" pitchFamily="34" charset="-120"/>
              </a:rPr>
              <a:t>Что такое приставка в английском языке
</a:t>
            </a:r>
            <a:endParaRPr lang="en-US" sz="3391" dirty="0"/>
          </a:p>
        </p:txBody>
      </p:sp>
      <p:sp>
        <p:nvSpPr>
          <p:cNvPr id="6" name="Text 1"/>
          <p:cNvSpPr txBox="1"/>
          <p:nvPr/>
        </p:nvSpPr>
        <p:spPr>
          <a:xfrm>
            <a:off x="180000" y="1956175"/>
            <a:ext cx="3942900" cy="2001900"/>
          </a:xfrm>
          <a:prstGeom prst="rect">
            <a:avLst/>
          </a:prstGeom>
          <a:noFill/>
          <a:ln/>
        </p:spPr>
        <p:txBody>
          <a:bodyPr wrap="square" lIns="0" tIns="0" rIns="0" bIns="0" rtlCol="0" anchor="t"/>
          <a:lstStyle/>
          <a:p>
            <a:pPr algn="l" indent="0" marL="0">
              <a:lnSpc>
                <a:spcPct val="115000"/>
              </a:lnSpc>
              <a:buNone/>
            </a:pPr>
            <a:r>
              <a:rPr lang="en-US" sz="1400" dirty="0">
                <a:solidFill>
                  <a:srgbClr val="000000"/>
                </a:solidFill>
                <a:latin typeface="Arial" pitchFamily="34" charset="0"/>
                <a:ea typeface="Arial" pitchFamily="34" charset="-122"/>
                <a:cs typeface="Arial" pitchFamily="34" charset="-120"/>
              </a:rPr>
              <a:t>Приставка стоит перед основой слова и добавляет новый смысл: повтор, отрицание, ошибку, избыток или недостаток. Основа остаётся узнаваемой, поэтому значение часто можно догадаться по форме слова и контексту.
</a:t>
            </a:r>
            <a:endParaRPr lang="en-US" sz="1400" dirty="0"/>
          </a:p>
        </p:txBody>
      </p:sp>
      <p:sp>
        <p:nvSpPr>
          <p:cNvPr id="7" name="Text 2"/>
          <p:cNvSpPr txBox="1"/>
          <p:nvPr/>
        </p:nvSpPr>
        <p:spPr>
          <a:xfrm>
            <a:off x="1800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946417" y="2132400"/>
            <a:ext cx="578700" cy="578700"/>
          </a:xfrm>
          <a:prstGeom prst="rect">
            <a:avLst/>
          </a:prstGeom>
        </p:spPr>
      </p:pic>
      <p:pic>
        <p:nvPicPr>
          <p:cNvPr id="4" name="Image 2" descr="preencoded.png">    </p:cNvPr>
          <p:cNvPicPr>
            <a:picLocks noChangeAspect="1"/>
          </p:cNvPicPr>
          <p:nvPr/>
        </p:nvPicPr>
        <p:blipFill>
          <a:blip r:embed="rId3"/>
          <a:stretch>
            <a:fillRect/>
          </a:stretch>
        </p:blipFill>
        <p:spPr>
          <a:xfrm>
            <a:off x="2678231" y="1466300"/>
            <a:ext cx="578700" cy="578700"/>
          </a:xfrm>
          <a:prstGeom prst="rect">
            <a:avLst/>
          </a:prstGeom>
        </p:spPr>
      </p:pic>
      <p:pic>
        <p:nvPicPr>
          <p:cNvPr id="5" name="Image 3" descr="preencoded.png">    </p:cNvPr>
          <p:cNvPicPr>
            <a:picLocks noChangeAspect="1"/>
          </p:cNvPicPr>
          <p:nvPr/>
        </p:nvPicPr>
        <p:blipFill>
          <a:blip r:embed="rId4"/>
          <a:stretch>
            <a:fillRect/>
          </a:stretch>
        </p:blipFill>
        <p:spPr>
          <a:xfrm>
            <a:off x="4349258" y="2282400"/>
            <a:ext cx="578700" cy="578700"/>
          </a:xfrm>
          <a:prstGeom prst="rect">
            <a:avLst/>
          </a:prstGeom>
        </p:spPr>
      </p:pic>
      <p:pic>
        <p:nvPicPr>
          <p:cNvPr id="6" name="Image 4" descr="preencoded.png">    </p:cNvPr>
          <p:cNvPicPr>
            <a:picLocks noChangeAspect="1"/>
          </p:cNvPicPr>
          <p:nvPr/>
        </p:nvPicPr>
        <p:blipFill>
          <a:blip r:embed="rId5"/>
          <a:stretch>
            <a:fillRect/>
          </a:stretch>
        </p:blipFill>
        <p:spPr>
          <a:xfrm>
            <a:off x="5994488" y="1466300"/>
            <a:ext cx="578700" cy="578700"/>
          </a:xfrm>
          <a:prstGeom prst="rect">
            <a:avLst/>
          </a:prstGeom>
        </p:spPr>
      </p:pic>
      <p:pic>
        <p:nvPicPr>
          <p:cNvPr id="7" name="Image 5" descr="preencoded.png">    </p:cNvPr>
          <p:cNvPicPr>
            <a:picLocks noChangeAspect="1"/>
          </p:cNvPicPr>
          <p:nvPr/>
        </p:nvPicPr>
        <p:blipFill>
          <a:blip r:embed="rId6"/>
          <a:stretch>
            <a:fillRect/>
          </a:stretch>
        </p:blipFill>
        <p:spPr>
          <a:xfrm>
            <a:off x="7556953" y="2205315"/>
            <a:ext cx="690900" cy="552720"/>
          </a:xfrm>
          <a:prstGeom prst="rect">
            <a:avLst/>
          </a:prstGeom>
        </p:spPr>
      </p:pic>
      <p:sp>
        <p:nvSpPr>
          <p:cNvPr id="8" name="Text 0"/>
          <p:cNvSpPr txBox="1"/>
          <p:nvPr/>
        </p:nvSpPr>
        <p:spPr>
          <a:xfrm>
            <a:off x="180000" y="180000"/>
            <a:ext cx="8790600" cy="646200"/>
          </a:xfrm>
          <a:prstGeom prst="rect">
            <a:avLst/>
          </a:prstGeom>
          <a:noFill/>
          <a:ln/>
        </p:spPr>
        <p:txBody>
          <a:bodyPr wrap="square" lIns="0" tIns="0" rIns="0" bIns="0" rtlCol="0" anchor="ctr"/>
          <a:lstStyle/>
          <a:p>
            <a:pPr algn="l" indent="0" marL="0">
              <a:lnSpc>
                <a:spcPct val="115000"/>
              </a:lnSpc>
              <a:buNone/>
            </a:pPr>
            <a:r>
              <a:rPr lang="en-US" sz="3301" b="1" dirty="0">
                <a:solidFill>
                  <a:srgbClr val="000000"/>
                </a:solidFill>
                <a:latin typeface="Arial" pitchFamily="34" charset="0"/>
                <a:ea typeface="Arial" pitchFamily="34" charset="-122"/>
                <a:cs typeface="Arial" pitchFamily="34" charset="-120"/>
              </a:rPr>
              <a:t>Основные приставки в школьной лексике
</a:t>
            </a:r>
            <a:endParaRPr lang="en-US" sz="3301" dirty="0"/>
          </a:p>
        </p:txBody>
      </p:sp>
      <p:sp>
        <p:nvSpPr>
          <p:cNvPr id="9" name="Text 1"/>
          <p:cNvSpPr txBox="1"/>
          <p:nvPr/>
        </p:nvSpPr>
        <p:spPr>
          <a:xfrm>
            <a:off x="87027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3</a:t>
            </a:r>
            <a:endParaRPr lang="en-US" sz="1000" dirty="0"/>
          </a:p>
        </p:txBody>
      </p:sp>
      <p:sp>
        <p:nvSpPr>
          <p:cNvPr id="10" name="Text 2"/>
          <p:cNvSpPr txBox="1"/>
          <p:nvPr/>
        </p:nvSpPr>
        <p:spPr>
          <a:xfrm>
            <a:off x="387662" y="3197325"/>
            <a:ext cx="1547400" cy="1432800"/>
          </a:xfrm>
          <a:prstGeom prst="rect">
            <a:avLst/>
          </a:prstGeom>
          <a:noFill/>
          <a:ln/>
        </p:spPr>
        <p:txBody>
          <a:bodyPr wrap="square" lIns="0" tIns="0" rIns="0" bIns="0" rtlCol="0" anchor="t"/>
          <a:lstStyle/>
          <a:p>
            <a:pPr algn="l" indent="0" marL="0">
              <a:lnSpc>
                <a:spcPct val="115000"/>
              </a:lnSpc>
              <a:buNone/>
            </a:pPr>
            <a:r>
              <a:rPr lang="en-US" sz="1017" b="1" dirty="0">
                <a:solidFill>
                  <a:srgbClr val="000000"/>
                </a:solidFill>
                <a:latin typeface="Arial" pitchFamily="34" charset="0"/>
                <a:ea typeface="Arial" pitchFamily="34" charset="-122"/>
                <a:cs typeface="Arial" pitchFamily="34" charset="-120"/>
              </a:rPr>
              <a:t>un-: противоположность
</a:t>
            </a:r>
            <a:pPr algn="l" indent="0" marL="0">
              <a:lnSpc>
                <a:spcPct val="115000"/>
              </a:lnSpc>
              <a:buNone/>
            </a:pPr>
            <a:r>
              <a:rPr lang="en-US" sz="87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79" dirty="0">
                <a:solidFill>
                  <a:srgbClr val="000000"/>
                </a:solidFill>
                <a:latin typeface="Arial" pitchFamily="34" charset="0"/>
                <a:ea typeface="Arial" pitchFamily="34" charset="-122"/>
                <a:cs typeface="Arial" pitchFamily="34" charset="-120"/>
              </a:rPr>
              <a:t>Приставка un- часто обозначает противоположное действие или состояние. Она встречается в словах unlock, untie, unpack и помогает легко представить движение в обратную сторону.
</a:t>
            </a:r>
            <a:endParaRPr lang="en-US" sz="1017" dirty="0"/>
          </a:p>
        </p:txBody>
      </p:sp>
      <p:sp>
        <p:nvSpPr>
          <p:cNvPr id="11" name="Text 3"/>
          <p:cNvSpPr txBox="1"/>
          <p:nvPr/>
        </p:nvSpPr>
        <p:spPr>
          <a:xfrm>
            <a:off x="2076313" y="3197325"/>
            <a:ext cx="1547400" cy="1432800"/>
          </a:xfrm>
          <a:prstGeom prst="rect">
            <a:avLst/>
          </a:prstGeom>
          <a:noFill/>
          <a:ln/>
        </p:spPr>
        <p:txBody>
          <a:bodyPr wrap="square" lIns="0" tIns="0" rIns="0" bIns="0" rtlCol="0" anchor="t"/>
          <a:lstStyle/>
          <a:p>
            <a:pPr algn="l" indent="0" marL="0">
              <a:lnSpc>
                <a:spcPct val="115000"/>
              </a:lnSpc>
              <a:buNone/>
            </a:pPr>
            <a:r>
              <a:rPr lang="en-US" sz="1090" b="1" dirty="0">
                <a:solidFill>
                  <a:srgbClr val="000000"/>
                </a:solidFill>
                <a:latin typeface="Arial" pitchFamily="34" charset="0"/>
                <a:ea typeface="Arial" pitchFamily="34" charset="-122"/>
                <a:cs typeface="Arial" pitchFamily="34" charset="-120"/>
              </a:rPr>
              <a:t>re-: снова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Приставка re- показывает повтор действия: rewrite, replay, rebuild. Она особенно полезна в учебных заданиях, где нужно сделать что-то ещё раз или исправить результат.
</a:t>
            </a:r>
            <a:endParaRPr lang="en-US" sz="1090" dirty="0"/>
          </a:p>
        </p:txBody>
      </p:sp>
      <p:sp>
        <p:nvSpPr>
          <p:cNvPr id="12" name="Text 4"/>
          <p:cNvSpPr txBox="1"/>
          <p:nvPr/>
        </p:nvSpPr>
        <p:spPr>
          <a:xfrm>
            <a:off x="3764987" y="3197325"/>
            <a:ext cx="1547400" cy="1432800"/>
          </a:xfrm>
          <a:prstGeom prst="rect">
            <a:avLst/>
          </a:prstGeom>
          <a:noFill/>
          <a:ln/>
        </p:spPr>
        <p:txBody>
          <a:bodyPr wrap="square" lIns="0" tIns="0" rIns="0" bIns="0" rtlCol="0" anchor="t"/>
          <a:lstStyle/>
          <a:p>
            <a:pPr algn="l" indent="0" marL="0">
              <a:lnSpc>
                <a:spcPct val="115000"/>
              </a:lnSpc>
              <a:buNone/>
            </a:pPr>
            <a:r>
              <a:rPr lang="en-US" sz="1090" b="1" dirty="0">
                <a:solidFill>
                  <a:srgbClr val="000000"/>
                </a:solidFill>
                <a:latin typeface="Arial" pitchFamily="34" charset="0"/>
                <a:ea typeface="Arial" pitchFamily="34" charset="-122"/>
                <a:cs typeface="Arial" pitchFamily="34" charset="-120"/>
              </a:rPr>
              <a:t>dis-: отрицание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Приставка dis- часто выражает несогласие или противоположность: disagree, disconnect, dislike. В текстах она помогает сразу увидеть, что смысл слова стал отрицательным.
</a:t>
            </a:r>
            <a:endParaRPr lang="en-US" sz="1090" dirty="0"/>
          </a:p>
        </p:txBody>
      </p:sp>
      <p:sp>
        <p:nvSpPr>
          <p:cNvPr id="13" name="Text 5"/>
          <p:cNvSpPr txBox="1"/>
          <p:nvPr/>
        </p:nvSpPr>
        <p:spPr>
          <a:xfrm>
            <a:off x="5483038" y="3197325"/>
            <a:ext cx="1547400" cy="1432800"/>
          </a:xfrm>
          <a:prstGeom prst="rect">
            <a:avLst/>
          </a:prstGeom>
          <a:noFill/>
          <a:ln/>
        </p:spPr>
        <p:txBody>
          <a:bodyPr wrap="square" lIns="0" tIns="0" rIns="0" bIns="0" rtlCol="0" anchor="t"/>
          <a:lstStyle/>
          <a:p>
            <a:pPr algn="l" indent="0" marL="0">
              <a:lnSpc>
                <a:spcPct val="115000"/>
              </a:lnSpc>
              <a:buNone/>
            </a:pPr>
            <a:r>
              <a:rPr lang="en-US" sz="1090" b="1" dirty="0">
                <a:solidFill>
                  <a:srgbClr val="000000"/>
                </a:solidFill>
                <a:latin typeface="Arial" pitchFamily="34" charset="0"/>
                <a:ea typeface="Arial" pitchFamily="34" charset="-122"/>
                <a:cs typeface="Arial" pitchFamily="34" charset="-120"/>
              </a:rPr>
              <a:t>mis-: ошибка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Приставка mis- указывает на ошибочное действие: misunderstand, mishear, misread. Она особенно важна при чтении диалогов, где легко перепутать правильное и неправильное понимание.
</a:t>
            </a:r>
            <a:endParaRPr lang="en-US" sz="1090" dirty="0"/>
          </a:p>
        </p:txBody>
      </p:sp>
      <p:sp>
        <p:nvSpPr>
          <p:cNvPr id="14" name="Text 6"/>
          <p:cNvSpPr txBox="1"/>
          <p:nvPr/>
        </p:nvSpPr>
        <p:spPr>
          <a:xfrm>
            <a:off x="7155201" y="3197325"/>
            <a:ext cx="1547400" cy="1432800"/>
          </a:xfrm>
          <a:prstGeom prst="rect">
            <a:avLst/>
          </a:prstGeom>
          <a:noFill/>
          <a:ln/>
        </p:spPr>
        <p:txBody>
          <a:bodyPr wrap="square" lIns="0" tIns="0" rIns="0" bIns="0" rtlCol="0" anchor="t"/>
          <a:lstStyle/>
          <a:p>
            <a:pPr algn="l" indent="0" marL="0">
              <a:lnSpc>
                <a:spcPct val="115000"/>
              </a:lnSpc>
              <a:buNone/>
            </a:pPr>
            <a:r>
              <a:rPr lang="en-US" sz="1073" b="1" dirty="0">
                <a:solidFill>
                  <a:srgbClr val="000000"/>
                </a:solidFill>
                <a:latin typeface="Arial" pitchFamily="34" charset="0"/>
                <a:ea typeface="Arial" pitchFamily="34" charset="-122"/>
                <a:cs typeface="Arial" pitchFamily="34" charset="-120"/>
              </a:rPr>
              <a:t>over- и under-
</a:t>
            </a:r>
            <a:pPr algn="l" indent="0" marL="0">
              <a:lnSpc>
                <a:spcPct val="115000"/>
              </a:lnSpc>
              <a:buNone/>
            </a:pPr>
            <a:r>
              <a:rPr lang="en-US" sz="92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28" dirty="0">
                <a:solidFill>
                  <a:srgbClr val="000000"/>
                </a:solidFill>
                <a:latin typeface="Arial" pitchFamily="34" charset="0"/>
                <a:ea typeface="Arial" pitchFamily="34" charset="-122"/>
                <a:cs typeface="Arial" pitchFamily="34" charset="-120"/>
              </a:rPr>
              <a:t>Приставки over- и under- описывают избыток и недостаток: overcook, overuse, underestimate, underpay. Они удобны, когда нужно точно показать, что чего-то слишком много или слишком мало.
</a:t>
            </a:r>
            <a:endParaRPr lang="en-US" sz="1073"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41550" y="1527768"/>
            <a:ext cx="3929100" cy="1334738"/>
          </a:xfrm>
          <a:prstGeom prst="rect">
            <a:avLst/>
          </a:prstGeom>
        </p:spPr>
      </p:pic>
      <p:sp>
        <p:nvSpPr>
          <p:cNvPr id="4" name="Text 0"/>
          <p:cNvSpPr txBox="1"/>
          <p:nvPr/>
        </p:nvSpPr>
        <p:spPr>
          <a:xfrm>
            <a:off x="180000" y="180000"/>
            <a:ext cx="8790600" cy="726900"/>
          </a:xfrm>
          <a:prstGeom prst="rect">
            <a:avLst/>
          </a:prstGeom>
          <a:noFill/>
          <a:ln/>
        </p:spPr>
        <p:txBody>
          <a:bodyPr wrap="square" lIns="0" tIns="0" rIns="0" bIns="0" rtlCol="0" anchor="ctr"/>
          <a:lstStyle/>
          <a:p>
            <a:pPr algn="l" indent="0" marL="0">
              <a:lnSpc>
                <a:spcPct val="115000"/>
              </a:lnSpc>
              <a:buNone/>
            </a:pPr>
            <a:r>
              <a:rPr lang="en-US" sz="2965" b="1" dirty="0">
                <a:solidFill>
                  <a:srgbClr val="000000"/>
                </a:solidFill>
                <a:latin typeface="Arial" pitchFamily="34" charset="0"/>
                <a:ea typeface="Arial" pitchFamily="34" charset="-122"/>
                <a:cs typeface="Arial" pitchFamily="34" charset="-120"/>
              </a:rPr>
              <a:t>Таблица: приставка, значение, пример глагола
</a:t>
            </a:r>
            <a:endParaRPr lang="en-US" sz="2965"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4</a:t>
            </a:r>
            <a:endParaRPr lang="en-US" sz="1000" dirty="0"/>
          </a:p>
        </p:txBody>
      </p:sp>
      <p:sp>
        <p:nvSpPr>
          <p:cNvPr id="6" name="Text 2"/>
          <p:cNvSpPr txBox="1"/>
          <p:nvPr/>
        </p:nvSpPr>
        <p:spPr>
          <a:xfrm>
            <a:off x="180000" y="2880350"/>
            <a:ext cx="29937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Краткая таблица помогает быстро связать приставку со значением и примером слова.
</a:t>
            </a:r>
            <a:endParaRPr lang="en-US" sz="1100" dirty="0"/>
          </a:p>
        </p:txBody>
      </p:sp>
      <p:sp>
        <p:nvSpPr>
          <p:cNvPr id="7" name="Text 3"/>
          <p:cNvSpPr txBox="1"/>
          <p:nvPr/>
        </p:nvSpPr>
        <p:spPr>
          <a:xfrm>
            <a:off x="1546764" y="3995700"/>
            <a:ext cx="29937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Даже без словаря можно заметить закономерность: приставка часто подсказывает общий смысл нового глагола.
</a:t>
            </a:r>
            <a:endParaRPr lang="en-US" sz="1100" dirty="0"/>
          </a:p>
        </p:txBody>
      </p:sp>
      <p:sp>
        <p:nvSpPr>
          <p:cNvPr id="8" name="Text 4"/>
          <p:cNvSpPr txBox="1"/>
          <p:nvPr/>
        </p:nvSpPr>
        <p:spPr>
          <a:xfrm>
            <a:off x="5035075" y="3361042"/>
            <a:ext cx="3929100" cy="1782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Примеры взяты из типичной школьной лексики по теме словообразования.
</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4500" y="879807"/>
            <a:ext cx="5516400" cy="433123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180000"/>
            <a:ext cx="8790600" cy="639300"/>
          </a:xfrm>
          <a:prstGeom prst="rect">
            <a:avLst/>
          </a:prstGeom>
          <a:noFill/>
          <a:ln/>
        </p:spPr>
        <p:txBody>
          <a:bodyPr wrap="square" lIns="0" tIns="0" rIns="0" bIns="0" rtlCol="0" anchor="ctr"/>
          <a:lstStyle/>
          <a:p>
            <a:pPr algn="l" indent="0" marL="0">
              <a:lnSpc>
                <a:spcPct val="115000"/>
              </a:lnSpc>
              <a:buNone/>
            </a:pPr>
            <a:r>
              <a:rPr lang="en-US" sz="2600" b="1" dirty="0">
                <a:solidFill>
                  <a:srgbClr val="000000"/>
                </a:solidFill>
                <a:latin typeface="Arial" pitchFamily="34" charset="0"/>
                <a:ea typeface="Arial" pitchFamily="34" charset="-122"/>
                <a:cs typeface="Arial" pitchFamily="34" charset="-120"/>
              </a:rPr>
              <a:t>un-: противоположное действие
</a:t>
            </a:r>
            <a:endParaRPr lang="en-US" sz="2600" dirty="0"/>
          </a:p>
        </p:txBody>
      </p:sp>
      <p:sp>
        <p:nvSpPr>
          <p:cNvPr id="9"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5</a:t>
            </a:r>
            <a:endParaRPr lang="en-US" sz="1000" dirty="0"/>
          </a:p>
        </p:txBody>
      </p:sp>
      <p:sp>
        <p:nvSpPr>
          <p:cNvPr id="10" name="Text 2"/>
          <p:cNvSpPr txBox="1"/>
          <p:nvPr/>
        </p:nvSpPr>
        <p:spPr>
          <a:xfrm>
            <a:off x="5585173" y="1089127"/>
            <a:ext cx="2658000" cy="879600"/>
          </a:xfrm>
          <a:prstGeom prst="rect">
            <a:avLst/>
          </a:prstGeom>
          <a:noFill/>
          <a:ln/>
        </p:spPr>
        <p:txBody>
          <a:bodyPr wrap="square" lIns="0" tIns="0" rIns="0" bIns="0" rtlCol="0" anchor="t"/>
          <a:lstStyle/>
          <a:p>
            <a:pPr algn="l" indent="0" marL="0">
              <a:lnSpc>
                <a:spcPct val="115000"/>
              </a:lnSpc>
              <a:buNone/>
            </a:pPr>
            <a:r>
              <a:rPr lang="en-US" sz="986" b="1" dirty="0">
                <a:solidFill>
                  <a:srgbClr val="000000"/>
                </a:solidFill>
                <a:latin typeface="Arial" pitchFamily="34" charset="0"/>
                <a:ea typeface="Arial" pitchFamily="34" charset="-122"/>
                <a:cs typeface="Arial" pitchFamily="34" charset="-120"/>
              </a:rPr>
              <a:t>Действие в обратную сторону
</a:t>
            </a:r>
            <a:pPr algn="l" indent="0" marL="0">
              <a:lnSpc>
                <a:spcPct val="115000"/>
              </a:lnSpc>
              <a:buNone/>
            </a:pPr>
            <a:r>
              <a:rPr lang="en-US" sz="69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68" dirty="0">
                <a:solidFill>
                  <a:srgbClr val="000000"/>
                </a:solidFill>
                <a:latin typeface="Arial" pitchFamily="34" charset="0"/>
                <a:ea typeface="Arial" pitchFamily="34" charset="-122"/>
                <a:cs typeface="Arial" pitchFamily="34" charset="-120"/>
              </a:rPr>
              <a:t>Приставка un- часто показывает, что действие выполняется наоборот: cover — uncover, pack — unpack, lock — unlock. Смысл легко понять, если представить, что предмет возвращается в прежнее состояние.
</a:t>
            </a:r>
            <a:endParaRPr lang="en-US" sz="986" dirty="0"/>
          </a:p>
        </p:txBody>
      </p:sp>
      <p:sp>
        <p:nvSpPr>
          <p:cNvPr id="11" name="Text 3"/>
          <p:cNvSpPr txBox="1"/>
          <p:nvPr/>
        </p:nvSpPr>
        <p:spPr>
          <a:xfrm>
            <a:off x="4904247" y="2085695"/>
            <a:ext cx="2658000" cy="879600"/>
          </a:xfrm>
          <a:prstGeom prst="rect">
            <a:avLst/>
          </a:prstGeom>
          <a:noFill/>
          <a:ln/>
        </p:spPr>
        <p:txBody>
          <a:bodyPr wrap="square" lIns="0" tIns="0" rIns="0" bIns="0" rtlCol="0" anchor="t"/>
          <a:lstStyle/>
          <a:p>
            <a:pPr algn="l" indent="0" marL="0">
              <a:lnSpc>
                <a:spcPct val="115000"/>
              </a:lnSpc>
              <a:buNone/>
            </a:pPr>
            <a:r>
              <a:rPr lang="en-US" sz="1153" b="1" dirty="0">
                <a:solidFill>
                  <a:srgbClr val="000000"/>
                </a:solidFill>
                <a:latin typeface="Arial" pitchFamily="34" charset="0"/>
                <a:ea typeface="Arial" pitchFamily="34" charset="-122"/>
                <a:cs typeface="Arial" pitchFamily="34" charset="-120"/>
              </a:rPr>
              <a:t>Связь с предметами
</a:t>
            </a:r>
            <a:pPr algn="l" indent="0" marL="0">
              <a:lnSpc>
                <a:spcPct val="115000"/>
              </a:lnSpc>
              <a:buNone/>
            </a:pPr>
            <a:r>
              <a:rPr lang="en-US" sz="80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14" dirty="0">
                <a:solidFill>
                  <a:srgbClr val="000000"/>
                </a:solidFill>
                <a:latin typeface="Arial" pitchFamily="34" charset="0"/>
                <a:ea typeface="Arial" pitchFamily="34" charset="-122"/>
                <a:cs typeface="Arial" pitchFamily="34" charset="-120"/>
              </a:rPr>
              <a:t>Эта приставка особенно наглядна в словах про одежду, коробки, двери и сумки. В таких примерах ученик быстро видит связь между действием и его противоположностью.
</a:t>
            </a:r>
            <a:endParaRPr lang="en-US" sz="1153" dirty="0"/>
          </a:p>
        </p:txBody>
      </p:sp>
      <p:sp>
        <p:nvSpPr>
          <p:cNvPr id="12" name="Text 4"/>
          <p:cNvSpPr txBox="1"/>
          <p:nvPr/>
        </p:nvSpPr>
        <p:spPr>
          <a:xfrm>
            <a:off x="4191380" y="3082288"/>
            <a:ext cx="2658000" cy="879600"/>
          </a:xfrm>
          <a:prstGeom prst="rect">
            <a:avLst/>
          </a:prstGeom>
          <a:noFill/>
          <a:ln/>
        </p:spPr>
        <p:txBody>
          <a:bodyPr wrap="square" lIns="0" tIns="0" rIns="0" bIns="0" rtlCol="0" anchor="t"/>
          <a:lstStyle/>
          <a:p>
            <a:pPr algn="l" indent="0" marL="0">
              <a:lnSpc>
                <a:spcPct val="115000"/>
              </a:lnSpc>
              <a:buNone/>
            </a:pPr>
            <a:r>
              <a:rPr lang="en-US" sz="1048" b="1" dirty="0">
                <a:solidFill>
                  <a:srgbClr val="000000"/>
                </a:solidFill>
                <a:latin typeface="Arial" pitchFamily="34" charset="0"/>
                <a:ea typeface="Arial" pitchFamily="34" charset="-122"/>
                <a:cs typeface="Arial" pitchFamily="34" charset="-120"/>
              </a:rPr>
              <a:t>Удобно запоминать по парам
</a:t>
            </a:r>
            <a:pPr algn="l" indent="0" marL="0">
              <a:lnSpc>
                <a:spcPct val="115000"/>
              </a:lnSpc>
              <a:buNone/>
            </a:pPr>
            <a:r>
              <a:rPr lang="en-US" sz="73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22" dirty="0">
                <a:solidFill>
                  <a:srgbClr val="000000"/>
                </a:solidFill>
                <a:latin typeface="Arial" pitchFamily="34" charset="0"/>
                <a:ea typeface="Arial" pitchFamily="34" charset="-122"/>
                <a:cs typeface="Arial" pitchFamily="34" charset="-120"/>
              </a:rPr>
              <a:t>Лучше всего un- запоминается через короткие пары слов. Когда рядом стоят противоположные действия, значение приставки становится очевидным без долгого объяснения.
</a:t>
            </a:r>
            <a:endParaRPr lang="en-US" sz="1048" dirty="0"/>
          </a:p>
        </p:txBody>
      </p:sp>
      <p:sp>
        <p:nvSpPr>
          <p:cNvPr id="13" name="Text 5"/>
          <p:cNvSpPr txBox="1"/>
          <p:nvPr/>
        </p:nvSpPr>
        <p:spPr>
          <a:xfrm>
            <a:off x="3427202" y="4078850"/>
            <a:ext cx="2658000" cy="879600"/>
          </a:xfrm>
          <a:prstGeom prst="rect">
            <a:avLst/>
          </a:prstGeom>
          <a:noFill/>
          <a:ln/>
        </p:spPr>
        <p:txBody>
          <a:bodyPr wrap="square" lIns="0" tIns="0" rIns="0" bIns="0" rtlCol="0" anchor="t"/>
          <a:lstStyle/>
          <a:p>
            <a:pPr algn="l" indent="0" marL="0">
              <a:lnSpc>
                <a:spcPct val="115000"/>
              </a:lnSpc>
              <a:buNone/>
            </a:pPr>
            <a:r>
              <a:rPr lang="en-US" sz="1153" b="1" dirty="0">
                <a:solidFill>
                  <a:srgbClr val="000000"/>
                </a:solidFill>
                <a:latin typeface="Arial" pitchFamily="34" charset="0"/>
                <a:ea typeface="Arial" pitchFamily="34" charset="-122"/>
                <a:cs typeface="Arial" pitchFamily="34" charset="-120"/>
              </a:rPr>
              <a:t>Подходит для уроков
</a:t>
            </a:r>
            <a:pPr algn="l" indent="0" marL="0">
              <a:lnSpc>
                <a:spcPct val="115000"/>
              </a:lnSpc>
              <a:buNone/>
            </a:pPr>
            <a:r>
              <a:rPr lang="en-US" sz="80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14" dirty="0">
                <a:solidFill>
                  <a:srgbClr val="000000"/>
                </a:solidFill>
                <a:latin typeface="Arial" pitchFamily="34" charset="0"/>
                <a:ea typeface="Arial" pitchFamily="34" charset="-122"/>
                <a:cs typeface="Arial" pitchFamily="34" charset="-120"/>
              </a:rPr>
              <a:t>На уроках английского un- помогает читать инструкции и описывать простые действия. Это полезно в заданиях, где нужно понять, что именно сделали с предметом.
</a:t>
            </a:r>
            <a:endParaRPr lang="en-US" sz="1153"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34900" y="1666010"/>
            <a:ext cx="3929100" cy="1881205"/>
          </a:xfrm>
          <a:prstGeom prst="rect">
            <a:avLst/>
          </a:prstGeom>
        </p:spPr>
      </p:pic>
      <p:sp>
        <p:nvSpPr>
          <p:cNvPr id="4" name="Text 0"/>
          <p:cNvSpPr txBox="1"/>
          <p:nvPr/>
        </p:nvSpPr>
        <p:spPr>
          <a:xfrm>
            <a:off x="180000" y="180000"/>
            <a:ext cx="7432500" cy="757200"/>
          </a:xfrm>
          <a:prstGeom prst="rect">
            <a:avLst/>
          </a:prstGeom>
          <a:noFill/>
          <a:ln/>
        </p:spPr>
        <p:txBody>
          <a:bodyPr wrap="square" lIns="0" tIns="0" rIns="0" bIns="0" rtlCol="0" anchor="ctr"/>
          <a:lstStyle/>
          <a:p>
            <a:pPr algn="l" indent="0" marL="0">
              <a:lnSpc>
                <a:spcPct val="115000"/>
              </a:lnSpc>
              <a:buNone/>
            </a:pPr>
            <a:r>
              <a:rPr lang="en-US" sz="3106" b="1" dirty="0">
                <a:solidFill>
                  <a:srgbClr val="000000"/>
                </a:solidFill>
                <a:latin typeface="Arial" pitchFamily="34" charset="0"/>
                <a:ea typeface="Arial" pitchFamily="34" charset="-122"/>
                <a:cs typeface="Arial" pitchFamily="34" charset="-120"/>
              </a:rPr>
              <a:t>Значения приставок в примерах слов
</a:t>
            </a:r>
            <a:endParaRPr lang="en-US" sz="3106"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6</a:t>
            </a:r>
            <a:endParaRPr lang="en-US" sz="1000" dirty="0"/>
          </a:p>
        </p:txBody>
      </p:sp>
      <p:sp>
        <p:nvSpPr>
          <p:cNvPr id="6" name="Text 2"/>
          <p:cNvSpPr txBox="1"/>
          <p:nvPr/>
        </p:nvSpPr>
        <p:spPr>
          <a:xfrm>
            <a:off x="180000" y="288035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Диаграмма показывает, как разные приставки распределяются в учебных примерах и почему некоторые из них встречаются чаще других.
</a:t>
            </a:r>
            <a:endParaRPr lang="en-US" sz="1100" dirty="0"/>
          </a:p>
        </p:txBody>
      </p:sp>
      <p:sp>
        <p:nvSpPr>
          <p:cNvPr id="7" name="Text 3"/>
          <p:cNvSpPr txBox="1"/>
          <p:nvPr/>
        </p:nvSpPr>
        <p:spPr>
          <a:xfrm>
            <a:off x="1714810" y="399570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Наиболее заметны un- и re-: они проще всего связываются с повседневными действиями и учебными инструкциями.
</a:t>
            </a:r>
            <a:endParaRPr lang="en-US" sz="1100" dirty="0"/>
          </a:p>
        </p:txBody>
      </p:sp>
      <p:sp>
        <p:nvSpPr>
          <p:cNvPr id="8" name="Text 4"/>
          <p:cNvSpPr txBox="1"/>
          <p:nvPr/>
        </p:nvSpPr>
        <p:spPr>
          <a:xfrm>
            <a:off x="5041500" y="3669950"/>
            <a:ext cx="3929100" cy="178200"/>
          </a:xfrm>
          <a:prstGeom prst="rect">
            <a:avLst/>
          </a:prstGeom>
          <a:noFill/>
          <a:ln/>
        </p:spPr>
        <p:txBody>
          <a:bodyPr wrap="square" lIns="0" tIns="0" rIns="0" bIns="0" rtlCol="0" anchor="t"/>
          <a:lstStyle/>
          <a:p>
            <a:pPr algn="l" indent="0" marL="0">
              <a:lnSpc>
                <a:spcPct val="115000"/>
              </a:lnSpc>
              <a:buNone/>
            </a:pPr>
            <a:r>
              <a:rPr lang="en-US" sz="666" dirty="0">
                <a:solidFill>
                  <a:srgbClr val="000000"/>
                </a:solidFill>
                <a:latin typeface="Arial" pitchFamily="34" charset="0"/>
                <a:ea typeface="Arial" pitchFamily="34" charset="-122"/>
                <a:cs typeface="Arial" pitchFamily="34" charset="-120"/>
              </a:rPr>
              <a:t>Анализ примеров из структуры презентации; условное распределение по числу приведённых слов.
</a:t>
            </a:r>
            <a:endParaRPr lang="en-US" sz="666"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180000"/>
            <a:ext cx="8790600" cy="726900"/>
          </a:xfrm>
          <a:prstGeom prst="rect">
            <a:avLst/>
          </a:prstGeom>
          <a:noFill/>
          <a:ln/>
        </p:spPr>
        <p:txBody>
          <a:bodyPr wrap="square" lIns="0" tIns="0" rIns="0" bIns="0" rtlCol="0" anchor="ctr"/>
          <a:lstStyle/>
          <a:p>
            <a:pPr algn="l" indent="0" marL="0">
              <a:lnSpc>
                <a:spcPct val="115000"/>
              </a:lnSpc>
              <a:buNone/>
            </a:pPr>
            <a:r>
              <a:rPr lang="en-US" sz="3000" b="1" dirty="0">
                <a:solidFill>
                  <a:srgbClr val="000000"/>
                </a:solidFill>
                <a:latin typeface="Arial" pitchFamily="34" charset="0"/>
                <a:ea typeface="Arial" pitchFamily="34" charset="-122"/>
                <a:cs typeface="Arial" pitchFamily="34" charset="-120"/>
              </a:rPr>
              <a:t>re-: действие повторяется снова
</a:t>
            </a:r>
            <a:endParaRPr lang="en-US" sz="3000" dirty="0"/>
          </a:p>
        </p:txBody>
      </p:sp>
      <p:sp>
        <p:nvSpPr>
          <p:cNvPr id="8"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7</a:t>
            </a:r>
            <a:endParaRPr lang="en-US" sz="1000" dirty="0"/>
          </a:p>
        </p:txBody>
      </p:sp>
      <p:sp>
        <p:nvSpPr>
          <p:cNvPr id="9" name="Text 2"/>
          <p:cNvSpPr txBox="1"/>
          <p:nvPr/>
        </p:nvSpPr>
        <p:spPr>
          <a:xfrm>
            <a:off x="180000" y="2568107"/>
            <a:ext cx="2129400" cy="1031100"/>
          </a:xfrm>
          <a:prstGeom prst="rect">
            <a:avLst/>
          </a:prstGeom>
          <a:noFill/>
          <a:ln/>
        </p:spPr>
        <p:txBody>
          <a:bodyPr wrap="square" lIns="0" tIns="0" rIns="0" bIns="0" rtlCol="0" anchor="t"/>
          <a:lstStyle/>
          <a:p>
            <a:pPr algn="l" indent="0" marL="0">
              <a:lnSpc>
                <a:spcPct val="115000"/>
              </a:lnSpc>
              <a:buNone/>
            </a:pPr>
            <a:r>
              <a:rPr lang="en-US" sz="1170" b="1" dirty="0">
                <a:solidFill>
                  <a:srgbClr val="000000"/>
                </a:solidFill>
                <a:latin typeface="Arial" pitchFamily="34" charset="0"/>
                <a:ea typeface="Arial" pitchFamily="34" charset="-122"/>
                <a:cs typeface="Arial" pitchFamily="34" charset="-120"/>
              </a:rPr>
              <a:t>Значение «снова»
</a:t>
            </a:r>
            <a:pPr algn="l" indent="0" marL="0">
              <a:lnSpc>
                <a:spcPct val="115000"/>
              </a:lnSpc>
              <a:buNone/>
            </a:pPr>
            <a:r>
              <a:rPr lang="en-US" sz="68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75" dirty="0">
                <a:solidFill>
                  <a:srgbClr val="000000"/>
                </a:solidFill>
                <a:latin typeface="Arial" pitchFamily="34" charset="0"/>
                <a:ea typeface="Arial" pitchFamily="34" charset="-122"/>
                <a:cs typeface="Arial" pitchFamily="34" charset="-120"/>
              </a:rPr>
              <a:t>Приставка re- добавляет идею повторения: read — reread, write — rewrite, play — replay. В каждом случае действие не меняется по сути, а просто выполняется ещё раз.
</a:t>
            </a:r>
            <a:endParaRPr lang="en-US" sz="1170" dirty="0"/>
          </a:p>
        </p:txBody>
      </p:sp>
      <p:sp>
        <p:nvSpPr>
          <p:cNvPr id="10" name="Text 3"/>
          <p:cNvSpPr txBox="1"/>
          <p:nvPr/>
        </p:nvSpPr>
        <p:spPr>
          <a:xfrm>
            <a:off x="2400331" y="2568107"/>
            <a:ext cx="2129400" cy="1031100"/>
          </a:xfrm>
          <a:prstGeom prst="rect">
            <a:avLst/>
          </a:prstGeom>
          <a:noFill/>
          <a:ln/>
        </p:spPr>
        <p:txBody>
          <a:bodyPr wrap="square" lIns="0" tIns="0" rIns="0" bIns="0" rtlCol="0" anchor="t"/>
          <a:lstStyle/>
          <a:p>
            <a:pPr algn="l" indent="0" marL="0">
              <a:lnSpc>
                <a:spcPct val="115000"/>
              </a:lnSpc>
              <a:buNone/>
            </a:pPr>
            <a:r>
              <a:rPr lang="en-US" sz="1085" b="1" dirty="0">
                <a:solidFill>
                  <a:srgbClr val="000000"/>
                </a:solidFill>
                <a:latin typeface="Arial" pitchFamily="34" charset="0"/>
                <a:ea typeface="Arial" pitchFamily="34" charset="-122"/>
                <a:cs typeface="Arial" pitchFamily="34" charset="-120"/>
              </a:rPr>
              <a:t>Полезно в учебе
</a:t>
            </a:r>
            <a:pPr algn="l" indent="0" marL="0">
              <a:lnSpc>
                <a:spcPct val="115000"/>
              </a:lnSpc>
              <a:buNone/>
            </a:pPr>
            <a:r>
              <a:rPr lang="en-US" sz="63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4" dirty="0">
                <a:solidFill>
                  <a:srgbClr val="000000"/>
                </a:solidFill>
                <a:latin typeface="Arial" pitchFamily="34" charset="0"/>
                <a:ea typeface="Arial" pitchFamily="34" charset="-122"/>
                <a:cs typeface="Arial" pitchFamily="34" charset="-120"/>
              </a:rPr>
              <a:t>Эта приставка часто встречается, когда ученик переписывает ответ, повторяет задание или возвращается к уже сделанному. Поэтому re- легко связать с реальными школьными ситуациями.
</a:t>
            </a:r>
            <a:endParaRPr lang="en-US" sz="1085" dirty="0"/>
          </a:p>
        </p:txBody>
      </p:sp>
      <p:sp>
        <p:nvSpPr>
          <p:cNvPr id="11" name="Text 4"/>
          <p:cNvSpPr txBox="1"/>
          <p:nvPr/>
        </p:nvSpPr>
        <p:spPr>
          <a:xfrm>
            <a:off x="4620759" y="2568107"/>
            <a:ext cx="2129400" cy="1031100"/>
          </a:xfrm>
          <a:prstGeom prst="rect">
            <a:avLst/>
          </a:prstGeom>
          <a:noFill/>
          <a:ln/>
        </p:spPr>
        <p:txBody>
          <a:bodyPr wrap="square" lIns="0" tIns="0" rIns="0" bIns="0" rtlCol="0" anchor="t"/>
          <a:lstStyle/>
          <a:p>
            <a:pPr algn="l" indent="0" marL="0">
              <a:lnSpc>
                <a:spcPct val="115000"/>
              </a:lnSpc>
              <a:buNone/>
            </a:pPr>
            <a:r>
              <a:rPr lang="en-US" sz="1107" b="1" dirty="0">
                <a:solidFill>
                  <a:srgbClr val="000000"/>
                </a:solidFill>
                <a:latin typeface="Arial" pitchFamily="34" charset="0"/>
                <a:ea typeface="Arial" pitchFamily="34" charset="-122"/>
                <a:cs typeface="Arial" pitchFamily="34" charset="-120"/>
              </a:rPr>
              <a:t>Понятно по форме
</a:t>
            </a:r>
            <a:pPr algn="l" indent="0" marL="0">
              <a:lnSpc>
                <a:spcPct val="115000"/>
              </a:lnSpc>
              <a:buNone/>
            </a:pPr>
            <a:r>
              <a:rPr lang="en-US" sz="64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23" dirty="0">
                <a:solidFill>
                  <a:srgbClr val="000000"/>
                </a:solidFill>
                <a:latin typeface="Arial" pitchFamily="34" charset="0"/>
                <a:ea typeface="Arial" pitchFamily="34" charset="-122"/>
                <a:cs typeface="Arial" pitchFamily="34" charset="-120"/>
              </a:rPr>
              <a:t>Если основа слова остаётся знакомой, а впереди появляется re-, можно ожидать значение повторения. Это помогает не путать её с приставками, которые меняют смысл сильнее.
</a:t>
            </a:r>
            <a:endParaRPr lang="en-US" sz="1107" dirty="0"/>
          </a:p>
        </p:txBody>
      </p:sp>
      <p:sp>
        <p:nvSpPr>
          <p:cNvPr id="12" name="Text 5"/>
          <p:cNvSpPr txBox="1"/>
          <p:nvPr/>
        </p:nvSpPr>
        <p:spPr>
          <a:xfrm>
            <a:off x="6841187" y="2568107"/>
            <a:ext cx="2129400" cy="1031100"/>
          </a:xfrm>
          <a:prstGeom prst="rect">
            <a:avLst/>
          </a:prstGeom>
          <a:noFill/>
          <a:ln/>
        </p:spPr>
        <p:txBody>
          <a:bodyPr wrap="square" lIns="0" tIns="0" rIns="0" bIns="0" rtlCol="0" anchor="t"/>
          <a:lstStyle/>
          <a:p>
            <a:pPr algn="l" indent="0" marL="0">
              <a:lnSpc>
                <a:spcPct val="115000"/>
              </a:lnSpc>
              <a:buNone/>
            </a:pPr>
            <a:r>
              <a:rPr lang="en-US" sz="1136" b="1" dirty="0">
                <a:solidFill>
                  <a:srgbClr val="000000"/>
                </a:solidFill>
                <a:latin typeface="Arial" pitchFamily="34" charset="0"/>
                <a:ea typeface="Arial" pitchFamily="34" charset="-122"/>
                <a:cs typeface="Arial" pitchFamily="34" charset="-120"/>
              </a:rPr>
              <a:t>Проверка в контексте
</a:t>
            </a:r>
            <a:pPr algn="l" indent="0" marL="0">
              <a:lnSpc>
                <a:spcPct val="115000"/>
              </a:lnSpc>
              <a:buNone/>
            </a:pPr>
            <a:r>
              <a:rPr lang="en-US" sz="66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6" dirty="0">
                <a:solidFill>
                  <a:srgbClr val="000000"/>
                </a:solidFill>
                <a:latin typeface="Arial" pitchFamily="34" charset="0"/>
                <a:ea typeface="Arial" pitchFamily="34" charset="-122"/>
                <a:cs typeface="Arial" pitchFamily="34" charset="-120"/>
              </a:rPr>
              <a:t>Чтобы не ошибиться, важно смотреть на предложение целиком. Контекст показывает, идёт ли речь о повторном действии, а не о противоположном или неправильном.
</a:t>
            </a:r>
            <a:endParaRPr lang="en-US" sz="1136"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8</a:t>
            </a:r>
            <a:endParaRPr lang="en-US" sz="1000" dirty="0"/>
          </a:p>
        </p:txBody>
      </p:sp>
      <p:sp>
        <p:nvSpPr>
          <p:cNvPr id="8" name="Text 1"/>
          <p:cNvSpPr txBox="1"/>
          <p:nvPr/>
        </p:nvSpPr>
        <p:spPr>
          <a:xfrm>
            <a:off x="180000" y="180000"/>
            <a:ext cx="8790600" cy="639300"/>
          </a:xfrm>
          <a:prstGeom prst="rect">
            <a:avLst/>
          </a:prstGeom>
          <a:noFill/>
          <a:ln/>
        </p:spPr>
        <p:txBody>
          <a:bodyPr wrap="square" lIns="0" tIns="0" rIns="0" bIns="0" rtlCol="0" anchor="ctr"/>
          <a:lstStyle/>
          <a:p>
            <a:pPr algn="l" indent="0" marL="0">
              <a:lnSpc>
                <a:spcPct val="115000"/>
              </a:lnSpc>
              <a:buNone/>
            </a:pPr>
            <a:r>
              <a:rPr lang="en-US" sz="2600" b="1" dirty="0">
                <a:solidFill>
                  <a:srgbClr val="000000"/>
                </a:solidFill>
                <a:latin typeface="Arial" pitchFamily="34" charset="0"/>
                <a:ea typeface="Arial" pitchFamily="34" charset="-122"/>
                <a:cs typeface="Arial" pitchFamily="34" charset="-120"/>
              </a:rPr>
              <a:t>dis- и mis-: отрицание и ошибка
</a:t>
            </a:r>
            <a:endParaRPr lang="en-US" sz="2600" dirty="0"/>
          </a:p>
        </p:txBody>
      </p:sp>
      <p:sp>
        <p:nvSpPr>
          <p:cNvPr id="9" name="Text 2"/>
          <p:cNvSpPr txBox="1"/>
          <p:nvPr/>
        </p:nvSpPr>
        <p:spPr>
          <a:xfrm>
            <a:off x="180000" y="1743550"/>
            <a:ext cx="4152300" cy="744000"/>
          </a:xfrm>
          <a:prstGeom prst="rect">
            <a:avLst/>
          </a:prstGeom>
          <a:noFill/>
          <a:ln/>
        </p:spPr>
        <p:txBody>
          <a:bodyPr wrap="square" lIns="0" tIns="0" rIns="0" bIns="0" rtlCol="0" anchor="t"/>
          <a:lstStyle/>
          <a:p>
            <a:pPr algn="l" indent="0" marL="0">
              <a:lnSpc>
                <a:spcPct val="115000"/>
              </a:lnSpc>
              <a:buNone/>
            </a:pPr>
            <a:r>
              <a:rPr lang="en-US" sz="1131" b="1" dirty="0">
                <a:solidFill>
                  <a:srgbClr val="000000"/>
                </a:solidFill>
                <a:latin typeface="Arial" pitchFamily="34" charset="0"/>
                <a:ea typeface="Arial" pitchFamily="34" charset="-122"/>
                <a:cs typeface="Arial" pitchFamily="34" charset="-120"/>
              </a:rPr>
              <a:t>dis-: нет согласия
</a:t>
            </a:r>
            <a:pPr algn="l" indent="0" marL="0">
              <a:lnSpc>
                <a:spcPct val="115000"/>
              </a:lnSpc>
              <a:buNone/>
            </a:pPr>
            <a:r>
              <a:rPr lang="en-US" sz="69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57" dirty="0">
                <a:solidFill>
                  <a:srgbClr val="000000"/>
                </a:solidFill>
                <a:latin typeface="Arial" pitchFamily="34" charset="0"/>
                <a:ea typeface="Arial" pitchFamily="34" charset="-122"/>
                <a:cs typeface="Arial" pitchFamily="34" charset="-120"/>
              </a:rPr>
              <a:t>Приставка dis- часто делает значение отрицательным или противоположным: agree — disagree, like — dislike, connect — disconnect. Она показывает, что действие не совпадает с исходным смыслом.
</a:t>
            </a:r>
            <a:endParaRPr lang="en-US" sz="1131" dirty="0"/>
          </a:p>
        </p:txBody>
      </p:sp>
      <p:sp>
        <p:nvSpPr>
          <p:cNvPr id="10" name="Text 3"/>
          <p:cNvSpPr txBox="1"/>
          <p:nvPr/>
        </p:nvSpPr>
        <p:spPr>
          <a:xfrm>
            <a:off x="180000" y="2568876"/>
            <a:ext cx="4152300" cy="744000"/>
          </a:xfrm>
          <a:prstGeom prst="rect">
            <a:avLst/>
          </a:prstGeom>
          <a:noFill/>
          <a:ln/>
        </p:spPr>
        <p:txBody>
          <a:bodyPr wrap="square" lIns="0" tIns="0" rIns="0" bIns="0" rtlCol="0" anchor="t"/>
          <a:lstStyle/>
          <a:p>
            <a:pPr algn="l" indent="0" marL="0">
              <a:lnSpc>
                <a:spcPct val="115000"/>
              </a:lnSpc>
              <a:buNone/>
            </a:pPr>
            <a:r>
              <a:rPr lang="en-US" sz="1226" b="1" dirty="0">
                <a:solidFill>
                  <a:srgbClr val="000000"/>
                </a:solidFill>
                <a:latin typeface="Arial" pitchFamily="34" charset="0"/>
                <a:ea typeface="Arial" pitchFamily="34" charset="-122"/>
                <a:cs typeface="Arial" pitchFamily="34" charset="-120"/>
              </a:rPr>
              <a:t>dis-: исчезновение
</a:t>
            </a:r>
            <a:pPr algn="l" indent="0" marL="0">
              <a:lnSpc>
                <a:spcPct val="115000"/>
              </a:lnSpc>
              <a:buNone/>
            </a:pPr>
            <a:r>
              <a:rPr lang="en-US" sz="75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8" dirty="0">
                <a:solidFill>
                  <a:srgbClr val="000000"/>
                </a:solidFill>
                <a:latin typeface="Arial" pitchFamily="34" charset="0"/>
                <a:ea typeface="Arial" pitchFamily="34" charset="-122"/>
                <a:cs typeface="Arial" pitchFamily="34" charset="-120"/>
              </a:rPr>
              <a:t>В слове disappear приставка dis- помогает передать исчезновение. Это хороший пример того, как одна часть слова может сильно изменить общий смысл.
</a:t>
            </a:r>
            <a:endParaRPr lang="en-US" sz="1226" dirty="0"/>
          </a:p>
        </p:txBody>
      </p:sp>
      <p:sp>
        <p:nvSpPr>
          <p:cNvPr id="11" name="Text 4"/>
          <p:cNvSpPr txBox="1"/>
          <p:nvPr/>
        </p:nvSpPr>
        <p:spPr>
          <a:xfrm>
            <a:off x="180000" y="3394197"/>
            <a:ext cx="4152300" cy="744000"/>
          </a:xfrm>
          <a:prstGeom prst="rect">
            <a:avLst/>
          </a:prstGeom>
          <a:noFill/>
          <a:ln/>
        </p:spPr>
        <p:txBody>
          <a:bodyPr wrap="square" lIns="0" tIns="0" rIns="0" bIns="0" rtlCol="0" anchor="t"/>
          <a:lstStyle/>
          <a:p>
            <a:pPr algn="l" indent="0" marL="0">
              <a:lnSpc>
                <a:spcPct val="115000"/>
              </a:lnSpc>
              <a:buNone/>
            </a:pPr>
            <a:r>
              <a:rPr lang="en-US" sz="1226" b="1" dirty="0">
                <a:solidFill>
                  <a:srgbClr val="000000"/>
                </a:solidFill>
                <a:latin typeface="Arial" pitchFamily="34" charset="0"/>
                <a:ea typeface="Arial" pitchFamily="34" charset="-122"/>
                <a:cs typeface="Arial" pitchFamily="34" charset="-120"/>
              </a:rPr>
              <a:t>mis-: неправильное действие
</a:t>
            </a:r>
            <a:pPr algn="l" indent="0" marL="0">
              <a:lnSpc>
                <a:spcPct val="115000"/>
              </a:lnSpc>
              <a:buNone/>
            </a:pPr>
            <a:r>
              <a:rPr lang="en-US" sz="75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8" dirty="0">
                <a:solidFill>
                  <a:srgbClr val="000000"/>
                </a:solidFill>
                <a:latin typeface="Arial" pitchFamily="34" charset="0"/>
                <a:ea typeface="Arial" pitchFamily="34" charset="-122"/>
                <a:cs typeface="Arial" pitchFamily="34" charset="-120"/>
              </a:rPr>
              <a:t>Приставка mis- указывает на ошибку: hear — mishear, read — misread, understand — misunderstand. Она особенно полезна, когда нужно описать неверное восприятие или понимание.
</a:t>
            </a:r>
            <a:endParaRPr lang="en-US" sz="1226" dirty="0"/>
          </a:p>
        </p:txBody>
      </p:sp>
      <p:sp>
        <p:nvSpPr>
          <p:cNvPr id="12" name="Text 5"/>
          <p:cNvSpPr txBox="1"/>
          <p:nvPr/>
        </p:nvSpPr>
        <p:spPr>
          <a:xfrm>
            <a:off x="180000" y="4219499"/>
            <a:ext cx="4152300" cy="744000"/>
          </a:xfrm>
          <a:prstGeom prst="rect">
            <a:avLst/>
          </a:prstGeom>
          <a:noFill/>
          <a:ln/>
        </p:spPr>
        <p:txBody>
          <a:bodyPr wrap="square" lIns="0" tIns="0" rIns="0" bIns="0" rtlCol="0" anchor="t"/>
          <a:lstStyle/>
          <a:p>
            <a:pPr algn="l" indent="0" marL="0">
              <a:lnSpc>
                <a:spcPct val="115000"/>
              </a:lnSpc>
              <a:buNone/>
            </a:pPr>
            <a:r>
              <a:rPr lang="en-US" sz="1226" b="1" dirty="0">
                <a:solidFill>
                  <a:srgbClr val="000000"/>
                </a:solidFill>
                <a:latin typeface="Arial" pitchFamily="34" charset="0"/>
                <a:ea typeface="Arial" pitchFamily="34" charset="-122"/>
                <a:cs typeface="Arial" pitchFamily="34" charset="-120"/>
              </a:rPr>
              <a:t>Важно для перевода
</a:t>
            </a:r>
            <a:pPr algn="l" indent="0" marL="0">
              <a:lnSpc>
                <a:spcPct val="115000"/>
              </a:lnSpc>
              <a:buNone/>
            </a:pPr>
            <a:r>
              <a:rPr lang="en-US" sz="75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8" dirty="0">
                <a:solidFill>
                  <a:srgbClr val="000000"/>
                </a:solidFill>
                <a:latin typeface="Arial" pitchFamily="34" charset="0"/>
                <a:ea typeface="Arial" pitchFamily="34" charset="-122"/>
                <a:cs typeface="Arial" pitchFamily="34" charset="-120"/>
              </a:rPr>
              <a:t>Обе приставки часто встречаются в текстах и диалогах. Если их перепутать, смысл предложения изменится, поэтому в 9 классе такие слова нужно читать внимательно.
</a:t>
            </a:r>
            <a:endParaRPr lang="en-US" sz="1226"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3191" y="1606600"/>
            <a:ext cx="8777617" cy="2970300"/>
          </a:xfrm>
          <a:prstGeom prst="rect">
            <a:avLst/>
          </a:prstGeom>
        </p:spPr>
      </p:pic>
      <p:sp>
        <p:nvSpPr>
          <p:cNvPr id="4" name="Text 0"/>
          <p:cNvSpPr txBox="1"/>
          <p:nvPr/>
        </p:nvSpPr>
        <p:spPr>
          <a:xfrm>
            <a:off x="180000" y="180000"/>
            <a:ext cx="6009300" cy="586200"/>
          </a:xfrm>
          <a:prstGeom prst="rect">
            <a:avLst/>
          </a:prstGeom>
          <a:noFill/>
          <a:ln/>
        </p:spPr>
        <p:txBody>
          <a:bodyPr wrap="square" lIns="0" tIns="0" rIns="0" bIns="0" rtlCol="0" anchor="t"/>
          <a:lstStyle/>
          <a:p>
            <a:pPr algn="l" indent="0" marL="0">
              <a:lnSpc>
                <a:spcPct val="115000"/>
              </a:lnSpc>
              <a:buNone/>
            </a:pPr>
            <a:r>
              <a:rPr lang="en-US" sz="2184" b="1" dirty="0">
                <a:solidFill>
                  <a:srgbClr val="000000"/>
                </a:solidFill>
                <a:latin typeface="Arial" pitchFamily="34" charset="0"/>
                <a:ea typeface="Arial" pitchFamily="34" charset="-122"/>
                <a:cs typeface="Arial" pitchFamily="34" charset="-120"/>
              </a:rPr>
              <a:t>Как образовать новый глагол с приставкой
</a:t>
            </a:r>
            <a:endParaRPr lang="en-US" sz="2184"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9</a:t>
            </a:r>
            <a:endParaRPr lang="en-US" sz="1000" dirty="0"/>
          </a:p>
        </p:txBody>
      </p:sp>
      <p:sp>
        <p:nvSpPr>
          <p:cNvPr id="6" name="Text 2"/>
          <p:cNvSpPr txBox="1"/>
          <p:nvPr/>
        </p:nvSpPr>
        <p:spPr>
          <a:xfrm>
            <a:off x="180000" y="834000"/>
            <a:ext cx="3546300" cy="265500"/>
          </a:xfrm>
          <a:prstGeom prst="rect">
            <a:avLst/>
          </a:prstGeom>
          <a:noFill/>
          <a:ln/>
        </p:spPr>
        <p:txBody>
          <a:bodyPr wrap="square" lIns="0" tIns="0" rIns="0" bIns="0" rtlCol="0" anchor="t"/>
          <a:lstStyle/>
          <a:p>
            <a:pPr algn="l" indent="0" marL="0">
              <a:lnSpc>
                <a:spcPct val="115000"/>
              </a:lnSpc>
              <a:buNone/>
            </a:pPr>
            <a:r>
              <a:rPr lang="en-US" sz="909" dirty="0">
                <a:solidFill>
                  <a:srgbClr val="000000"/>
                </a:solidFill>
                <a:latin typeface="Arial" pitchFamily="34" charset="0"/>
                <a:ea typeface="Arial" pitchFamily="34" charset="-122"/>
                <a:cs typeface="Arial" pitchFamily="34" charset="-120"/>
              </a:rPr>
              <a:t>Алгоритм помогает выбрать приставку по смыслу и проверить слово в предложении.
</a:t>
            </a:r>
            <a:endParaRPr lang="en-US" sz="909"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52068" y="1793917"/>
            <a:ext cx="298965" cy="341674"/>
          </a:xfrm>
          <a:prstGeom prst="rect">
            <a:avLst/>
          </a:prstGeom>
        </p:spPr>
      </p:pic>
      <p:pic>
        <p:nvPicPr>
          <p:cNvPr id="4" name="Image 2" descr="preencoded.png">    </p:cNvPr>
          <p:cNvPicPr>
            <a:picLocks noChangeAspect="1"/>
          </p:cNvPicPr>
          <p:nvPr/>
        </p:nvPicPr>
        <p:blipFill>
          <a:blip r:embed="rId3"/>
          <a:stretch>
            <a:fillRect/>
          </a:stretch>
        </p:blipFill>
        <p:spPr>
          <a:xfrm>
            <a:off x="209359" y="3238872"/>
            <a:ext cx="384383" cy="341674"/>
          </a:xfrm>
          <a:prstGeom prst="rect">
            <a:avLst/>
          </a:prstGeom>
        </p:spPr>
      </p:pic>
      <p:pic>
        <p:nvPicPr>
          <p:cNvPr id="5" name="Image 3" descr="preencoded.png">    </p:cNvPr>
          <p:cNvPicPr>
            <a:picLocks noChangeAspect="1"/>
          </p:cNvPicPr>
          <p:nvPr/>
        </p:nvPicPr>
        <p:blipFill>
          <a:blip r:embed="rId4"/>
          <a:stretch>
            <a:fillRect/>
          </a:stretch>
        </p:blipFill>
        <p:spPr>
          <a:xfrm>
            <a:off x="3698242" y="2571150"/>
            <a:ext cx="427092" cy="341674"/>
          </a:xfrm>
          <a:prstGeom prst="rect">
            <a:avLst/>
          </a:prstGeom>
        </p:spPr>
      </p:pic>
      <p:pic>
        <p:nvPicPr>
          <p:cNvPr id="6" name="Image 4" descr="preencoded.png">    </p:cNvPr>
          <p:cNvPicPr>
            <a:picLocks noChangeAspect="1"/>
          </p:cNvPicPr>
          <p:nvPr/>
        </p:nvPicPr>
        <p:blipFill>
          <a:blip r:embed="rId5"/>
          <a:stretch>
            <a:fillRect/>
          </a:stretch>
        </p:blipFill>
        <p:spPr>
          <a:xfrm>
            <a:off x="3783674" y="3908754"/>
            <a:ext cx="256255" cy="341674"/>
          </a:xfrm>
          <a:prstGeom prst="rect">
            <a:avLst/>
          </a:prstGeom>
        </p:spPr>
      </p:pic>
      <p:sp>
        <p:nvSpPr>
          <p:cNvPr id="7" name="Text 0"/>
          <p:cNvSpPr txBox="1"/>
          <p:nvPr/>
        </p:nvSpPr>
        <p:spPr>
          <a:xfrm>
            <a:off x="180000" y="180000"/>
            <a:ext cx="8790600" cy="799200"/>
          </a:xfrm>
          <a:prstGeom prst="rect">
            <a:avLst/>
          </a:prstGeom>
          <a:noFill/>
          <a:ln/>
        </p:spPr>
        <p:txBody>
          <a:bodyPr wrap="square" lIns="0" tIns="0" rIns="0" bIns="0" rtlCol="0" anchor="ctr"/>
          <a:lstStyle/>
          <a:p>
            <a:pPr algn="l" indent="0" marL="0">
              <a:lnSpc>
                <a:spcPct val="115000"/>
              </a:lnSpc>
              <a:buNone/>
            </a:pPr>
            <a:r>
              <a:rPr lang="en-US" sz="2946" b="1" dirty="0">
                <a:solidFill>
                  <a:srgbClr val="000000"/>
                </a:solidFill>
                <a:latin typeface="Arial" pitchFamily="34" charset="0"/>
                <a:ea typeface="Arial" pitchFamily="34" charset="-122"/>
                <a:cs typeface="Arial" pitchFamily="34" charset="-120"/>
              </a:rPr>
              <a:t>over- и under-: слишком много и слишком мало
</a:t>
            </a:r>
            <a:endParaRPr lang="en-US" sz="2946" dirty="0"/>
          </a:p>
        </p:txBody>
      </p:sp>
      <p:sp>
        <p:nvSpPr>
          <p:cNvPr id="8" name="Text 1"/>
          <p:cNvSpPr txBox="1"/>
          <p:nvPr/>
        </p:nvSpPr>
        <p:spPr>
          <a:xfrm>
            <a:off x="87027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10</a:t>
            </a:r>
            <a:endParaRPr lang="en-US" sz="1000" dirty="0"/>
          </a:p>
        </p:txBody>
      </p:sp>
      <p:sp>
        <p:nvSpPr>
          <p:cNvPr id="9" name="Text 2"/>
          <p:cNvSpPr txBox="1"/>
          <p:nvPr/>
        </p:nvSpPr>
        <p:spPr>
          <a:xfrm>
            <a:off x="844961" y="1796090"/>
            <a:ext cx="2259000" cy="787075"/>
          </a:xfrm>
          <a:prstGeom prst="rect">
            <a:avLst/>
          </a:prstGeom>
          <a:noFill/>
          <a:ln/>
        </p:spPr>
        <p:txBody>
          <a:bodyPr wrap="square" lIns="0" tIns="0" rIns="0" bIns="0" rtlCol="0" anchor="t"/>
          <a:lstStyle/>
          <a:p>
            <a:pPr algn="l" indent="0" marL="0">
              <a:lnSpc>
                <a:spcPct val="115000"/>
              </a:lnSpc>
              <a:buNone/>
            </a:pPr>
            <a:r>
              <a:rPr lang="en-US" sz="836" b="1" dirty="0">
                <a:solidFill>
                  <a:srgbClr val="000000"/>
                </a:solidFill>
                <a:latin typeface="Arial" pitchFamily="34" charset="0"/>
                <a:ea typeface="Arial" pitchFamily="34" charset="-122"/>
                <a:cs typeface="Arial" pitchFamily="34" charset="-120"/>
              </a:rPr>
              <a:t>over-: избыток
</a:t>
            </a:r>
            <a:pPr algn="l" indent="0" marL="0">
              <a:lnSpc>
                <a:spcPct val="115000"/>
              </a:lnSpc>
              <a:buNone/>
            </a:pPr>
            <a:r>
              <a:rPr lang="en-US" sz="75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59" dirty="0">
                <a:solidFill>
                  <a:srgbClr val="000000"/>
                </a:solidFill>
                <a:latin typeface="Arial" pitchFamily="34" charset="0"/>
                <a:ea typeface="Arial" pitchFamily="34" charset="-122"/>
                <a:cs typeface="Arial" pitchFamily="34" charset="-120"/>
              </a:rPr>
              <a:t>Приставка over- показывает, что действия или качества слишком много: overcook, overuse, overload. Она помогает описать, когда что-то сделано чрезмерно и результат становится нежелательным.
</a:t>
            </a:r>
            <a:endParaRPr lang="en-US" sz="836" dirty="0"/>
          </a:p>
        </p:txBody>
      </p:sp>
      <p:sp>
        <p:nvSpPr>
          <p:cNvPr id="10" name="Text 3"/>
          <p:cNvSpPr txBox="1"/>
          <p:nvPr/>
        </p:nvSpPr>
        <p:spPr>
          <a:xfrm>
            <a:off x="844961" y="3241037"/>
            <a:ext cx="2259000" cy="787075"/>
          </a:xfrm>
          <a:prstGeom prst="rect">
            <a:avLst/>
          </a:prstGeom>
          <a:noFill/>
          <a:ln/>
        </p:spPr>
        <p:txBody>
          <a:bodyPr wrap="square" lIns="0" tIns="0" rIns="0" bIns="0" rtlCol="0" anchor="t"/>
          <a:lstStyle/>
          <a:p>
            <a:pPr algn="l" indent="0" marL="0">
              <a:lnSpc>
                <a:spcPct val="115000"/>
              </a:lnSpc>
              <a:buNone/>
            </a:pPr>
            <a:r>
              <a:rPr lang="en-US" sz="894" b="1" dirty="0">
                <a:solidFill>
                  <a:srgbClr val="000000"/>
                </a:solidFill>
                <a:latin typeface="Arial" pitchFamily="34" charset="0"/>
                <a:ea typeface="Arial" pitchFamily="34" charset="-122"/>
                <a:cs typeface="Arial" pitchFamily="34" charset="-120"/>
              </a:rPr>
              <a:t>Ситуации из жизни
</a:t>
            </a:r>
            <a:pPr algn="l" indent="0" marL="0">
              <a:lnSpc>
                <a:spcPct val="115000"/>
              </a:lnSpc>
              <a:buNone/>
            </a:pPr>
            <a:r>
              <a:rPr lang="en-US" sz="81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11" dirty="0">
                <a:solidFill>
                  <a:srgbClr val="000000"/>
                </a:solidFill>
                <a:latin typeface="Arial" pitchFamily="34" charset="0"/>
                <a:ea typeface="Arial" pitchFamily="34" charset="-122"/>
                <a:cs typeface="Arial" pitchFamily="34" charset="-120"/>
              </a:rPr>
              <a:t>Эти приставки часто подходят для описания дома, школы и спорта: перегруженный рюкзак, недоваренная еда, слишком сложное задание, недостаточная подготовка к тренировке.
</a:t>
            </a:r>
            <a:endParaRPr lang="en-US" sz="894" dirty="0"/>
          </a:p>
        </p:txBody>
      </p:sp>
      <p:sp>
        <p:nvSpPr>
          <p:cNvPr id="11" name="Text 4"/>
          <p:cNvSpPr txBox="1"/>
          <p:nvPr/>
        </p:nvSpPr>
        <p:spPr>
          <a:xfrm>
            <a:off x="4355186" y="2573317"/>
            <a:ext cx="2141700" cy="787075"/>
          </a:xfrm>
          <a:prstGeom prst="rect">
            <a:avLst/>
          </a:prstGeom>
          <a:noFill/>
          <a:ln/>
        </p:spPr>
        <p:txBody>
          <a:bodyPr wrap="square" lIns="0" tIns="0" rIns="0" bIns="0" rtlCol="0" anchor="t"/>
          <a:lstStyle/>
          <a:p>
            <a:pPr algn="l" indent="0" marL="0">
              <a:lnSpc>
                <a:spcPct val="115000"/>
              </a:lnSpc>
              <a:buNone/>
            </a:pPr>
            <a:r>
              <a:rPr lang="en-US" sz="858" b="1" dirty="0">
                <a:solidFill>
                  <a:srgbClr val="000000"/>
                </a:solidFill>
                <a:latin typeface="Arial" pitchFamily="34" charset="0"/>
                <a:ea typeface="Arial" pitchFamily="34" charset="-122"/>
                <a:cs typeface="Arial" pitchFamily="34" charset="-120"/>
              </a:rPr>
              <a:t>under-: недостаток
</a:t>
            </a:r>
            <a:pPr algn="l" indent="0" marL="0">
              <a:lnSpc>
                <a:spcPct val="115000"/>
              </a:lnSpc>
              <a:buNone/>
            </a:pPr>
            <a:r>
              <a:rPr lang="en-US" sz="77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78" dirty="0">
                <a:solidFill>
                  <a:srgbClr val="000000"/>
                </a:solidFill>
                <a:latin typeface="Arial" pitchFamily="34" charset="0"/>
                <a:ea typeface="Arial" pitchFamily="34" charset="-122"/>
                <a:cs typeface="Arial" pitchFamily="34" charset="-120"/>
              </a:rPr>
              <a:t>Приставка under- указывает на недостаток или недооценку: undercook, underpay, underestimate. С её помощью легко показать, что чего-то было сделано меньше, чем нужно.
</a:t>
            </a:r>
            <a:endParaRPr lang="en-US" sz="858" dirty="0"/>
          </a:p>
        </p:txBody>
      </p:sp>
      <p:sp>
        <p:nvSpPr>
          <p:cNvPr id="12" name="Text 5"/>
          <p:cNvSpPr txBox="1"/>
          <p:nvPr/>
        </p:nvSpPr>
        <p:spPr>
          <a:xfrm>
            <a:off x="4355200" y="3910922"/>
            <a:ext cx="2141700" cy="787075"/>
          </a:xfrm>
          <a:prstGeom prst="rect">
            <a:avLst/>
          </a:prstGeom>
          <a:noFill/>
          <a:ln/>
        </p:spPr>
        <p:txBody>
          <a:bodyPr wrap="square" lIns="0" tIns="0" rIns="0" bIns="0" rtlCol="0" anchor="t"/>
          <a:lstStyle/>
          <a:p>
            <a:pPr algn="l" indent="0" marL="0">
              <a:lnSpc>
                <a:spcPct val="115000"/>
              </a:lnSpc>
              <a:buNone/>
            </a:pPr>
            <a:r>
              <a:rPr lang="en-US" sz="973" b="1" dirty="0">
                <a:solidFill>
                  <a:srgbClr val="000000"/>
                </a:solidFill>
                <a:latin typeface="Arial" pitchFamily="34" charset="0"/>
                <a:ea typeface="Arial" pitchFamily="34" charset="-122"/>
                <a:cs typeface="Arial" pitchFamily="34" charset="-120"/>
              </a:rPr>
              <a:t>Точное описание
</a:t>
            </a:r>
            <a:pPr algn="l" indent="0" marL="0">
              <a:lnSpc>
                <a:spcPct val="115000"/>
              </a:lnSpc>
              <a:buNone/>
            </a:pPr>
            <a:r>
              <a:rPr lang="en-US" sz="88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83" dirty="0">
                <a:solidFill>
                  <a:srgbClr val="000000"/>
                </a:solidFill>
                <a:latin typeface="Arial" pitchFamily="34" charset="0"/>
                <a:ea typeface="Arial" pitchFamily="34" charset="-122"/>
                <a:cs typeface="Arial" pitchFamily="34" charset="-120"/>
              </a:rPr>
              <a:t>Over- и under- особенно удобны там, где важно оценить степень действия. Они помогают говорить не просто о событии, а о его объёме и результате.
</a:t>
            </a:r>
            <a:endParaRPr lang="en-US" sz="973"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0000" y="2124673"/>
            <a:ext cx="3950100" cy="1330254"/>
          </a:xfrm>
          <a:prstGeom prst="rect">
            <a:avLst/>
          </a:prstGeom>
        </p:spPr>
      </p:pic>
      <p:sp>
        <p:nvSpPr>
          <p:cNvPr id="4" name="Text 0"/>
          <p:cNvSpPr txBox="1"/>
          <p:nvPr/>
        </p:nvSpPr>
        <p:spPr>
          <a:xfrm>
            <a:off x="180000" y="180000"/>
            <a:ext cx="8790300" cy="711600"/>
          </a:xfrm>
          <a:prstGeom prst="rect">
            <a:avLst/>
          </a:prstGeom>
          <a:noFill/>
          <a:ln/>
        </p:spPr>
        <p:txBody>
          <a:bodyPr wrap="square" lIns="0" tIns="0" rIns="0" bIns="0" rtlCol="0" anchor="ctr"/>
          <a:lstStyle/>
          <a:p>
            <a:pPr algn="l" indent="0" marL="0">
              <a:lnSpc>
                <a:spcPct val="115000"/>
              </a:lnSpc>
              <a:buNone/>
            </a:pPr>
            <a:r>
              <a:rPr lang="en-US" sz="2772" b="1" dirty="0">
                <a:solidFill>
                  <a:srgbClr val="000000"/>
                </a:solidFill>
                <a:latin typeface="Arial" pitchFamily="34" charset="0"/>
                <a:ea typeface="Arial" pitchFamily="34" charset="-122"/>
                <a:cs typeface="Arial" pitchFamily="34" charset="-120"/>
              </a:rPr>
              <a:t>Сравнение похожих слов с разными приставками
</a:t>
            </a:r>
            <a:endParaRPr lang="en-US" sz="2772"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11</a:t>
            </a:r>
            <a:endParaRPr lang="en-US" sz="1000" dirty="0"/>
          </a:p>
        </p:txBody>
      </p:sp>
      <p:sp>
        <p:nvSpPr>
          <p:cNvPr id="6" name="Text 2"/>
          <p:cNvSpPr txBox="1"/>
          <p:nvPr/>
        </p:nvSpPr>
        <p:spPr>
          <a:xfrm>
            <a:off x="5716834" y="2179300"/>
            <a:ext cx="30555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Сопоставление показывает, что приставка не просто «добавляется» к слову, а задаёт новый смысл и помогает избежать путаницы при чтении и выполнении заданий.
</a:t>
            </a:r>
            <a:endParaRPr lang="en-US" sz="1100" dirty="0"/>
          </a:p>
        </p:txBody>
      </p:sp>
      <p:sp>
        <p:nvSpPr>
          <p:cNvPr id="7" name="Text 3"/>
          <p:cNvSpPr txBox="1"/>
          <p:nvPr/>
        </p:nvSpPr>
        <p:spPr>
          <a:xfrm>
            <a:off x="4822375" y="3627125"/>
            <a:ext cx="30555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Одна и та же основа может давать разные глаголы, а приставка сразу указывает на тип изменения смысла.
</a:t>
            </a:r>
            <a:endParaRPr lang="en-US" sz="1100" dirty="0"/>
          </a:p>
        </p:txBody>
      </p:sp>
      <p:sp>
        <p:nvSpPr>
          <p:cNvPr id="8" name="Text 4"/>
          <p:cNvSpPr txBox="1"/>
          <p:nvPr/>
        </p:nvSpPr>
        <p:spPr>
          <a:xfrm>
            <a:off x="180000" y="4785300"/>
            <a:ext cx="3111900" cy="178200"/>
          </a:xfrm>
          <a:prstGeom prst="rect">
            <a:avLst/>
          </a:prstGeom>
          <a:noFill/>
          <a:ln/>
        </p:spPr>
        <p:txBody>
          <a:bodyPr wrap="square" lIns="0" tIns="0" rIns="0" bIns="0" rtlCol="0" anchor="t"/>
          <a:lstStyle/>
          <a:p>
            <a:pPr algn="l" indent="0" marL="0">
              <a:lnSpc>
                <a:spcPct val="115000"/>
              </a:lnSpc>
              <a:buNone/>
            </a:pPr>
            <a:r>
              <a:rPr lang="en-US" sz="609" dirty="0">
                <a:solidFill>
                  <a:srgbClr val="000000"/>
                </a:solidFill>
                <a:latin typeface="Arial" pitchFamily="34" charset="0"/>
                <a:ea typeface="Arial" pitchFamily="34" charset="-122"/>
                <a:cs typeface="Arial" pitchFamily="34" charset="-120"/>
              </a:rPr>
              <a:t>Материал урока по словообразованию: примеры глаголов с приставками un-, re-, dis-, mis-.
</a:t>
            </a:r>
            <a:endParaRPr lang="en-US" sz="609"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885368"/>
            <a:ext cx="2877000" cy="2000414"/>
          </a:xfrm>
          <a:prstGeom prst="rect">
            <a:avLst/>
          </a:prstGeom>
        </p:spPr>
      </p:pic>
      <p:pic>
        <p:nvPicPr>
          <p:cNvPr id="4" name="Image 2" descr="preencoded.png">    </p:cNvPr>
          <p:cNvPicPr>
            <a:picLocks noChangeAspect="1"/>
          </p:cNvPicPr>
          <p:nvPr/>
        </p:nvPicPr>
        <p:blipFill>
          <a:blip r:embed="rId3"/>
          <a:stretch>
            <a:fillRect/>
          </a:stretch>
        </p:blipFill>
        <p:spPr>
          <a:xfrm>
            <a:off x="3373146" y="884475"/>
            <a:ext cx="2215059" cy="1905000"/>
          </a:xfrm>
          <a:prstGeom prst="rect">
            <a:avLst/>
          </a:prstGeom>
        </p:spPr>
      </p:pic>
      <p:pic>
        <p:nvPicPr>
          <p:cNvPr id="5" name="Image 3" descr="preencoded.png">    </p:cNvPr>
          <p:cNvPicPr>
            <a:picLocks noChangeAspect="1"/>
          </p:cNvPicPr>
          <p:nvPr/>
        </p:nvPicPr>
        <p:blipFill>
          <a:blip r:embed="rId4"/>
          <a:stretch>
            <a:fillRect/>
          </a:stretch>
        </p:blipFill>
        <p:spPr>
          <a:xfrm>
            <a:off x="6200950" y="1060314"/>
            <a:ext cx="3010200" cy="1825522"/>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027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12</a:t>
            </a:r>
            <a:endParaRPr lang="en-US" sz="1000" dirty="0"/>
          </a:p>
        </p:txBody>
      </p:sp>
      <p:sp>
        <p:nvSpPr>
          <p:cNvPr id="8" name="Text 1"/>
          <p:cNvSpPr txBox="1"/>
          <p:nvPr/>
        </p:nvSpPr>
        <p:spPr>
          <a:xfrm>
            <a:off x="180000" y="3076850"/>
            <a:ext cx="2580300" cy="1277400"/>
          </a:xfrm>
          <a:prstGeom prst="rect">
            <a:avLst/>
          </a:prstGeom>
          <a:noFill/>
          <a:ln/>
        </p:spPr>
        <p:txBody>
          <a:bodyPr wrap="square" lIns="0" tIns="0" rIns="0" bIns="0" rtlCol="0" anchor="t"/>
          <a:lstStyle/>
          <a:p>
            <a:pPr algn="ctr" indent="0" marL="0">
              <a:lnSpc>
                <a:spcPct val="115000"/>
              </a:lnSpc>
              <a:buNone/>
            </a:pPr>
            <a:r>
              <a:rPr lang="en-US" sz="1153" b="1" dirty="0">
                <a:solidFill>
                  <a:srgbClr val="000000"/>
                </a:solidFill>
                <a:latin typeface="Arial" pitchFamily="34" charset="0"/>
                <a:ea typeface="Arial" pitchFamily="34" charset="-122"/>
                <a:cs typeface="Arial" pitchFamily="34" charset="-120"/>
              </a:rPr>
              <a:t>Ключ, дверь и слово unlock
</a:t>
            </a:r>
            <a:pPr algn="ctr" indent="0" marL="0">
              <a:lnSpc>
                <a:spcPct val="115000"/>
              </a:lnSpc>
              <a:buNone/>
            </a:pPr>
            <a:r>
              <a:rPr lang="en-US" sz="962"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962" dirty="0">
                <a:solidFill>
                  <a:srgbClr val="000000"/>
                </a:solidFill>
                <a:latin typeface="Arial" pitchFamily="34" charset="0"/>
                <a:ea typeface="Arial" pitchFamily="34" charset="-122"/>
                <a:cs typeface="Arial" pitchFamily="34" charset="-120"/>
              </a:rPr>
              <a:t>Ученик читает короткий текст: дверь закрыта, а ключ лежит на столе. Из слов рядом ясно, что unlock значит «открыть замок», а не «сделать снова». Контекст связывает приставку с действием и помогает быстро понять смысл без лишних догадок.
</a:t>
            </a:r>
            <a:endParaRPr lang="en-US" sz="1153" dirty="0"/>
          </a:p>
        </p:txBody>
      </p:sp>
      <p:sp>
        <p:nvSpPr>
          <p:cNvPr id="9" name="Text 2"/>
          <p:cNvSpPr txBox="1"/>
          <p:nvPr/>
        </p:nvSpPr>
        <p:spPr>
          <a:xfrm>
            <a:off x="3190525" y="3076850"/>
            <a:ext cx="2580300" cy="1277400"/>
          </a:xfrm>
          <a:prstGeom prst="rect">
            <a:avLst/>
          </a:prstGeom>
          <a:noFill/>
          <a:ln/>
        </p:spPr>
        <p:txBody>
          <a:bodyPr wrap="square" lIns="0" tIns="0" rIns="0" bIns="0" rtlCol="0" anchor="t"/>
          <a:lstStyle/>
          <a:p>
            <a:pPr algn="ctr" indent="0" marL="0">
              <a:lnSpc>
                <a:spcPct val="115000"/>
              </a:lnSpc>
              <a:buNone/>
            </a:pPr>
            <a:r>
              <a:rPr lang="en-US" sz="1140" b="1" dirty="0">
                <a:solidFill>
                  <a:srgbClr val="000000"/>
                </a:solidFill>
                <a:latin typeface="Arial" pitchFamily="34" charset="0"/>
                <a:ea typeface="Arial" pitchFamily="34" charset="-122"/>
                <a:cs typeface="Arial" pitchFamily="34" charset="-120"/>
              </a:rPr>
              <a:t>Домашняя работа и слово rewrite
</a:t>
            </a:r>
            <a:pPr algn="ctr" indent="0" marL="0">
              <a:lnSpc>
                <a:spcPct val="115000"/>
              </a:lnSpc>
              <a:buNone/>
            </a:pPr>
            <a:r>
              <a:rPr lang="en-US" sz="951"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951" dirty="0">
                <a:solidFill>
                  <a:srgbClr val="000000"/>
                </a:solidFill>
                <a:latin typeface="Arial" pitchFamily="34" charset="0"/>
                <a:ea typeface="Arial" pitchFamily="34" charset="-122"/>
                <a:cs typeface="Arial" pitchFamily="34" charset="-120"/>
              </a:rPr>
              <a:t>В тетради написано: ответ нужно переписать аккуратно. Рядом стоят слова about mistakes and corrections, поэтому rewrite легко понять как «написать заново». Такой контекст особенно полезен на уроке, когда нужно отличить повтор действия от противоположного значения.
</a:t>
            </a:r>
            <a:endParaRPr lang="en-US" sz="1140" dirty="0"/>
          </a:p>
        </p:txBody>
      </p:sp>
      <p:sp>
        <p:nvSpPr>
          <p:cNvPr id="10" name="Text 3"/>
          <p:cNvSpPr txBox="1"/>
          <p:nvPr/>
        </p:nvSpPr>
        <p:spPr>
          <a:xfrm>
            <a:off x="6310450" y="3037950"/>
            <a:ext cx="2580300" cy="1277400"/>
          </a:xfrm>
          <a:prstGeom prst="rect">
            <a:avLst/>
          </a:prstGeom>
          <a:noFill/>
          <a:ln/>
        </p:spPr>
        <p:txBody>
          <a:bodyPr wrap="square" lIns="0" tIns="0" rIns="0" bIns="0" rtlCol="0" anchor="t"/>
          <a:lstStyle/>
          <a:p>
            <a:pPr algn="ctr" indent="0" marL="0">
              <a:lnSpc>
                <a:spcPct val="115000"/>
              </a:lnSpc>
              <a:buNone/>
            </a:pPr>
            <a:r>
              <a:rPr lang="en-US" sz="1140" b="1" dirty="0">
                <a:solidFill>
                  <a:srgbClr val="000000"/>
                </a:solidFill>
                <a:latin typeface="Arial" pitchFamily="34" charset="0"/>
                <a:ea typeface="Arial" pitchFamily="34" charset="-122"/>
                <a:cs typeface="Arial" pitchFamily="34" charset="-120"/>
              </a:rPr>
              <a:t>Диалог и слово misunderstand
</a:t>
            </a:r>
            <a:pPr algn="ctr" indent="0" marL="0">
              <a:lnSpc>
                <a:spcPct val="115000"/>
              </a:lnSpc>
              <a:buNone/>
            </a:pPr>
            <a:r>
              <a:rPr lang="en-US" sz="951"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951" dirty="0">
                <a:solidFill>
                  <a:srgbClr val="000000"/>
                </a:solidFill>
                <a:latin typeface="Arial" pitchFamily="34" charset="0"/>
                <a:ea typeface="Arial" pitchFamily="34" charset="-122"/>
                <a:cs typeface="Arial" pitchFamily="34" charset="-120"/>
              </a:rPr>
              <a:t>В разговоре один ученик просит повторить фразу, потому что не всё расслышал. Здесь misunderstanding помогает увидеть, что смысл связан с ошибкой в понимании. Короткие реплики, учебник и карточки со словами делают значение приставки заметным и понятным.
</a:t>
            </a:r>
            <a:endParaRPr lang="en-US" sz="1140" dirty="0"/>
          </a:p>
        </p:txBody>
      </p:sp>
      <p:sp>
        <p:nvSpPr>
          <p:cNvPr id="11" name="Text 4"/>
          <p:cNvSpPr txBox="1"/>
          <p:nvPr/>
        </p:nvSpPr>
        <p:spPr>
          <a:xfrm>
            <a:off x="180000" y="180000"/>
            <a:ext cx="8790900" cy="646200"/>
          </a:xfrm>
          <a:prstGeom prst="rect">
            <a:avLst/>
          </a:prstGeom>
          <a:noFill/>
          <a:ln/>
        </p:spPr>
        <p:txBody>
          <a:bodyPr wrap="square" lIns="0" tIns="0" rIns="0" bIns="0" rtlCol="0" anchor="ctr"/>
          <a:lstStyle/>
          <a:p>
            <a:pPr algn="l" indent="0" marL="0">
              <a:lnSpc>
                <a:spcPct val="115000"/>
              </a:lnSpc>
              <a:buNone/>
            </a:pPr>
            <a:r>
              <a:rPr lang="en-US" sz="3009" b="1" dirty="0">
                <a:solidFill>
                  <a:srgbClr val="000000"/>
                </a:solidFill>
                <a:latin typeface="Arial" pitchFamily="34" charset="0"/>
                <a:ea typeface="Arial" pitchFamily="34" charset="-122"/>
                <a:cs typeface="Arial" pitchFamily="34" charset="-120"/>
              </a:rPr>
              <a:t>Истории, где контекст подсказывает значение
</a:t>
            </a:r>
            <a:endParaRPr lang="en-US" sz="3009"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34900" y="1666010"/>
            <a:ext cx="3929100" cy="1881205"/>
          </a:xfrm>
          <a:prstGeom prst="rect">
            <a:avLst/>
          </a:prstGeom>
        </p:spPr>
      </p:pic>
      <p:sp>
        <p:nvSpPr>
          <p:cNvPr id="4" name="Text 0"/>
          <p:cNvSpPr txBox="1"/>
          <p:nvPr/>
        </p:nvSpPr>
        <p:spPr>
          <a:xfrm>
            <a:off x="180000" y="180000"/>
            <a:ext cx="7432500" cy="757200"/>
          </a:xfrm>
          <a:prstGeom prst="rect">
            <a:avLst/>
          </a:prstGeom>
          <a:noFill/>
          <a:ln/>
        </p:spPr>
        <p:txBody>
          <a:bodyPr wrap="square" lIns="0" tIns="0" rIns="0" bIns="0" rtlCol="0" anchor="ctr"/>
          <a:lstStyle/>
          <a:p>
            <a:pPr algn="l" indent="0" marL="0">
              <a:lnSpc>
                <a:spcPct val="115000"/>
              </a:lnSpc>
              <a:buNone/>
            </a:pPr>
            <a:r>
              <a:rPr lang="en-US" sz="2720" b="1" dirty="0">
                <a:solidFill>
                  <a:srgbClr val="000000"/>
                </a:solidFill>
                <a:latin typeface="Arial" pitchFamily="34" charset="0"/>
                <a:ea typeface="Arial" pitchFamily="34" charset="-122"/>
                <a:cs typeface="Arial" pitchFamily="34" charset="-120"/>
              </a:rPr>
              <a:t>Где такие глаголы встречаются чаще всего
</a:t>
            </a:r>
            <a:endParaRPr lang="en-US" sz="2720"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13</a:t>
            </a:r>
            <a:endParaRPr lang="en-US" sz="1000" dirty="0"/>
          </a:p>
        </p:txBody>
      </p:sp>
      <p:sp>
        <p:nvSpPr>
          <p:cNvPr id="6" name="Text 2"/>
          <p:cNvSpPr txBox="1"/>
          <p:nvPr/>
        </p:nvSpPr>
        <p:spPr>
          <a:xfrm>
            <a:off x="180000" y="288035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Примеры распределены по трём привычным для школьников сферам: уроки, быт и цифровые действия. Они отражают не только лексику, но и типичные ситуации общения.
</a:t>
            </a:r>
            <a:endParaRPr lang="en-US" sz="1100" dirty="0"/>
          </a:p>
        </p:txBody>
      </p:sp>
      <p:sp>
        <p:nvSpPr>
          <p:cNvPr id="7" name="Text 3"/>
          <p:cNvSpPr txBox="1"/>
          <p:nvPr/>
        </p:nvSpPr>
        <p:spPr>
          <a:xfrm>
            <a:off x="1714810" y="399570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Школьная и технологическая сферы представлены чаще всего: там особенно нужны действия повторения, проверки и исправления.
</a:t>
            </a:r>
            <a:endParaRPr lang="en-US" sz="1100" dirty="0"/>
          </a:p>
        </p:txBody>
      </p:sp>
      <p:sp>
        <p:nvSpPr>
          <p:cNvPr id="8" name="Text 4"/>
          <p:cNvSpPr txBox="1"/>
          <p:nvPr/>
        </p:nvSpPr>
        <p:spPr>
          <a:xfrm>
            <a:off x="5041500" y="3669950"/>
            <a:ext cx="3929100" cy="178200"/>
          </a:xfrm>
          <a:prstGeom prst="rect">
            <a:avLst/>
          </a:prstGeom>
          <a:noFill/>
          <a:ln/>
        </p:spPr>
        <p:txBody>
          <a:bodyPr wrap="square" lIns="0" tIns="0" rIns="0" bIns="0" rtlCol="0" anchor="t"/>
          <a:lstStyle/>
          <a:p>
            <a:pPr algn="l" indent="0" marL="0">
              <a:lnSpc>
                <a:spcPct val="115000"/>
              </a:lnSpc>
              <a:buNone/>
            </a:pPr>
            <a:r>
              <a:rPr lang="en-US" sz="720" dirty="0">
                <a:solidFill>
                  <a:srgbClr val="000000"/>
                </a:solidFill>
                <a:latin typeface="Arial" pitchFamily="34" charset="0"/>
                <a:ea typeface="Arial" pitchFamily="34" charset="-122"/>
                <a:cs typeface="Arial" pitchFamily="34" charset="-120"/>
              </a:rPr>
              <a:t>Примеры из тематического списка урока; распределение составлено по указанным словам.
</a:t>
            </a:r>
            <a:endParaRPr lang="en-US" sz="72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180000"/>
            <a:ext cx="8790600" cy="726900"/>
          </a:xfrm>
          <a:prstGeom prst="rect">
            <a:avLst/>
          </a:prstGeom>
          <a:noFill/>
          <a:ln/>
        </p:spPr>
        <p:txBody>
          <a:bodyPr wrap="square" lIns="0" tIns="0" rIns="0" bIns="0" rtlCol="0" anchor="ctr"/>
          <a:lstStyle/>
          <a:p>
            <a:pPr algn="l" indent="0" marL="0">
              <a:lnSpc>
                <a:spcPct val="115000"/>
              </a:lnSpc>
              <a:buNone/>
            </a:pPr>
            <a:r>
              <a:rPr lang="en-US" sz="2487" b="1" dirty="0">
                <a:solidFill>
                  <a:srgbClr val="000000"/>
                </a:solidFill>
                <a:latin typeface="Arial" pitchFamily="34" charset="0"/>
                <a:ea typeface="Arial" pitchFamily="34" charset="-122"/>
                <a:cs typeface="Arial" pitchFamily="34" charset="-120"/>
              </a:rPr>
              <a:t>Типичные ошибки при образовании глаголов с приставками
</a:t>
            </a:r>
            <a:endParaRPr lang="en-US" sz="2487" dirty="0"/>
          </a:p>
        </p:txBody>
      </p:sp>
      <p:sp>
        <p:nvSpPr>
          <p:cNvPr id="8"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14</a:t>
            </a:r>
            <a:endParaRPr lang="en-US" sz="1000" dirty="0"/>
          </a:p>
        </p:txBody>
      </p:sp>
      <p:sp>
        <p:nvSpPr>
          <p:cNvPr id="9" name="Text 2"/>
          <p:cNvSpPr txBox="1"/>
          <p:nvPr/>
        </p:nvSpPr>
        <p:spPr>
          <a:xfrm>
            <a:off x="491825" y="4172625"/>
            <a:ext cx="2541600" cy="790800"/>
          </a:xfrm>
          <a:prstGeom prst="rect">
            <a:avLst/>
          </a:prstGeom>
          <a:noFill/>
          <a:ln/>
        </p:spPr>
        <p:txBody>
          <a:bodyPr wrap="square" lIns="0" tIns="0" rIns="0" bIns="0" rtlCol="0" anchor="t"/>
          <a:lstStyle/>
          <a:p>
            <a:pPr algn="l" indent="0" marL="0">
              <a:lnSpc>
                <a:spcPct val="115000"/>
              </a:lnSpc>
              <a:buNone/>
            </a:pPr>
            <a:r>
              <a:rPr lang="en-US" sz="916" b="1" dirty="0">
                <a:solidFill>
                  <a:srgbClr val="000000"/>
                </a:solidFill>
                <a:latin typeface="Arial" pitchFamily="34" charset="0"/>
                <a:ea typeface="Arial" pitchFamily="34" charset="-122"/>
                <a:cs typeface="Arial" pitchFamily="34" charset="-120"/>
              </a:rPr>
              <a:t>Приставка без смысла
</a:t>
            </a:r>
            <a:pPr algn="l" indent="0" marL="0">
              <a:lnSpc>
                <a:spcPct val="115000"/>
              </a:lnSpc>
              <a:buNone/>
            </a:pPr>
            <a:r>
              <a:rPr lang="en-US" sz="61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97" dirty="0">
                <a:solidFill>
                  <a:srgbClr val="000000"/>
                </a:solidFill>
                <a:latin typeface="Arial" pitchFamily="34" charset="0"/>
                <a:ea typeface="Arial" pitchFamily="34" charset="-122"/>
                <a:cs typeface="Arial" pitchFamily="34" charset="-120"/>
              </a:rPr>
              <a:t>Не каждое сочетание основы и приставки существует в английском языке. Формы вроде ungo или rehappy звучат неправильно, потому что приставка должна соответствовать значению и устойчивой модели.
</a:t>
            </a:r>
            <a:endParaRPr lang="en-US" sz="916" dirty="0"/>
          </a:p>
        </p:txBody>
      </p:sp>
      <p:sp>
        <p:nvSpPr>
          <p:cNvPr id="10" name="Text 3"/>
          <p:cNvSpPr txBox="1"/>
          <p:nvPr/>
        </p:nvSpPr>
        <p:spPr>
          <a:xfrm>
            <a:off x="2535549" y="3281500"/>
            <a:ext cx="2541600" cy="790800"/>
          </a:xfrm>
          <a:prstGeom prst="rect">
            <a:avLst/>
          </a:prstGeom>
          <a:noFill/>
          <a:ln/>
        </p:spPr>
        <p:txBody>
          <a:bodyPr wrap="square" lIns="0" tIns="0" rIns="0" bIns="0" rtlCol="0" anchor="t"/>
          <a:lstStyle/>
          <a:p>
            <a:pPr algn="l" indent="0" marL="0">
              <a:lnSpc>
                <a:spcPct val="115000"/>
              </a:lnSpc>
              <a:buNone/>
            </a:pPr>
            <a:r>
              <a:rPr lang="en-US" sz="983" b="1" dirty="0">
                <a:solidFill>
                  <a:srgbClr val="000000"/>
                </a:solidFill>
                <a:latin typeface="Arial" pitchFamily="34" charset="0"/>
                <a:ea typeface="Arial" pitchFamily="34" charset="-122"/>
                <a:cs typeface="Arial" pitchFamily="34" charset="-120"/>
              </a:rPr>
              <a:t>Неверно выделенная основа
</a:t>
            </a:r>
            <a:pPr algn="l" indent="0" marL="0">
              <a:lnSpc>
                <a:spcPct val="115000"/>
              </a:lnSpc>
              <a:buNone/>
            </a:pPr>
            <a:r>
              <a:rPr lang="en-US" sz="66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55" dirty="0">
                <a:solidFill>
                  <a:srgbClr val="000000"/>
                </a:solidFill>
                <a:latin typeface="Arial" pitchFamily="34" charset="0"/>
                <a:ea typeface="Arial" pitchFamily="34" charset="-122"/>
                <a:cs typeface="Arial" pitchFamily="34" charset="-120"/>
              </a:rPr>
              <a:t>Иногда ученик принимает часть слова за окончание и выбирает приставку наугад. Сначала нужно точно определить корень или основу, а уже потом подбирать подходящее словообразование.
</a:t>
            </a:r>
            <a:endParaRPr lang="en-US" sz="983" dirty="0"/>
          </a:p>
        </p:txBody>
      </p:sp>
      <p:sp>
        <p:nvSpPr>
          <p:cNvPr id="11" name="Text 4"/>
          <p:cNvSpPr txBox="1"/>
          <p:nvPr/>
        </p:nvSpPr>
        <p:spPr>
          <a:xfrm>
            <a:off x="4502939" y="2373575"/>
            <a:ext cx="2541600" cy="790800"/>
          </a:xfrm>
          <a:prstGeom prst="rect">
            <a:avLst/>
          </a:prstGeom>
          <a:noFill/>
          <a:ln/>
        </p:spPr>
        <p:txBody>
          <a:bodyPr wrap="square" lIns="0" tIns="0" rIns="0" bIns="0" rtlCol="0" anchor="t"/>
          <a:lstStyle/>
          <a:p>
            <a:pPr algn="l" indent="0" marL="0">
              <a:lnSpc>
                <a:spcPct val="115000"/>
              </a:lnSpc>
              <a:buNone/>
            </a:pPr>
            <a:r>
              <a:rPr lang="en-US" sz="1050" b="1" dirty="0">
                <a:solidFill>
                  <a:srgbClr val="000000"/>
                </a:solidFill>
                <a:latin typeface="Arial" pitchFamily="34" charset="0"/>
                <a:ea typeface="Arial" pitchFamily="34" charset="-122"/>
                <a:cs typeface="Arial" pitchFamily="34" charset="-120"/>
              </a:rPr>
              <a:t>Любая приставка к любому глаголу
</a:t>
            </a:r>
            <a:pPr algn="l" indent="0" marL="0">
              <a:lnSpc>
                <a:spcPct val="115000"/>
              </a:lnSpc>
              <a:buNone/>
            </a:pPr>
            <a:r>
              <a:rPr lang="en-US" sz="7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14" dirty="0">
                <a:solidFill>
                  <a:srgbClr val="000000"/>
                </a:solidFill>
                <a:latin typeface="Arial" pitchFamily="34" charset="0"/>
                <a:ea typeface="Arial" pitchFamily="34" charset="-122"/>
                <a:cs typeface="Arial" pitchFamily="34" charset="-120"/>
              </a:rPr>
              <a:t>Одна и та же приставка не подходит ко всем словам. Некоторые глаголы образуются по привычной схеме, а другие требуют проверки в словаре или в надёжном учебном примере.
</a:t>
            </a:r>
            <a:endParaRPr lang="en-US" sz="1050" dirty="0"/>
          </a:p>
        </p:txBody>
      </p:sp>
      <p:sp>
        <p:nvSpPr>
          <p:cNvPr id="12" name="Text 5"/>
          <p:cNvSpPr txBox="1"/>
          <p:nvPr/>
        </p:nvSpPr>
        <p:spPr>
          <a:xfrm>
            <a:off x="6428999" y="1488500"/>
            <a:ext cx="2541600" cy="790800"/>
          </a:xfrm>
          <a:prstGeom prst="rect">
            <a:avLst/>
          </a:prstGeom>
          <a:noFill/>
          <a:ln/>
        </p:spPr>
        <p:txBody>
          <a:bodyPr wrap="square" lIns="0" tIns="0" rIns="0" bIns="0" rtlCol="0" anchor="t"/>
          <a:lstStyle/>
          <a:p>
            <a:pPr algn="l" indent="0" marL="0">
              <a:lnSpc>
                <a:spcPct val="115000"/>
              </a:lnSpc>
              <a:buNone/>
            </a:pPr>
            <a:r>
              <a:rPr lang="en-US" sz="1011" b="1" dirty="0">
                <a:solidFill>
                  <a:srgbClr val="000000"/>
                </a:solidFill>
                <a:latin typeface="Arial" pitchFamily="34" charset="0"/>
                <a:ea typeface="Arial" pitchFamily="34" charset="-122"/>
                <a:cs typeface="Arial" pitchFamily="34" charset="-120"/>
              </a:rPr>
              <a:t>Путаница dis- и un-
</a:t>
            </a:r>
            <a:pPr algn="l" indent="0" marL="0">
              <a:lnSpc>
                <a:spcPct val="115000"/>
              </a:lnSpc>
              <a:buNone/>
            </a:pPr>
            <a:r>
              <a:rPr lang="en-US" sz="68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79" dirty="0">
                <a:solidFill>
                  <a:srgbClr val="000000"/>
                </a:solidFill>
                <a:latin typeface="Arial" pitchFamily="34" charset="0"/>
                <a:ea typeface="Arial" pitchFamily="34" charset="-122"/>
                <a:cs typeface="Arial" pitchFamily="34" charset="-120"/>
              </a:rPr>
              <a:t>Обе приставки могут выражать отрицание, но используются в разных словах и контекстах. Чтобы не ошибиться, полезно запоминать слово целиком и сравнивать его с примерами в тексте.
</a:t>
            </a:r>
            <a:endParaRPr lang="en-US" sz="101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41550" y="1527768"/>
            <a:ext cx="3929100" cy="1334738"/>
          </a:xfrm>
          <a:prstGeom prst="rect">
            <a:avLst/>
          </a:prstGeom>
        </p:spPr>
      </p:pic>
      <p:sp>
        <p:nvSpPr>
          <p:cNvPr id="4" name="Text 0"/>
          <p:cNvSpPr txBox="1"/>
          <p:nvPr/>
        </p:nvSpPr>
        <p:spPr>
          <a:xfrm>
            <a:off x="180000" y="180000"/>
            <a:ext cx="8790600" cy="726900"/>
          </a:xfrm>
          <a:prstGeom prst="rect">
            <a:avLst/>
          </a:prstGeom>
          <a:noFill/>
          <a:ln/>
        </p:spPr>
        <p:txBody>
          <a:bodyPr wrap="square" lIns="0" tIns="0" rIns="0" bIns="0" rtlCol="0" anchor="ctr"/>
          <a:lstStyle/>
          <a:p>
            <a:pPr algn="l" indent="0" marL="0">
              <a:lnSpc>
                <a:spcPct val="115000"/>
              </a:lnSpc>
              <a:buNone/>
            </a:pPr>
            <a:r>
              <a:rPr lang="en-US" sz="3306" b="1" dirty="0">
                <a:solidFill>
                  <a:srgbClr val="000000"/>
                </a:solidFill>
                <a:latin typeface="Arial" pitchFamily="34" charset="0"/>
                <a:ea typeface="Arial" pitchFamily="34" charset="-122"/>
                <a:cs typeface="Arial" pitchFamily="34" charset="-120"/>
              </a:rPr>
              <a:t>Пары слов: без приставки и с приставкой
</a:t>
            </a:r>
            <a:endParaRPr lang="en-US" sz="3306"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15</a:t>
            </a:r>
            <a:endParaRPr lang="en-US" sz="1000" dirty="0"/>
          </a:p>
        </p:txBody>
      </p:sp>
      <p:sp>
        <p:nvSpPr>
          <p:cNvPr id="6" name="Text 2"/>
          <p:cNvSpPr txBox="1"/>
          <p:nvPr/>
        </p:nvSpPr>
        <p:spPr>
          <a:xfrm>
            <a:off x="180000" y="2880350"/>
            <a:ext cx="29937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Сравнение пар помогает увидеть, как приставка меняет значение, сохраняя узнаваемую основу слова.
</a:t>
            </a:r>
            <a:endParaRPr lang="en-US" sz="1100" dirty="0"/>
          </a:p>
        </p:txBody>
      </p:sp>
      <p:sp>
        <p:nvSpPr>
          <p:cNvPr id="7" name="Text 3"/>
          <p:cNvSpPr txBox="1"/>
          <p:nvPr/>
        </p:nvSpPr>
        <p:spPr>
          <a:xfrm>
            <a:off x="1546764" y="3995700"/>
            <a:ext cx="29937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Приставка сохраняет основу, но добавляет новое значение: противоположность, повтор, отрицание или избыток.
</a:t>
            </a:r>
            <a:endParaRPr lang="en-US" sz="1100" dirty="0"/>
          </a:p>
        </p:txBody>
      </p:sp>
      <p:sp>
        <p:nvSpPr>
          <p:cNvPr id="8" name="Text 4"/>
          <p:cNvSpPr txBox="1"/>
          <p:nvPr/>
        </p:nvSpPr>
        <p:spPr>
          <a:xfrm>
            <a:off x="5035075" y="3361042"/>
            <a:ext cx="3929100" cy="1782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Примеры из школьной лексики по теме словообразования.
</a:t>
            </a: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076782" y="2132400"/>
            <a:ext cx="651038" cy="578700"/>
          </a:xfrm>
          <a:prstGeom prst="rect">
            <a:avLst/>
          </a:prstGeom>
        </p:spPr>
      </p:pic>
      <p:pic>
        <p:nvPicPr>
          <p:cNvPr id="4" name="Image 2" descr="preencoded.png">    </p:cNvPr>
          <p:cNvPicPr>
            <a:picLocks noChangeAspect="1"/>
          </p:cNvPicPr>
          <p:nvPr/>
        </p:nvPicPr>
        <p:blipFill>
          <a:blip r:embed="rId3"/>
          <a:stretch>
            <a:fillRect/>
          </a:stretch>
        </p:blipFill>
        <p:spPr>
          <a:xfrm>
            <a:off x="3306571" y="1466300"/>
            <a:ext cx="578700" cy="578700"/>
          </a:xfrm>
          <a:prstGeom prst="rect">
            <a:avLst/>
          </a:prstGeom>
        </p:spPr>
      </p:pic>
      <p:pic>
        <p:nvPicPr>
          <p:cNvPr id="5" name="Image 3" descr="preencoded.png">    </p:cNvPr>
          <p:cNvPicPr>
            <a:picLocks noChangeAspect="1"/>
          </p:cNvPicPr>
          <p:nvPr/>
        </p:nvPicPr>
        <p:blipFill>
          <a:blip r:embed="rId4"/>
          <a:stretch>
            <a:fillRect/>
          </a:stretch>
        </p:blipFill>
        <p:spPr>
          <a:xfrm>
            <a:off x="5466055" y="2242435"/>
            <a:ext cx="578700" cy="578700"/>
          </a:xfrm>
          <a:prstGeom prst="rect">
            <a:avLst/>
          </a:prstGeom>
        </p:spPr>
      </p:pic>
      <p:pic>
        <p:nvPicPr>
          <p:cNvPr id="6" name="Image 4" descr="preencoded.png">    </p:cNvPr>
          <p:cNvPicPr>
            <a:picLocks noChangeAspect="1"/>
          </p:cNvPicPr>
          <p:nvPr/>
        </p:nvPicPr>
        <p:blipFill>
          <a:blip r:embed="rId5"/>
          <a:stretch>
            <a:fillRect/>
          </a:stretch>
        </p:blipFill>
        <p:spPr>
          <a:xfrm>
            <a:off x="7443723" y="1479290"/>
            <a:ext cx="690900" cy="552720"/>
          </a:xfrm>
          <a:prstGeom prst="rect">
            <a:avLst/>
          </a:prstGeom>
        </p:spPr>
      </p:pic>
      <p:sp>
        <p:nvSpPr>
          <p:cNvPr id="7" name="Text 0"/>
          <p:cNvSpPr txBox="1"/>
          <p:nvPr/>
        </p:nvSpPr>
        <p:spPr>
          <a:xfrm>
            <a:off x="180000" y="180000"/>
            <a:ext cx="8790600" cy="646200"/>
          </a:xfrm>
          <a:prstGeom prst="rect">
            <a:avLst/>
          </a:prstGeom>
          <a:noFill/>
          <a:ln/>
        </p:spPr>
        <p:txBody>
          <a:bodyPr wrap="square" lIns="0" tIns="0" rIns="0" bIns="0" rtlCol="0" anchor="ctr"/>
          <a:lstStyle/>
          <a:p>
            <a:pPr algn="l" indent="0" marL="0">
              <a:lnSpc>
                <a:spcPct val="115000"/>
              </a:lnSpc>
              <a:buNone/>
            </a:pPr>
            <a:r>
              <a:rPr lang="en-US" sz="2830" b="1" dirty="0">
                <a:solidFill>
                  <a:srgbClr val="000000"/>
                </a:solidFill>
                <a:latin typeface="Arial" pitchFamily="34" charset="0"/>
                <a:ea typeface="Arial" pitchFamily="34" charset="-122"/>
                <a:cs typeface="Arial" pitchFamily="34" charset="-120"/>
              </a:rPr>
              <a:t>Почему приставки полезны для чтения и письма
</a:t>
            </a:r>
            <a:endParaRPr lang="en-US" sz="2830" dirty="0"/>
          </a:p>
        </p:txBody>
      </p:sp>
      <p:sp>
        <p:nvSpPr>
          <p:cNvPr id="8" name="Text 1"/>
          <p:cNvSpPr txBox="1"/>
          <p:nvPr/>
        </p:nvSpPr>
        <p:spPr>
          <a:xfrm>
            <a:off x="87027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16</a:t>
            </a:r>
            <a:endParaRPr lang="en-US" sz="1000" dirty="0"/>
          </a:p>
        </p:txBody>
      </p:sp>
      <p:sp>
        <p:nvSpPr>
          <p:cNvPr id="9" name="Text 2"/>
          <p:cNvSpPr txBox="1"/>
          <p:nvPr/>
        </p:nvSpPr>
        <p:spPr>
          <a:xfrm>
            <a:off x="543687" y="3197327"/>
            <a:ext cx="1576200" cy="1432800"/>
          </a:xfrm>
          <a:prstGeom prst="rect">
            <a:avLst/>
          </a:prstGeom>
          <a:noFill/>
          <a:ln/>
        </p:spPr>
        <p:txBody>
          <a:bodyPr wrap="square" lIns="0" tIns="0" rIns="0" bIns="0" rtlCol="0" anchor="t"/>
          <a:lstStyle/>
          <a:p>
            <a:pPr algn="l" indent="0" marL="0">
              <a:lnSpc>
                <a:spcPct val="115000"/>
              </a:lnSpc>
              <a:buNone/>
            </a:pPr>
            <a:r>
              <a:rPr lang="en-US" sz="1090" b="1" dirty="0">
                <a:solidFill>
                  <a:srgbClr val="000000"/>
                </a:solidFill>
                <a:latin typeface="Arial" pitchFamily="34" charset="0"/>
                <a:ea typeface="Arial" pitchFamily="34" charset="-122"/>
                <a:cs typeface="Arial" pitchFamily="34" charset="-120"/>
              </a:rPr>
              <a:t>Быстрее понимать текст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Если ученик узнаёт приставку, он может догадаться о значении незнакомого глагола ещё до словаря. Это особенно помогает в коротких текстах и инструкциях.
</a:t>
            </a:r>
            <a:endParaRPr lang="en-US" sz="1090" dirty="0"/>
          </a:p>
        </p:txBody>
      </p:sp>
      <p:sp>
        <p:nvSpPr>
          <p:cNvPr id="10" name="Text 3"/>
          <p:cNvSpPr txBox="1"/>
          <p:nvPr/>
        </p:nvSpPr>
        <p:spPr>
          <a:xfrm>
            <a:off x="2762158" y="3197327"/>
            <a:ext cx="1576200" cy="1432800"/>
          </a:xfrm>
          <a:prstGeom prst="rect">
            <a:avLst/>
          </a:prstGeom>
          <a:noFill/>
          <a:ln/>
        </p:spPr>
        <p:txBody>
          <a:bodyPr wrap="square" lIns="0" tIns="0" rIns="0" bIns="0" rtlCol="0" anchor="t"/>
          <a:lstStyle/>
          <a:p>
            <a:pPr algn="l" indent="0" marL="0">
              <a:lnSpc>
                <a:spcPct val="115000"/>
              </a:lnSpc>
              <a:buNone/>
            </a:pPr>
            <a:r>
              <a:rPr lang="en-US" sz="1090" b="1" dirty="0">
                <a:solidFill>
                  <a:srgbClr val="000000"/>
                </a:solidFill>
                <a:latin typeface="Arial" pitchFamily="34" charset="0"/>
                <a:ea typeface="Arial" pitchFamily="34" charset="-122"/>
                <a:cs typeface="Arial" pitchFamily="34" charset="-120"/>
              </a:rPr>
              <a:t>Точнее писать ответы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В письменной работе приставки позволяют точно выразить нужный оттенок смысла: повтор, ошибку, противоположность, избыток или недостаток. Ответ звучит естественнее и яснее.
</a:t>
            </a:r>
            <a:endParaRPr lang="en-US" sz="1090" dirty="0"/>
          </a:p>
        </p:txBody>
      </p:sp>
      <p:sp>
        <p:nvSpPr>
          <p:cNvPr id="11" name="Text 4"/>
          <p:cNvSpPr txBox="1"/>
          <p:nvPr/>
        </p:nvSpPr>
        <p:spPr>
          <a:xfrm>
            <a:off x="4960699" y="3197327"/>
            <a:ext cx="1576200" cy="1432800"/>
          </a:xfrm>
          <a:prstGeom prst="rect">
            <a:avLst/>
          </a:prstGeom>
          <a:noFill/>
          <a:ln/>
        </p:spPr>
        <p:txBody>
          <a:bodyPr wrap="square" lIns="0" tIns="0" rIns="0" bIns="0" rtlCol="0" anchor="t"/>
          <a:lstStyle/>
          <a:p>
            <a:pPr algn="l" indent="0" marL="0">
              <a:lnSpc>
                <a:spcPct val="115000"/>
              </a:lnSpc>
              <a:buNone/>
            </a:pPr>
            <a:r>
              <a:rPr lang="en-US" sz="1090" b="1" dirty="0">
                <a:solidFill>
                  <a:srgbClr val="000000"/>
                </a:solidFill>
                <a:latin typeface="Arial" pitchFamily="34" charset="0"/>
                <a:ea typeface="Arial" pitchFamily="34" charset="-122"/>
                <a:cs typeface="Arial" pitchFamily="34" charset="-120"/>
              </a:rPr>
              <a:t>Легче проверять смысл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При чтении приставка становится подсказкой, которую удобно сверить с контекстом. Так проще отличить похожие слова и не перепутать их в задании.
</a:t>
            </a:r>
            <a:endParaRPr lang="en-US" sz="1090" dirty="0"/>
          </a:p>
        </p:txBody>
      </p:sp>
      <p:sp>
        <p:nvSpPr>
          <p:cNvPr id="12" name="Text 5"/>
          <p:cNvSpPr txBox="1"/>
          <p:nvPr/>
        </p:nvSpPr>
        <p:spPr>
          <a:xfrm>
            <a:off x="7032576" y="3197327"/>
            <a:ext cx="1576200" cy="1432800"/>
          </a:xfrm>
          <a:prstGeom prst="rect">
            <a:avLst/>
          </a:prstGeom>
          <a:noFill/>
          <a:ln/>
        </p:spPr>
        <p:txBody>
          <a:bodyPr wrap="square" lIns="0" tIns="0" rIns="0" bIns="0" rtlCol="0" anchor="t"/>
          <a:lstStyle/>
          <a:p>
            <a:pPr algn="l" indent="0" marL="0">
              <a:lnSpc>
                <a:spcPct val="115000"/>
              </a:lnSpc>
              <a:buNone/>
            </a:pPr>
            <a:r>
              <a:rPr lang="en-US" sz="1090" b="1" dirty="0">
                <a:solidFill>
                  <a:srgbClr val="000000"/>
                </a:solidFill>
                <a:latin typeface="Arial" pitchFamily="34" charset="0"/>
                <a:ea typeface="Arial" pitchFamily="34" charset="-122"/>
                <a:cs typeface="Arial" pitchFamily="34" charset="-120"/>
              </a:rPr>
              <a:t>Увереннее говорить и общаться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В диалогах и кратких сообщениях приставки помогают выразить мысль коротко и понятно. Для 9 класса это полезно в пересказе, парной работе и личной переписке.
</a:t>
            </a:r>
            <a:endParaRPr lang="en-US" sz="109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3191" y="1606600"/>
            <a:ext cx="8777617" cy="2970300"/>
          </a:xfrm>
          <a:prstGeom prst="rect">
            <a:avLst/>
          </a:prstGeom>
        </p:spPr>
      </p:pic>
      <p:sp>
        <p:nvSpPr>
          <p:cNvPr id="4" name="Text 0"/>
          <p:cNvSpPr txBox="1"/>
          <p:nvPr/>
        </p:nvSpPr>
        <p:spPr>
          <a:xfrm>
            <a:off x="180000" y="180000"/>
            <a:ext cx="6009300" cy="586200"/>
          </a:xfrm>
          <a:prstGeom prst="rect">
            <a:avLst/>
          </a:prstGeom>
          <a:noFill/>
          <a:ln/>
        </p:spPr>
        <p:txBody>
          <a:bodyPr wrap="square" lIns="0" tIns="0" rIns="0" bIns="0" rtlCol="0" anchor="t"/>
          <a:lstStyle/>
          <a:p>
            <a:pPr algn="l" indent="0" marL="0">
              <a:lnSpc>
                <a:spcPct val="115000"/>
              </a:lnSpc>
              <a:buNone/>
            </a:pPr>
            <a:r>
              <a:rPr lang="en-US" sz="2397" b="1" dirty="0">
                <a:solidFill>
                  <a:srgbClr val="000000"/>
                </a:solidFill>
                <a:latin typeface="Arial" pitchFamily="34" charset="0"/>
                <a:ea typeface="Arial" pitchFamily="34" charset="-122"/>
                <a:cs typeface="Arial" pitchFamily="34" charset="-120"/>
              </a:rPr>
              <a:t>Проверка значения слова с приставкой
</a:t>
            </a:r>
            <a:endParaRPr lang="en-US" sz="2397"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17</a:t>
            </a:r>
            <a:endParaRPr lang="en-US" sz="1000" dirty="0"/>
          </a:p>
        </p:txBody>
      </p:sp>
      <p:sp>
        <p:nvSpPr>
          <p:cNvPr id="6" name="Text 2"/>
          <p:cNvSpPr txBox="1"/>
          <p:nvPr/>
        </p:nvSpPr>
        <p:spPr>
          <a:xfrm>
            <a:off x="180000" y="834000"/>
            <a:ext cx="3546300" cy="265500"/>
          </a:xfrm>
          <a:prstGeom prst="rect">
            <a:avLst/>
          </a:prstGeom>
          <a:noFill/>
          <a:ln/>
        </p:spPr>
        <p:txBody>
          <a:bodyPr wrap="square" lIns="0" tIns="0" rIns="0" bIns="0" rtlCol="0" anchor="t"/>
          <a:lstStyle/>
          <a:p>
            <a:pPr algn="l" indent="0" marL="0">
              <a:lnSpc>
                <a:spcPct val="115000"/>
              </a:lnSpc>
              <a:buNone/>
            </a:pPr>
            <a:r>
              <a:rPr lang="en-US" sz="909" dirty="0">
                <a:solidFill>
                  <a:srgbClr val="000000"/>
                </a:solidFill>
                <a:latin typeface="Arial" pitchFamily="34" charset="0"/>
                <a:ea typeface="Arial" pitchFamily="34" charset="-122"/>
                <a:cs typeface="Arial" pitchFamily="34" charset="-120"/>
              </a:rPr>
              <a:t>Алгоритм помогает быстро понять незнакомый глагол в тексте и проверить себя по контексту.
</a:t>
            </a:r>
            <a:endParaRPr lang="en-US" sz="909"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58950" y="1040426"/>
            <a:ext cx="4683900" cy="1829648"/>
          </a:xfrm>
          <a:prstGeom prst="rect">
            <a:avLst/>
          </a:prstGeom>
        </p:spPr>
      </p:pic>
      <p:pic>
        <p:nvPicPr>
          <p:cNvPr id="4" name="Image 2" descr="preencoded.png">    </p:cNvPr>
          <p:cNvPicPr>
            <a:picLocks noChangeAspect="1"/>
          </p:cNvPicPr>
          <p:nvPr/>
        </p:nvPicPr>
        <p:blipFill>
          <a:blip r:embed="rId3"/>
          <a:stretch>
            <a:fillRect/>
          </a:stretch>
        </p:blipFill>
        <p:spPr>
          <a:xfrm>
            <a:off x="3725075" y="2898573"/>
            <a:ext cx="4716600" cy="182860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99635" y="1423850"/>
            <a:ext cx="2926500" cy="1104900"/>
          </a:xfrm>
          <a:prstGeom prst="rect">
            <a:avLst/>
          </a:prstGeom>
          <a:noFill/>
          <a:ln/>
        </p:spPr>
        <p:txBody>
          <a:bodyPr wrap="square" lIns="0" tIns="0" rIns="0" bIns="0" rtlCol="0" anchor="t"/>
          <a:lstStyle/>
          <a:p>
            <a:pPr algn="l" indent="0" marL="0">
              <a:lnSpc>
                <a:spcPct val="115000"/>
              </a:lnSpc>
              <a:buNone/>
            </a:pPr>
            <a:r>
              <a:rPr lang="en-US" sz="1072" b="1" dirty="0">
                <a:solidFill>
                  <a:srgbClr val="000000"/>
                </a:solidFill>
                <a:latin typeface="Arial" pitchFamily="34" charset="0"/>
                <a:ea typeface="Arial" pitchFamily="34" charset="-122"/>
                <a:cs typeface="Arial" pitchFamily="34" charset="-120"/>
              </a:rPr>
              <a:t>Карточки с действием и противоположностью
</a:t>
            </a:r>
            <a:pPr algn="l" indent="0" marL="0">
              <a:lnSpc>
                <a:spcPct val="115000"/>
              </a:lnSpc>
              <a:buNone/>
            </a:pPr>
            <a:r>
              <a:rPr lang="en-US" sz="90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8" dirty="0">
                <a:solidFill>
                  <a:srgbClr val="000000"/>
                </a:solidFill>
                <a:latin typeface="Arial" pitchFamily="34" charset="0"/>
                <a:ea typeface="Arial" pitchFamily="34" charset="-122"/>
                <a:cs typeface="Arial" pitchFamily="34" charset="-120"/>
              </a:rPr>
              <a:t>Пара pack/unpack, lock/unlock и cover/uncover хорошо запоминается на карточках. Когда ученик видит рюкзак, замок или коробку, он сразу связывает слово с действием и понимает, как приставка меняет смысл.
</a:t>
            </a:r>
            <a:endParaRPr lang="en-US" sz="1072" dirty="0"/>
          </a:p>
        </p:txBody>
      </p:sp>
      <p:sp>
        <p:nvSpPr>
          <p:cNvPr id="7" name="Text 1"/>
          <p:cNvSpPr txBox="1"/>
          <p:nvPr/>
        </p:nvSpPr>
        <p:spPr>
          <a:xfrm>
            <a:off x="399625" y="3335786"/>
            <a:ext cx="2926500" cy="1104900"/>
          </a:xfrm>
          <a:prstGeom prst="rect">
            <a:avLst/>
          </a:prstGeom>
          <a:noFill/>
          <a:ln/>
        </p:spPr>
        <p:txBody>
          <a:bodyPr wrap="square" lIns="0" tIns="0" rIns="0" bIns="0" rtlCol="0" anchor="t"/>
          <a:lstStyle/>
          <a:p>
            <a:pPr algn="l" indent="0" marL="0">
              <a:lnSpc>
                <a:spcPct val="115000"/>
              </a:lnSpc>
              <a:buNone/>
            </a:pPr>
            <a:r>
              <a:rPr lang="en-US" sz="1067" b="1" dirty="0">
                <a:solidFill>
                  <a:srgbClr val="000000"/>
                </a:solidFill>
                <a:latin typeface="Arial" pitchFamily="34" charset="0"/>
                <a:ea typeface="Arial" pitchFamily="34" charset="-122"/>
                <a:cs typeface="Arial" pitchFamily="34" charset="-120"/>
              </a:rPr>
              <a:t>Повтор, ошибка и избыток в одной подборке
</a:t>
            </a:r>
            <a:pPr algn="l" indent="0" marL="0">
              <a:lnSpc>
                <a:spcPct val="115000"/>
              </a:lnSpc>
              <a:buNone/>
            </a:pPr>
            <a:r>
              <a:rPr lang="en-US" sz="90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4" dirty="0">
                <a:solidFill>
                  <a:srgbClr val="000000"/>
                </a:solidFill>
                <a:latin typeface="Arial" pitchFamily="34" charset="0"/>
                <a:ea typeface="Arial" pitchFamily="34" charset="-122"/>
                <a:cs typeface="Arial" pitchFamily="34" charset="-120"/>
              </a:rPr>
              <a:t>Слова read/reread, hear/mishear и cook/overcook удобно повторять рядом с картинками: книга, ухо, кастрюля. Такие пары помогают быстро заметить, что приставка указывает на повтор, неверное действие или чрезмерность.
</a:t>
            </a:r>
            <a:endParaRPr lang="en-US" sz="1067" dirty="0"/>
          </a:p>
        </p:txBody>
      </p:sp>
      <p:sp>
        <p:nvSpPr>
          <p:cNvPr id="8" name="Text 2"/>
          <p:cNvSpPr txBox="1"/>
          <p:nvPr/>
        </p:nvSpPr>
        <p:spPr>
          <a:xfrm>
            <a:off x="180000" y="180000"/>
            <a:ext cx="8790600" cy="491100"/>
          </a:xfrm>
          <a:prstGeom prst="rect">
            <a:avLst/>
          </a:prstGeom>
          <a:noFill/>
          <a:ln/>
        </p:spPr>
        <p:txBody>
          <a:bodyPr wrap="square" lIns="0" tIns="0" rIns="0" bIns="0" rtlCol="0" anchor="ctr"/>
          <a:lstStyle/>
          <a:p>
            <a:pPr algn="l" indent="0" marL="0">
              <a:lnSpc>
                <a:spcPct val="115000"/>
              </a:lnSpc>
              <a:buNone/>
            </a:pPr>
            <a:r>
              <a:rPr lang="en-US" sz="2800" b="1" dirty="0">
                <a:solidFill>
                  <a:srgbClr val="000000"/>
                </a:solidFill>
                <a:latin typeface="Arial" pitchFamily="34" charset="0"/>
                <a:ea typeface="Arial" pitchFamily="34" charset="-122"/>
                <a:cs typeface="Arial" pitchFamily="34" charset="-120"/>
              </a:rPr>
              <a:t>Пары для запоминания и тренировки
</a:t>
            </a:r>
            <a:endParaRPr lang="en-US" sz="2800" dirty="0"/>
          </a:p>
        </p:txBody>
      </p:sp>
      <p:sp>
        <p:nvSpPr>
          <p:cNvPr id="9" name="Text 3"/>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18</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34900" y="1666010"/>
            <a:ext cx="3929100" cy="1881205"/>
          </a:xfrm>
          <a:prstGeom prst="rect">
            <a:avLst/>
          </a:prstGeom>
        </p:spPr>
      </p:pic>
      <p:sp>
        <p:nvSpPr>
          <p:cNvPr id="4" name="Text 0"/>
          <p:cNvSpPr txBox="1"/>
          <p:nvPr/>
        </p:nvSpPr>
        <p:spPr>
          <a:xfrm>
            <a:off x="180000" y="180000"/>
            <a:ext cx="7432500" cy="757200"/>
          </a:xfrm>
          <a:prstGeom prst="rect">
            <a:avLst/>
          </a:prstGeom>
          <a:noFill/>
          <a:ln/>
        </p:spPr>
        <p:txBody>
          <a:bodyPr wrap="square" lIns="0" tIns="0" rIns="0" bIns="0" rtlCol="0" anchor="ctr"/>
          <a:lstStyle/>
          <a:p>
            <a:pPr algn="l" indent="0" marL="0">
              <a:lnSpc>
                <a:spcPct val="115000"/>
              </a:lnSpc>
              <a:buNone/>
            </a:pPr>
            <a:r>
              <a:rPr lang="en-US" sz="2865" b="1" dirty="0">
                <a:solidFill>
                  <a:srgbClr val="000000"/>
                </a:solidFill>
                <a:latin typeface="Arial" pitchFamily="34" charset="0"/>
                <a:ea typeface="Arial" pitchFamily="34" charset="-122"/>
                <a:cs typeface="Arial" pitchFamily="34" charset="-120"/>
              </a:rPr>
              <a:t>Пять ключевых приставок и их значение
</a:t>
            </a:r>
            <a:endParaRPr lang="en-US" sz="2865"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19</a:t>
            </a:r>
            <a:endParaRPr lang="en-US" sz="1000" dirty="0"/>
          </a:p>
        </p:txBody>
      </p:sp>
      <p:sp>
        <p:nvSpPr>
          <p:cNvPr id="6" name="Text 2"/>
          <p:cNvSpPr txBox="1"/>
          <p:nvPr/>
        </p:nvSpPr>
        <p:spPr>
          <a:xfrm>
            <a:off x="180000" y="288035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Список показывает самые важные модели, которые чаще всего встречаются в учебных примерах и помогают быстро понимать новые глаголы.
</a:t>
            </a:r>
            <a:endParaRPr lang="en-US" sz="1100" dirty="0"/>
          </a:p>
        </p:txBody>
      </p:sp>
      <p:sp>
        <p:nvSpPr>
          <p:cNvPr id="7" name="Text 3"/>
          <p:cNvSpPr txBox="1"/>
          <p:nvPr/>
        </p:nvSpPr>
        <p:spPr>
          <a:xfrm>
            <a:off x="1714810" y="399570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Приставка часто даёт главный ключ к смыслу слова, поэтому знание нескольких моделей заметно облегчает чтение и словообразование.
</a:t>
            </a:r>
            <a:endParaRPr lang="en-US" sz="1100" dirty="0"/>
          </a:p>
        </p:txBody>
      </p:sp>
      <p:sp>
        <p:nvSpPr>
          <p:cNvPr id="8" name="Text 4"/>
          <p:cNvSpPr txBox="1"/>
          <p:nvPr/>
        </p:nvSpPr>
        <p:spPr>
          <a:xfrm>
            <a:off x="5041500" y="3669950"/>
            <a:ext cx="3929100" cy="178200"/>
          </a:xfrm>
          <a:prstGeom prst="rect">
            <a:avLst/>
          </a:prstGeom>
          <a:noFill/>
          <a:ln/>
        </p:spPr>
        <p:txBody>
          <a:bodyPr wrap="square" lIns="0" tIns="0" rIns="0" bIns="0" rtlCol="0" anchor="t"/>
          <a:lstStyle/>
          <a:p>
            <a:pPr algn="l" indent="0" marL="0">
              <a:lnSpc>
                <a:spcPct val="115000"/>
              </a:lnSpc>
              <a:buNone/>
            </a:pPr>
            <a:r>
              <a:rPr lang="en-US" sz="676" dirty="0">
                <a:solidFill>
                  <a:srgbClr val="000000"/>
                </a:solidFill>
                <a:latin typeface="Arial" pitchFamily="34" charset="0"/>
                <a:ea typeface="Arial" pitchFamily="34" charset="-122"/>
                <a:cs typeface="Arial" pitchFamily="34" charset="-120"/>
              </a:rPr>
              <a:t>Обобщение примеров из темы: un-, re-, dis-, mis-, over-; данные представлены как учебный обзор.
</a:t>
            </a:r>
            <a:endParaRPr lang="en-US" sz="676"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703350" y="1307425"/>
            <a:ext cx="7737300" cy="856200"/>
          </a:xfrm>
          <a:prstGeom prst="rect">
            <a:avLst/>
          </a:prstGeom>
          <a:noFill/>
          <a:ln/>
        </p:spPr>
        <p:txBody>
          <a:bodyPr wrap="square" lIns="0" tIns="0" rIns="0" bIns="0" rtlCol="0" anchor="t"/>
          <a:lstStyle/>
          <a:p>
            <a:pPr algn="ctr" indent="0" marL="0">
              <a:lnSpc>
                <a:spcPct val="115000"/>
              </a:lnSpc>
              <a:buNone/>
            </a:pPr>
            <a:r>
              <a:rPr lang="en-US" sz="2929" b="1" dirty="0">
                <a:solidFill>
                  <a:srgbClr val="000000"/>
                </a:solidFill>
                <a:latin typeface="Arial" pitchFamily="34" charset="0"/>
                <a:ea typeface="Arial" pitchFamily="34" charset="-122"/>
                <a:cs typeface="Arial" pitchFamily="34" charset="-120"/>
              </a:rPr>
              <a:t>Главный вывод: приставка меняет смысл глагола
</a:t>
            </a:r>
            <a:endParaRPr lang="en-US" sz="2929" dirty="0"/>
          </a:p>
        </p:txBody>
      </p:sp>
      <p:sp>
        <p:nvSpPr>
          <p:cNvPr id="4" name="Text 1"/>
          <p:cNvSpPr txBox="1"/>
          <p:nvPr/>
        </p:nvSpPr>
        <p:spPr>
          <a:xfrm>
            <a:off x="2155750" y="2350100"/>
            <a:ext cx="4832400" cy="1766100"/>
          </a:xfrm>
          <a:prstGeom prst="rect">
            <a:avLst/>
          </a:prstGeom>
          <a:noFill/>
          <a:ln/>
        </p:spPr>
        <p:txBody>
          <a:bodyPr wrap="square" lIns="0" tIns="0" rIns="0" bIns="0" rtlCol="0" anchor="ctr"/>
          <a:lstStyle/>
          <a:p>
            <a:pPr algn="ctr" indent="0" marL="0">
              <a:lnSpc>
                <a:spcPct val="115000"/>
              </a:lnSpc>
              <a:buNone/>
            </a:pPr>
            <a:r>
              <a:rPr lang="en-US" sz="1400" dirty="0">
                <a:solidFill>
                  <a:srgbClr val="000000"/>
                </a:solidFill>
                <a:latin typeface="Arial" pitchFamily="34" charset="0"/>
                <a:ea typeface="Arial" pitchFamily="34" charset="-122"/>
                <a:cs typeface="Arial" pitchFamily="34" charset="-120"/>
              </a:rPr>
              <a:t>Приставки un-, re-, dis-, mis-, over- и under- помогают создавать новые глаголы из знакомой основы. Если видеть приставку и учитывать контекст, значение слова становится понятнее, а чтение и письмо — увереннее.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2026-05-31T11:45:58Z</dcterms:created>
  <dcterms:modified xsi:type="dcterms:W3CDTF">2026-05-31T11:45:58Z</dcterms:modified>
</cp:coreProperties>
</file>