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Уровни организации живой материи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материя организована в сложные уровни, формирующие жизнь и её функции.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иерархии живых систем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материя строится по уровням от молекул до экосистем, обеспечивая жизненные функции и адаптацию через сложные взаимосвязи.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строительные и рабочие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создают структуру клеток и ускоряют химические реакции. Они участвуют в движении, защите и передаче сигналов в организме.
</a:t>
            </a:r>
            <a:endParaRPr lang="en-US" sz="867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как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главные поставщики энергии, запасаясь в виде крахмала у растений и гликогена у животных.
</a:t>
            </a:r>
            <a:endParaRPr lang="en-US" sz="934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формируют клеточные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создают мембраны клеток, обеспечивая изоляцию и защиту внутреннего содержимого.
</a:t>
            </a:r>
            <a:endParaRPr lang="en-US" sz="934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носители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 сохраняют и передают генетические данные, управляя развитием и функциями организмов.
</a:t>
            </a:r>
            <a:endParaRPr lang="en-US" sz="849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 живого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367" y="1444800"/>
            <a:ext cx="2157517" cy="21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993" y="1444800"/>
            <a:ext cx="2134066" cy="218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592" y="1444800"/>
            <a:ext cx="2157517" cy="218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17" y="1444800"/>
            <a:ext cx="2157517" cy="218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263120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мембранное ядро и органоиды, что обеспечивают сложные функции и специализацию.
</a:t>
            </a:r>
            <a:endParaRPr lang="en-US" sz="821" dirty="0"/>
          </a:p>
        </p:txBody>
      </p:sp>
      <p:sp>
        <p:nvSpPr>
          <p:cNvPr id="14" name="Text 2"/>
          <p:cNvSpPr txBox="1"/>
          <p:nvPr/>
        </p:nvSpPr>
        <p:spPr>
          <a:xfrm>
            <a:off x="263120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клетки с ядром
</a:t>
            </a:r>
            <a:endParaRPr lang="en-US" sz="973" dirty="0"/>
          </a:p>
        </p:txBody>
      </p:sp>
      <p:sp>
        <p:nvSpPr>
          <p:cNvPr id="15" name="Text 3"/>
          <p:cNvSpPr txBox="1"/>
          <p:nvPr/>
        </p:nvSpPr>
        <p:spPr>
          <a:xfrm>
            <a:off x="4826675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способны делиться, что обеспечивает рост и восстановление тканей организма.
</a:t>
            </a:r>
            <a:endParaRPr lang="en-US" sz="821" dirty="0"/>
          </a:p>
        </p:txBody>
      </p:sp>
      <p:sp>
        <p:nvSpPr>
          <p:cNvPr id="16" name="Text 4"/>
          <p:cNvSpPr txBox="1"/>
          <p:nvPr/>
        </p:nvSpPr>
        <p:spPr>
          <a:xfrm>
            <a:off x="4826675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рост клеток
</a:t>
            </a:r>
            <a:endParaRPr lang="en-US" sz="975" dirty="0"/>
          </a:p>
        </p:txBody>
      </p:sp>
      <p:sp>
        <p:nvSpPr>
          <p:cNvPr id="17" name="Text 5"/>
          <p:cNvSpPr txBox="1"/>
          <p:nvPr/>
        </p:nvSpPr>
        <p:spPr>
          <a:xfrm>
            <a:off x="702215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поддерживают гомеостаз, регулируя внутренние процессы и взаимодействуя с окружающей средой.
</a:t>
            </a:r>
            <a:endParaRPr lang="en-US" sz="821" dirty="0"/>
          </a:p>
        </p:txBody>
      </p:sp>
      <p:sp>
        <p:nvSpPr>
          <p:cNvPr id="18" name="Text 6"/>
          <p:cNvSpPr txBox="1"/>
          <p:nvPr/>
        </p:nvSpPr>
        <p:spPr>
          <a:xfrm>
            <a:off x="702215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обмен веществ
</a:t>
            </a:r>
            <a:endParaRPr lang="en-US" sz="864" dirty="0"/>
          </a:p>
        </p:txBody>
      </p:sp>
      <p:sp>
        <p:nvSpPr>
          <p:cNvPr id="19" name="Text 7"/>
          <p:cNvSpPr txBox="1"/>
          <p:nvPr/>
        </p:nvSpPr>
        <p:spPr>
          <a:xfrm>
            <a:off x="440013" y="3728796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простейшие клетки
</a:t>
            </a:r>
            <a:endParaRPr lang="en-US" sz="864" dirty="0"/>
          </a:p>
        </p:txBody>
      </p:sp>
      <p:sp>
        <p:nvSpPr>
          <p:cNvPr id="20" name="Text 8"/>
          <p:cNvSpPr txBox="1"/>
          <p:nvPr/>
        </p:nvSpPr>
        <p:spPr>
          <a:xfrm>
            <a:off x="440035" y="4001596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ядра, их генетический материал свободно расположен в цитоплазме. Это бактерии и археи, они играют ключевую роль в экологии.
</a:t>
            </a:r>
            <a:endParaRPr lang="en-US" sz="657" dirty="0"/>
          </a:p>
        </p:txBody>
      </p:sp>
      <p:sp>
        <p:nvSpPr>
          <p:cNvPr id="21" name="Text 9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уровень: основа живого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прокариот и эукариот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показывают разнообразие и специализацию клеток живых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обусловливают разные уровни сложности и функций в живых системах.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7 класс»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покровы тела и внутренние поверхности, защищая от повреждений и регулируя обмен веществ.
</a:t>
            </a:r>
            <a:endParaRPr lang="en-US" sz="934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поддержание формы, хранение веществ и транспорт внутри организма.
</a:t>
            </a:r>
            <a:endParaRPr lang="en-US" sz="934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движение тела и отдельных органов благодаря способности к сокращению.
</a:t>
            </a:r>
            <a:endParaRPr lang="en-US" sz="934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растений: проводящие и защитные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ксилему и флоэму для транспорта воды и питательных веществ, а также покровные ткани для защиты.
</a:t>
            </a:r>
            <a:endParaRPr lang="en-US" sz="852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уровень: объединение клеток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как системы тканей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различных тканей, сотрудничая для выполнения определённой жизненной функции и поддержания гомеостаза.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сердце включает мышечные, соединительные, нервные и эпителиальные ткани, обеспечивая кровообращение.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растения объединяет покровные, фотосинтезирующие и проводящие ткани, проводя важные обменные процессы.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367" y="1444800"/>
            <a:ext cx="2157517" cy="21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993" y="1444800"/>
            <a:ext cx="2134066" cy="218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592" y="1444800"/>
            <a:ext cx="2157517" cy="218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17" y="1444800"/>
            <a:ext cx="2157517" cy="218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263120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газообмен — поступление кислорода и выведение углекислого газа.
</a:t>
            </a:r>
            <a:endParaRPr lang="en-US" sz="993" dirty="0"/>
          </a:p>
        </p:txBody>
      </p:sp>
      <p:sp>
        <p:nvSpPr>
          <p:cNvPr id="14" name="Text 2"/>
          <p:cNvSpPr txBox="1"/>
          <p:nvPr/>
        </p:nvSpPr>
        <p:spPr>
          <a:xfrm>
            <a:off x="263120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826675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ксилемы и флоэмы, транспортирующих воду, минералы и органические вещества по растению.
</a:t>
            </a:r>
            <a:endParaRPr lang="en-US" sz="821" dirty="0"/>
          </a:p>
        </p:txBody>
      </p:sp>
      <p:sp>
        <p:nvSpPr>
          <p:cNvPr id="16" name="Text 4"/>
          <p:cNvSpPr txBox="1"/>
          <p:nvPr/>
        </p:nvSpPr>
        <p:spPr>
          <a:xfrm>
            <a:off x="4826675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растений
</a:t>
            </a:r>
            <a:endParaRPr lang="en-US" sz="864" dirty="0"/>
          </a:p>
        </p:txBody>
      </p:sp>
      <p:sp>
        <p:nvSpPr>
          <p:cNvPr id="17" name="Text 5"/>
          <p:cNvSpPr txBox="1"/>
          <p:nvPr/>
        </p:nvSpPr>
        <p:spPr>
          <a:xfrm>
            <a:off x="702215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Закрепляет растение в почве, всасывает воду и минеральные вещества для питания.
</a:t>
            </a:r>
            <a:endParaRPr lang="en-US" sz="898" dirty="0"/>
          </a:p>
        </p:txBody>
      </p:sp>
      <p:sp>
        <p:nvSpPr>
          <p:cNvPr id="18" name="Text 6"/>
          <p:cNvSpPr txBox="1"/>
          <p:nvPr/>
        </p:nvSpPr>
        <p:spPr>
          <a:xfrm>
            <a:off x="702215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растений
</a:t>
            </a:r>
            <a:endParaRPr lang="en-US" sz="953" dirty="0"/>
          </a:p>
        </p:txBody>
      </p:sp>
      <p:sp>
        <p:nvSpPr>
          <p:cNvPr id="19" name="Text 7"/>
          <p:cNvSpPr txBox="1"/>
          <p:nvPr/>
        </p:nvSpPr>
        <p:spPr>
          <a:xfrm>
            <a:off x="440013" y="3728796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животных
</a:t>
            </a:r>
            <a:endParaRPr lang="en-US" sz="864" dirty="0"/>
          </a:p>
        </p:txBody>
      </p:sp>
      <p:sp>
        <p:nvSpPr>
          <p:cNvPr id="20" name="Text 8"/>
          <p:cNvSpPr txBox="1"/>
          <p:nvPr/>
        </p:nvSpPr>
        <p:spPr>
          <a:xfrm>
            <a:off x="440035" y="4001596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переваривание пищи и всасывание питательных веществ для поддержания жизнедеятельности организма.
</a:t>
            </a:r>
            <a:endParaRPr lang="en-US" sz="821" dirty="0"/>
          </a:p>
        </p:txBody>
      </p:sp>
      <p:sp>
        <p:nvSpPr>
          <p:cNvPr id="21" name="Text 9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уровень: органы в единстве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уровней живой материи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простейших молекул к комплексной биосфере, каждый уровень зависит от предыдущего.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Одноклеточная инфузория
</a:t>
            </a:r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живое существо, выполняющее все жизненные процессы в одной клетке, включая питание, движение и размножение.
</a:t>
            </a:r>
            <a:endParaRPr lang="en-US" sz="898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растения: дуб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организм с органами и системами, осуществляющий фотосинтез, рост и реакцию на окружающую среду.
</a:t>
            </a:r>
            <a:endParaRPr lang="en-US" sz="934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человек и медуза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организмы с развитой нервной системой, обеспечивающей сложное поведение и адаптацию.
</a:t>
            </a:r>
            <a:endParaRPr lang="en-US" sz="934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опёнок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питающиеся разлагающейся органикой, играющие важную роль в экосистемах.
</a:t>
            </a:r>
            <a:endParaRPr lang="en-US" sz="934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уровень: отдельные живые существа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включает особей одного вида, которые обитают на определённой территории и имеют общий генофонд, позволяющий им скрещиваться и сохранять генетическую целостность вида.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популяции — число особей, плотность размещения, возрастное распределение, а также показатели рождаемости и смертности, влияющие на её устойчивость.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внутри и между популяциями изменяют численность и генофонд, способствуя адаптации вида к изменениям окружающей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популяция рыжих лесных муравьёв на ограниченной поляне — группа с общей территорией и обменом генов между особями.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уровень: группа особей одного вида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Популяции: динамика численности во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изменяется под влиянием факторов среды: доступность пищи, действие хищников и болезни регулируют популяцию.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отражают естественные циклы равновесия между популяцией и условиями среды обитания.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тундре, данные 1990–2020 гг.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Биоценоз: сообщество видов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популяции разных видов, совместно обитающих и взаимодействующих на одной территории, формируя устойчивую экосистему.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составе складываются пищевые цепи, взаимное влияние в форме конкуренции и симбиоза, что повышает устойчивость сообщества.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лесной биоценоз включает разнообразие растений, животных, грибов и микроорганизмов, поддерживающих равновесие и саморегуляцию.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367" y="1444800"/>
            <a:ext cx="2157517" cy="21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993" y="1444800"/>
            <a:ext cx="2134066" cy="218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592" y="1444800"/>
            <a:ext cx="2157517" cy="218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17" y="1444800"/>
            <a:ext cx="2157517" cy="218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263120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и азотный циклы поддерживают обмен веществ между живыми организмами и средой, обеспечивая непрерывность биосинтеза и разложения.
</a:t>
            </a:r>
            <a:endParaRPr lang="en-US" sz="657" dirty="0"/>
          </a:p>
        </p:txBody>
      </p:sp>
      <p:sp>
        <p:nvSpPr>
          <p:cNvPr id="14" name="Text 2"/>
          <p:cNvSpPr txBox="1"/>
          <p:nvPr/>
        </p:nvSpPr>
        <p:spPr>
          <a:xfrm>
            <a:off x="263120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веществ в природе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826675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преобразуется в биомассу растениями, затем передаётся по пищевым цепям, обеспечивая жизнедеятельность экосистемы.
</a:t>
            </a:r>
            <a:endParaRPr lang="en-US" sz="694" dirty="0"/>
          </a:p>
        </p:txBody>
      </p:sp>
      <p:sp>
        <p:nvSpPr>
          <p:cNvPr id="16" name="Text 4"/>
          <p:cNvSpPr txBox="1"/>
          <p:nvPr/>
        </p:nvSpPr>
        <p:spPr>
          <a:xfrm>
            <a:off x="4826675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702215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леса, водоёмы и степи, где взаимодействие живых организмов и среды создаёт уникальные природные сообщества.
</a:t>
            </a:r>
            <a:endParaRPr lang="en-US" sz="774" dirty="0"/>
          </a:p>
        </p:txBody>
      </p:sp>
      <p:sp>
        <p:nvSpPr>
          <p:cNvPr id="18" name="Text 6"/>
          <p:cNvSpPr txBox="1"/>
          <p:nvPr/>
        </p:nvSpPr>
        <p:spPr>
          <a:xfrm>
            <a:off x="702215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440013" y="3728796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абиотических факторов
</a:t>
            </a:r>
            <a:endParaRPr lang="en-US" sz="864" dirty="0"/>
          </a:p>
        </p:txBody>
      </p:sp>
      <p:sp>
        <p:nvSpPr>
          <p:cNvPr id="20" name="Text 8"/>
          <p:cNvSpPr txBox="1"/>
          <p:nvPr/>
        </p:nvSpPr>
        <p:spPr>
          <a:xfrm>
            <a:off x="440035" y="4001596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вода, воздух, свет и тепло влияют на структуру и функционирование экосистемы, обеспечивая условия для жизни и развития организмов.
</a:t>
            </a:r>
            <a:endParaRPr lang="en-US" sz="689" dirty="0"/>
          </a:p>
        </p:txBody>
      </p:sp>
      <p:sp>
        <p:nvSpPr>
          <p:cNvPr id="21" name="Text 9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взаимодействие живого и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биогеоценоза и их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Осуществляют фотосинтез, создавая органическое вещество, основу пищи для всех остальных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растениями или другими животными, обеспечивая перенос энергии и веществ в биогеоценозе.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бактерии и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органические остатки, возвращая элементы в почву и замыкая циклы веществ.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вода и атмосфера взаимодействуют с живыми организмами, формируя среду обитания и условия для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структура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верхнюю часть литосферы, гидросферу и нижние слои атмосферы, создавая устойчивое пространство для жизни на планете.
</a:t>
            </a:r>
            <a:endParaRPr lang="en-US" sz="855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В. И. Вернадского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Основоположник биосферологии сформировал представление о биосфере как живом и динамическом компоненте Земли.
</a:t>
            </a:r>
            <a:endParaRPr lang="en-US" sz="855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биогенных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происходит непрерывный обмен углерода, азота и других элементов, что поддерживает жизнедеятельность всех экосистем.
</a:t>
            </a:r>
            <a:endParaRPr lang="en-US" sz="855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роль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устойчивое существование жизни, регулируя климат и химический состав атмосферы и окружающей среды.
</a:t>
            </a:r>
            <a:endParaRPr lang="en-US" sz="855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глобальная оболочка жизни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7247" y="1627250"/>
            <a:ext cx="3135205" cy="2088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уровней организации живой материи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и функции каждого уровня организации, демонстрируя рост сложности и специализации.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структурных уровней сопровождается усложнением функций, обеспечивая устойчивость и адаптивность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9 класс»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уровнями организации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организации строится на базе предыдущего, обеспечивая сохранение и развитие биологических функций и структур.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тканей напрямую зависит от состояния клеток, а успешное функционирование организма — от работы всех органов в комплексе.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биоценозов определяется состоянием популяций, что поддерживает равновесие и эволюционное развитие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367" y="1444800"/>
            <a:ext cx="2157517" cy="21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993" y="1444800"/>
            <a:ext cx="2134066" cy="218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592" y="1444800"/>
            <a:ext cx="2157517" cy="218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17" y="1444800"/>
            <a:ext cx="2157517" cy="218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263120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разных уровней позволяет живым организмам гибко реагировать на изменения среды, обеспечивая выживаемость и эволюцию.
</a:t>
            </a:r>
            <a:endParaRPr lang="en-US" sz="748" dirty="0"/>
          </a:p>
        </p:txBody>
      </p:sp>
      <p:sp>
        <p:nvSpPr>
          <p:cNvPr id="14" name="Text 2"/>
          <p:cNvSpPr txBox="1"/>
          <p:nvPr/>
        </p:nvSpPr>
        <p:spPr>
          <a:xfrm>
            <a:off x="263120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выживание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826675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одного уровня, например исчезновение вида, может вызвать цепную реакцию, нарушающую функционирование экосистем и угрожающую ресурсам.
</a:t>
            </a:r>
            <a:endParaRPr lang="en-US" sz="660" dirty="0"/>
          </a:p>
        </p:txBody>
      </p:sp>
      <p:sp>
        <p:nvSpPr>
          <p:cNvPr id="16" name="Text 4"/>
          <p:cNvSpPr txBox="1"/>
          <p:nvPr/>
        </p:nvSpPr>
        <p:spPr>
          <a:xfrm>
            <a:off x="4826675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человека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702215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многоуровневой организации важно для разработки мер по сохранению биоразнообразия и предотвращению экологических катастроф.
</a:t>
            </a:r>
            <a:endParaRPr lang="en-US" sz="673" dirty="0"/>
          </a:p>
        </p:txBody>
      </p:sp>
      <p:sp>
        <p:nvSpPr>
          <p:cNvPr id="18" name="Text 6"/>
          <p:cNvSpPr txBox="1"/>
          <p:nvPr/>
        </p:nvSpPr>
        <p:spPr>
          <a:xfrm>
            <a:off x="702215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охраны природы
</a:t>
            </a:r>
            <a:endParaRPr lang="en-US" sz="864" dirty="0"/>
          </a:p>
        </p:txBody>
      </p:sp>
      <p:sp>
        <p:nvSpPr>
          <p:cNvPr id="19" name="Text 7"/>
          <p:cNvSpPr txBox="1"/>
          <p:nvPr/>
        </p:nvSpPr>
        <p:spPr>
          <a:xfrm>
            <a:off x="440013" y="3728796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стабильность
</a:t>
            </a:r>
            <a:endParaRPr lang="en-US" sz="910" dirty="0"/>
          </a:p>
        </p:txBody>
      </p:sp>
      <p:sp>
        <p:nvSpPr>
          <p:cNvPr id="20" name="Text 8"/>
          <p:cNvSpPr txBox="1"/>
          <p:nvPr/>
        </p:nvSpPr>
        <p:spPr>
          <a:xfrm>
            <a:off x="440035" y="4001596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организация обеспечивает баланс в природных системах, способствуя сохранению видов и поддержанию природных процессов.
</a:t>
            </a:r>
            <a:endParaRPr lang="en-US" sz="680" dirty="0"/>
          </a:p>
        </p:txBody>
      </p:sp>
      <p:sp>
        <p:nvSpPr>
          <p:cNvPr id="21" name="Text 9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многоуровневой организации для природы 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понимание жизни на Земле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уровней организации живой материи раскрывает взаимосвязь и уникальные функции каждого этапа, поддерживая устойчивость и разнообразие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2026-05-09T21:44:13Z</dcterms:created>
  <dcterms:modified xsi:type="dcterms:W3CDTF">2026-05-09T21:44:13Z</dcterms:modified>
</cp:coreProperties>
</file>