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изучаем взаимодействие общества и 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ресурсы, а общество меняет среду и несёт за это ответственность.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рост населения, урбанизация и потребление ресурсов усиливают давление на природу. Поэтому география помогает понять, как связаны хозяйство, экологические риски и безопасность человека, региона и государства.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определяет качество жизни
</a:t>
            </a:r>
            <a:endParaRPr lang="en-US" sz="301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24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5474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7499" y="4206233"/>
            <a:ext cx="521700" cy="4637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29420"/>
            <a:ext cx="521700" cy="41736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 — фундамент жизни и хозяйства
</a:t>
            </a:r>
            <a:endParaRPr lang="en-US" sz="3194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 пресная вода обеспечивают здоровье людей, работу промышленности и сельского хозяйства. Без этих базовых ресурсов невозможно поддерживать расселение, производство и повседневную жизнь общества.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воздух
</a:t>
            </a:r>
            <a:endParaRPr lang="en-US" sz="1101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рельеф, почвы и обеспеченность водой определяют, какие культуры можно выращивать и где размещать хозяйство. Природные условия напрямую влияют на урожайность и специализацию территорий.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18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почвы и водные экосистемы регулируют климат, сохраняют плодородие и очищают воду. Эти функции часто незаметны, но именно они делают природную среду устойчивой и пригодной для жизни.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
</a:t>
            </a:r>
            <a:endParaRPr lang="en-US" sz="118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заводов, дорог, портов и энергетических объектов зависит от сырьевой базы, энергии и территории. Чем выгоднее природные условия, тем проще развивать хозяйственные связи и инфраструктуру.
</a:t>
            </a:r>
            <a:pPr algn="ctr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транспорт
</a:t>
            </a:r>
            <a:endParaRPr lang="en-US" sz="1174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возникают там, где сочетаются удобное положение, ресурсы и транспортные связи. При этом любое крупное расселение меняет ландшафты, водный режим и качество окружающей среды.
</a:t>
            </a:r>
            <a:pPr algn="ctr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расселение
</a:t>
            </a:r>
            <a:endParaRPr lang="en-US" sz="12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хозяйство изменяет природную среду
</a:t>
            </a:r>
            <a:endParaRPr lang="en-US" sz="318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причинно-следственных связей между потребностями общества, производством и экологическими последствиями.
</a:t>
            </a:r>
            <a:endParaRPr lang="en-US" sz="14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антропогенной нагрузки на окружающую среду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нагрузка распределяется неравномерно: одни отрасли формируют выбросы, другие — долгосрочные загрязнения почв и вод.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рычаги снижения нагрузки связаны с энергетикой и транспортом, но без сокращения отходов и модернизации сельского хозяйства эффект будет неполным.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ООН и UNEP; для учебной визуализации
</a:t>
            </a:r>
            <a:endParaRPr lang="en-US" sz="15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взаимодействие общества и природы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приспособления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человек зависел от местных условий почти полностью: воды, климата, рельефа и доступных ресурсов. Хозяйство было ограничено возможностями конкретной территории, поэтому природа задавала ритм жизни и пределы расселения.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перелом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промышленной революцией человек получил мощные источники энергии и механизации, но вместе с этим резко выросли добыча сырья, перевозки и загрязнение. Ландшафты начали быстро изменяться под воздействием фабрик, шахт, железных дорог и городов.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глобальная эпоха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природные и хозяйственные связи охватывают весь мир: сырьё добывают в одних регионах, а продукцию потребляют в других. Это усилило ответственность общества, потому что экологические последствия теперь становятся международными и долгосрочными.
</a:t>
            </a:r>
            <a:endParaRPr lang="en-US" sz="10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границы их использования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леса, биологические ресурсы и плодородие почв могут восстанавливаться, но только при бережном использовании. Если нагрузка слишком велика, естественное обновление не успевает за потреблением.
</a:t>
            </a:r>
            <a:endParaRPr lang="en-US" sz="155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Невозобновляемые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 и руды формировались миллионы лет и в человеческом масштабе практически невосполнимы. Их запасов ограничено, поэтому растёт значение экономии и замещения.
</a:t>
            </a:r>
            <a:endParaRPr lang="en-US" sz="1535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Ресурсосбережение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технологии позволяют тратить меньше сырья и энергии на единицу продукции. Это снижает издержки, уменьшает отходы и делает хозяйство более устойчивым в долгосрочной перспективе.
</a:t>
            </a:r>
            <a:endParaRPr lang="en-US" sz="155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Переработка, ремонт, вторичное сырьё и продление срока службы вещей уменьшают давление на природную среду. Такой подход особенно важен там, где добыча ресурсов связана с высоким ущербом.
</a:t>
            </a:r>
            <a:endParaRPr lang="en-US" sz="15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и их последствия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источником воздействия, формой проявления и последствиями для человека и 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по природе проблемы сходятся в одном результате: они ухудшают здоровье людей, снижают устойчивость экосистем и повышают экономические риски.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UNEP, IPCC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изменения: основные тенденции
</a:t>
            </a:r>
            <a:endParaRPr lang="en-US" sz="275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роста температуры, усиливаются экстремальные явления: жара, засухи, ливни и таяние льда. Это меняет условия жизни на больших территориях.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ясно показывает ускорение потепления в последние десятилетия, что подтверждает необходимость сокращения выбросов и адаптации хозяйства к новым условиям.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(AR6); учебная схема на основе глобальных температурных аномалий
</a:t>
            </a:r>
            <a:endParaRPr lang="en-US" sz="14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условие устойчивости экосистем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включает виды, экосистемы и генетические различия внутри популяций. Чем оно выше, тем больше у природы способов сохранять устойчивость при изменении климата, пожарах и болезнях.
</a:t>
            </a:r>
            <a:endParaRPr lang="en-US" sz="1471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цепи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выполняет свою роль в пищевых цепях, опылении, распространении семян и разложении органики. Исчезновение даже одной группы организмов может нарушить работу всей экосистемы.
</a:t>
            </a:r>
            <a:endParaRPr lang="en-US" sz="1566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биота поддерживает плодородие почв, качество воды и доступность природных ресурсов. Для человека это означает устойчивое сельское хозяйство, лекарства, сырьё и более стабильную среду жизни.
</a:t>
            </a:r>
            <a:endParaRPr lang="en-US" sz="1522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утрат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видов делает экосистемы уязвимыми и снижает их восстановительную способность. Поэтому охрана редких организмов — это не только забота о природе, но и защита будущего общества.
</a:t>
            </a:r>
            <a:endParaRPr lang="en-US" sz="15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 экологической нагрузки и экологических решений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сосредоточены население, транспорт, предприятия и сервисы, поэтому именно здесь быстрее всего растут потребление энергии, объём отходов и нагрузка на водные системы.
</a:t>
            </a:r>
            <a:endParaRPr lang="en-US" sz="1584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площадка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городе проще внедрять общественный транспорт, раздельный сбор отходов, энергоэффективные здания и озеленение дворов, если есть последовательная муниципальная политика.
</a:t>
            </a:r>
            <a:endParaRPr lang="en-US" sz="1584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экологические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крупных агломераций особенно характерны загрязнение воздуха, шум, сокращение зелёных территорий и перегрузка канализации, что напрямую отражается на здоровье и комфорте жителей.
</a:t>
            </a:r>
            <a:endParaRPr lang="en-US" sz="158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планировки и 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городской среды зависит не только от технологий, но и от планировки, доступности парков, чистой энергетики и повседневных экологических привычек населения.
</a:t>
            </a:r>
            <a:endParaRPr lang="en-US" sz="1584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отходов от потребления к переработке
</a:t>
            </a:r>
            <a:endParaRPr lang="en-US" sz="304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обращения с отходами от покупки товара до получения вторичного сырья или размещения на полигоне.
</a:t>
            </a:r>
            <a:endParaRPr lang="en-US" sz="14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его влияние на природную среду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почв, климат, осадки и запасы пресной воды определяют, какие культуры можно выращивать и насколько устойчивым будет сельское хозяйство.
</a:t>
            </a:r>
            <a:endParaRPr lang="en-US" sz="1099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Интенсификация производства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удобрений, пестицидов и орошения повышает урожайность, но при неправильном применении может загрязнять воды, истощать почвы и нарушать природное равновесие.
</a:t>
            </a:r>
            <a:endParaRPr lang="en-US" sz="1013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территории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и степных районах ошибки землепользования особенно быстро приводят к эрозии, засолению и падению урожайности, потому что природное восстановление идёт медленно.
</a:t>
            </a:r>
            <a:endParaRPr lang="en-US" sz="1010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решения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Севооборот, защита почв, экономия воды и снижение химической нагрузки помогают сохранить продуктивность земель и уменьшить ущерб для окружающей среды.
</a:t>
            </a:r>
            <a:endParaRPr lang="en-US" sz="11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выбросы парниковых газов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вклад источников в выбросы связан не только с объёмом энергии, но и с углеродоёмкостью топлива на всём жизненном цикле.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угля, тем сильнее климатическая нагрузка; переход к низкоуглеродным источникам заметно снижает риски.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обобщённым выводам МЭА и IPCC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экологической политики и охраны природы
</a:t>
            </a:r>
            <a:endParaRPr lang="en-US" sz="2675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инструменты используют государство и общество для снижения нагрузки на природу и сохранения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сочетание правовых ограничений, технологий очистки и просвещения населения: один инструмент без других работает слабее.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практики природоохранной политики
</a:t>
            </a:r>
            <a:endParaRPr lang="en-US" sz="14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250" y="1607033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9700" y="16302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 решении экологических проблем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и другие международные договоры задают общие ориентиры по сокращению выбросов и позволяют странам действовать согласованно, а не поодиночке.
</a:t>
            </a:r>
            <a:endParaRPr lang="en-US" sz="1472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общих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трансграничных рек, морей и лесов требует совместного мониторинга, обмена данными и единых правил, иначе загрязнение быстро переходит через границы.
</a:t>
            </a:r>
            <a:endParaRPr lang="en-US" sz="1586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ООН и межгосударственные инициативы помогают согласовывать экологические стандарты, поддерживать уязвимые территории и ускорять распространение природоохранных технологий.
</a:t>
            </a:r>
            <a:endParaRPr lang="en-US" sz="13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экологический след школьника
</a:t>
            </a:r>
            <a:endParaRPr lang="en-US" sz="2563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65392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Выключение света, разумное использование техники и зарядных устройств уменьшают расход электричества дома и в школе, а вместе с ним — косвенные выбросы на электростанциях.
</a:t>
            </a:r>
            <a:endParaRPr lang="en-US" sz="1287" dirty="0"/>
          </a:p>
        </p:txBody>
      </p:sp>
      <p:sp>
        <p:nvSpPr>
          <p:cNvPr id="14" name="Text 3"/>
          <p:cNvSpPr txBox="1"/>
          <p:nvPr/>
        </p:nvSpPr>
        <p:spPr>
          <a:xfrm>
            <a:off x="265392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воде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душ, закрытый кран и исправная сантехника помогают сократить потери воды, что особенно важно там, где водные ресурсы ограничены или требуют очистки.
</a:t>
            </a:r>
            <a:endParaRPr lang="en-US" sz="1387" dirty="0"/>
          </a:p>
        </p:txBody>
      </p:sp>
      <p:sp>
        <p:nvSpPr>
          <p:cNvPr id="15" name="Text 4"/>
          <p:cNvSpPr txBox="1"/>
          <p:nvPr/>
        </p:nvSpPr>
        <p:spPr>
          <a:xfrm>
            <a:off x="265392" y="3416892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одноразового пластика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бутылка, ланч-бокс и сумка вместо пакетов снижают объём мусора и делают повседневные покупки менее затратными для природы.
</a:t>
            </a:r>
            <a:endParaRPr lang="en-US" sz="1345" dirty="0"/>
          </a:p>
        </p:txBody>
      </p:sp>
      <p:sp>
        <p:nvSpPr>
          <p:cNvPr id="16" name="Text 5"/>
          <p:cNvSpPr txBox="1"/>
          <p:nvPr/>
        </p:nvSpPr>
        <p:spPr>
          <a:xfrm>
            <a:off x="3368581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только нужных вещей, выбор долговечных товаров и повторное использование одежды и учебных материалов уменьшают спрос на сырьё и энергию.
</a:t>
            </a:r>
            <a:endParaRPr lang="en-US" sz="1491" dirty="0"/>
          </a:p>
        </p:txBody>
      </p:sp>
      <p:sp>
        <p:nvSpPr>
          <p:cNvPr id="17" name="Text 6"/>
          <p:cNvSpPr txBox="1"/>
          <p:nvPr/>
        </p:nvSpPr>
        <p:spPr>
          <a:xfrm>
            <a:off x="3368581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 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бумаги, пластика и металла, а также сокращение пищевых отходов делают переработку реальной и помогают не перегружать свалки.
</a:t>
            </a:r>
            <a:endParaRPr lang="en-US" sz="14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дают наибольший экологический эффект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выигрыш обычно дают меры, которые сокращают потребление энергии и материалов ещё до возникновения отходов и лишних выбросов.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следует отдавать системным решениям: они уменьшают нагрузку быстрее, чем точечные акции, и лучше работают в комплексе.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обобщённым выводам IPCC, UNEP и ОЭСР
</a:t>
            </a:r>
            <a:endParaRPr lang="en-US" sz="15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сценарии будущего взаимодействия общества и природы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страны и регионы будут сочетать экономический рост с экологическими ограничениями, можно снизить загрязнение, укрепить ресурсную безопасность и замедлить климатические риски.
</a:t>
            </a:r>
            <a:endParaRPr lang="en-US" sz="176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модернизация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возобновляемой энергетики, энергоэффективных технологий и общественного транспорта уменьшает зависимость от ископаемого топлива и делает хозяйство более гибким.
</a:t>
            </a:r>
            <a:endParaRPr lang="en-US" sz="176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кризисов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пределов природы ведёт к дефициту воды, деградации почв, потере видов и дополнительным расходам на ликвидацию последствий.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 того, какие модели потребления и производства выберут люди и государства: именно они определяют состояние природы и уровень безопасности.
</a:t>
            </a:r>
            <a:endParaRPr lang="en-US" sz="1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6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общество: единый выбор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78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ответственнее мы относимся к природе сегодня, тем больше шансов сохранить устойчивое развитие, здоровье людей и достойные условия жизни для будущих поколений.
</a:t>
            </a:r>
            <a:endParaRPr lang="en-US" sz="396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2026-06-03T03:05:28Z</dcterms:created>
  <dcterms:modified xsi:type="dcterms:W3CDTF">2026-06-03T03:05:28Z</dcterms:modified>
</cp:coreProperties>
</file>