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" y="213362"/>
            <a:ext cx="8502071" cy="37694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9367" y="2638425"/>
            <a:ext cx="5431304" cy="150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9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политика СССР 1953–1964: общая характеристика периода
</a:t>
            </a:r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Переходный этап с акцентом на мирное сосуществование и международное влияние.
</a:t>
            </a:r>
            <a:endParaRPr lang="en-US" sz="2929" dirty="0"/>
          </a:p>
        </p:txBody>
      </p:sp>
      <p:sp>
        <p:nvSpPr>
          <p:cNvPr id="6" name="Text 1"/>
          <p:cNvSpPr txBox="1"/>
          <p:nvPr/>
        </p:nvSpPr>
        <p:spPr>
          <a:xfrm>
            <a:off x="409366" y="4496516"/>
            <a:ext cx="3853934" cy="1830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839940"/>
            <a:ext cx="4200525" cy="3463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Мировая политика и СССР после Второй мировой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войны сформировались два блока — НАТО и Организация Варшавского договора. Смена лидеров в СССР внесла неопределённость в внешнюю политику в условиях жёсткой идеологической борьбы и гонки вооружений.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политического курса после смерти Сталина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69928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Руководство Маленкова в 1953–1955 гг. заложило основы ослабления внутренней репрессии и начала реформ в стране.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71664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Хрущёве началась активная корректировка внешнеполитических приоритетов, смещение от жёсткой конфронтации к переговорам.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688269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Концепция «мирного сосуществования» стала краеугольным камнем международной политики СССР с целью снизить риск прямой войны.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6608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от прямого военного столкновения с Западом, переход к дипломатическим методам разрешения конфликтов.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2694187" y="2981096"/>
            <a:ext cx="1516619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Акцент на ведение разведывательной и идеологической борьбы вместо открытой агрессии.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Установление принципов взаимного уважения суверенитета и неприменения силы в международных отношениях.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Хрущёв смог популяризировать и внедрить эту концепцию как основу советской внешней политики в 1950–60-е годы.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«Мирное сосуществование»: цели и идеология новой внешней политики СССР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Военно-стратегический баланс между СССР и Западом (1953–1964)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Гонка вооружений стимулировала развитие новых технологий, включая межконтинентальные баллистические ракеты.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доли военных расходов СССР сопровождалось значительным ростом ядерного арсенала, усиливая стратегический потенциал.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данные по военным расходам и ядерному арсеналу СССР и США (1953–1964)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650" y="1797283"/>
            <a:ext cx="2249100" cy="17571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1050" y="1797283"/>
            <a:ext cx="2249100" cy="17571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8550" y="1797283"/>
            <a:ext cx="2249100" cy="17571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создания ОВД
</a:t>
            </a:r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ответ на вступление ФРГ в НАТО в 1955 году СССР инициировал создание Организации Варшавского договора для координации обороны Восточной Европы.
</a:t>
            </a:r>
            <a:endParaRPr lang="en-US" sz="1072" dirty="0"/>
          </a:p>
        </p:txBody>
      </p:sp>
      <p:sp>
        <p:nvSpPr>
          <p:cNvPr id="9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Страны-участники и структура
</a:t>
            </a:r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состав ОВД вошли восемь социалистических государств, объединённых совместным военным командованием и общими задачами безопасности.
</a:t>
            </a:r>
            <a:endParaRPr lang="en-US" sz="1072" dirty="0"/>
          </a:p>
        </p:txBody>
      </p:sp>
      <p:sp>
        <p:nvSpPr>
          <p:cNvPr id="10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1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роль ОВД
</a:t>
            </a:r>
            <a:pPr algn="l" indent="0" marL="0">
              <a:lnSpc>
                <a:spcPct val="100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ОВД служила инструментом укрепления влияния Москвы в регионе и подавления возможных внутренних и внешних угроз союзникам.
</a:t>
            </a:r>
            <a:endParaRPr lang="en-US" sz="1111" dirty="0"/>
          </a:p>
        </p:txBody>
      </p:sp>
      <p:sp>
        <p:nvSpPr>
          <p:cNvPr id="11" name="Text 4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и роль Организации Варшавского договора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170" y="2009971"/>
            <a:ext cx="2430704" cy="1540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1070" y="2009971"/>
            <a:ext cx="2430704" cy="154055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76690" y="2009971"/>
            <a:ext cx="2430704" cy="154055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4513" y="3665221"/>
            <a:ext cx="2309663" cy="827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1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Женевское совещание 1955 года
</a:t>
            </a:r>
            <a:pPr algn="l" indent="0" marL="0">
              <a:lnSpc>
                <a:spcPct val="100000"/>
              </a:lnSpc>
              <a:buNone/>
            </a:pPr>
            <a:r>
              <a:rPr lang="en-US" sz="9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после войны встреча лидеров СССР и Запада стала шагом к разрядке напряжённости и началу диалога в сложных международных условиях.
</a:t>
            </a:r>
            <a:endParaRPr lang="en-US" sz="1121" dirty="0"/>
          </a:p>
        </p:txBody>
      </p:sp>
      <p:sp>
        <p:nvSpPr>
          <p:cNvPr id="10" name="Text 1"/>
          <p:cNvSpPr txBox="1"/>
          <p:nvPr/>
        </p:nvSpPr>
        <p:spPr>
          <a:xfrm>
            <a:off x="3394413" y="3665221"/>
            <a:ext cx="2309663" cy="827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9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Инцидент с U-2 в 1960 году
</a:t>
            </a:r>
            <a:pPr algn="l" indent="0" marL="0">
              <a:lnSpc>
                <a:spcPct val="100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Сбивание американского разведчика вызвало дипломатический кризис и приостановило развитие положительных отношений между сверхдержавами.
</a:t>
            </a:r>
            <a:endParaRPr lang="en-US" sz="1139" dirty="0"/>
          </a:p>
        </p:txBody>
      </p:sp>
      <p:sp>
        <p:nvSpPr>
          <p:cNvPr id="11" name="Text 2"/>
          <p:cNvSpPr txBox="1"/>
          <p:nvPr/>
        </p:nvSpPr>
        <p:spPr>
          <a:xfrm>
            <a:off x="6450033" y="3665221"/>
            <a:ext cx="2309663" cy="827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Карибский кризис 1962 года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опасный эпизод конфликта, когда размещение советских ракет на Кубе привело мир к грани ядерной войны, завершившись компромиссом.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Советско-американские отношения: дипломатия и кризисы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5" y="375657"/>
            <a:ext cx="4592240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Визит Хрущёва в США: политическое значение и последствия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86607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Встречи Хрущёва с американским руководством продемонстрировали стремление к снижению напряжённости, однако без реальных прорывов.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2889878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позитивные моменты, последующие дипломатические инциденты, включая дело U-2, ограничили эффект от визита.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Берлинский вопрос: эскалация напряжённости и дипломатические попытки урегулирования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2397755" y="1807896"/>
            <a:ext cx="255629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1959 год — Женевская конференция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Переговоры между СССР и Западом не приводят к взаимоприемлемому решению вопроса о Берлине.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68955" y="3360471"/>
            <a:ext cx="255629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1958 год — Ультиматум СССР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Советское руководство требует вывода войск из Западного Берлина, настаивая на изменении статуса города.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45830" y="1807896"/>
            <a:ext cx="255629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Август 1961 — Подготовка Берлинской стены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СССР одобряет сооружение стены для прекращения массовой миграции из Восточного в Западный Берлин.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217030" y="3360471"/>
            <a:ext cx="255629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1960 год — Усиление холодной риторики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переходят к более жёсткой позиции, ухудшается атмосфера дипломатических контактов.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650" y="1797283"/>
            <a:ext cx="2249100" cy="17571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1050" y="1797283"/>
            <a:ext cx="2249100" cy="17571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8550" y="1797283"/>
            <a:ext cx="2249100" cy="17571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6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возведения стены
</a:t>
            </a:r>
            <a:pPr algn="l" indent="0" marL="0">
              <a:lnSpc>
                <a:spcPct val="100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Отток населения из Восточного Берлина угрожал экономике и политической стабильности ГДР, побуждая власти к резким мерам.
</a:t>
            </a:r>
            <a:endParaRPr lang="en-US" sz="1196" dirty="0"/>
          </a:p>
        </p:txBody>
      </p:sp>
      <p:sp>
        <p:nvSpPr>
          <p:cNvPr id="9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Символика и архитектура разделения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Берлинская стена стала мощным символом Холодной войны, отделяя два мировоззрения и воплощая идеологическую конфронтацию.
</a:t>
            </a:r>
            <a:endParaRPr lang="en-US" sz="1043" dirty="0"/>
          </a:p>
        </p:txBody>
      </p:sp>
      <p:sp>
        <p:nvSpPr>
          <p:cNvPr id="10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для международных отношений
</a:t>
            </a:r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Стена укрепила позиции СССР в Восточной Европе, но усилила напряжённость с Западом и стала причиной международной критики.
</a:t>
            </a:r>
            <a:endParaRPr lang="en-US" sz="1043" dirty="0"/>
          </a:p>
        </p:txBody>
      </p:sp>
      <p:sp>
        <p:nvSpPr>
          <p:cNvPr id="11" name="Text 4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Берлинский кризис и строительство Берлинской стены (1961)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929" y="1973581"/>
            <a:ext cx="1668512" cy="16916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2689" y="1973581"/>
            <a:ext cx="1668512" cy="16916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61069" y="1973581"/>
            <a:ext cx="1668512" cy="16916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39449" y="1973581"/>
            <a:ext cx="1668512" cy="16916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84513" y="3779521"/>
            <a:ext cx="1560492" cy="7792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15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Размещение советских ракет на Кубе
</a:t>
            </a:r>
            <a:pPr algn="l" indent="0" marL="0">
              <a:lnSpc>
                <a:spcPct val="100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1962 года СССР тайно разместил ядерные ракеты средней дальности на Кубе, что вызвало острую реакцию США. Этот шаг стал ответом на размещение американских ракет в Турции, обострившим геополитическое противостояние.
</a:t>
            </a:r>
            <a:endParaRPr lang="en-US" sz="715" dirty="0"/>
          </a:p>
        </p:txBody>
      </p:sp>
      <p:sp>
        <p:nvSpPr>
          <p:cNvPr id="12" name="Text 1"/>
          <p:cNvSpPr txBox="1"/>
          <p:nvPr/>
        </p:nvSpPr>
        <p:spPr>
          <a:xfrm>
            <a:off x="2655273" y="3779521"/>
            <a:ext cx="1560492" cy="7792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Американская морская блокада Кубы
</a:t>
            </a:r>
            <a:pPr algn="l" indent="0" marL="0">
              <a:lnSpc>
                <a:spcPct val="100000"/>
              </a:lnSpc>
              <a:buNone/>
            </a:pPr>
            <a:r>
              <a:rPr lang="en-US" sz="6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ответ США ввели морскую блокаду острова, препятствуя поставкам советского оружия. Это поставило мир на грань ядерной войны, усиливая международную напряжённость до максимума с момента Второй мировой.
</a:t>
            </a:r>
            <a:endParaRPr lang="en-US" sz="783" dirty="0"/>
          </a:p>
        </p:txBody>
      </p:sp>
      <p:sp>
        <p:nvSpPr>
          <p:cNvPr id="13" name="Text 2"/>
          <p:cNvSpPr txBox="1"/>
          <p:nvPr/>
        </p:nvSpPr>
        <p:spPr>
          <a:xfrm>
            <a:off x="4933653" y="3779521"/>
            <a:ext cx="1560492" cy="7792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2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ядерного конфликта
</a:t>
            </a:r>
            <a:pPr algn="l" indent="0" marL="0">
              <a:lnSpc>
                <a:spcPct val="100000"/>
              </a:lnSpc>
              <a:buNone/>
            </a:pPr>
            <a:r>
              <a:rPr lang="en-US" sz="6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Западные и советские историки сходятся во мнении, что Карибский кризис был самым близким моментом к ядерному столкновению в холодной войне. Каждая сторона опасалась ошибочного шага, способного привести к катастрофе.
</a:t>
            </a:r>
            <a:endParaRPr lang="en-US" sz="772" dirty="0"/>
          </a:p>
        </p:txBody>
      </p:sp>
      <p:sp>
        <p:nvSpPr>
          <p:cNvPr id="14" name="Text 3"/>
          <p:cNvSpPr txBox="1"/>
          <p:nvPr/>
        </p:nvSpPr>
        <p:spPr>
          <a:xfrm>
            <a:off x="7212033" y="3779521"/>
            <a:ext cx="1560492" cy="7792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35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Компромиссное завершение кризиса
</a:t>
            </a:r>
            <a:pPr algn="l" indent="0" marL="0">
              <a:lnSpc>
                <a:spcPct val="100000"/>
              </a:lnSpc>
              <a:buNone/>
            </a:pPr>
            <a:r>
              <a:rPr lang="en-US" sz="6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завершился взаимными уступками: СССР согласился убрать ракеты с Кубы, а США тайно вывели ракеты из Турции. Этот компромисс позволил избежать вооруженного конфликта и способствовал началу разрядки.
</a:t>
            </a:r>
            <a:endParaRPr lang="en-US" sz="735" dirty="0"/>
          </a:p>
        </p:txBody>
      </p:sp>
      <p:sp>
        <p:nvSpPr>
          <p:cNvPr id="15" name="Text 4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Карибский кризис 1962 года: ход событий и развязка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928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Московский договор запретил ядерные испытания в атмосфере, космосе и под водой, впервые закрепляя контроль над распространением ядерного оружия на международном уровне.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71664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Подписанный СССР, США и Великобританией, договор стал прорывом в советско-американской дипломатии, заложив основу для дальнейших переговоров по контролю над вооружениями.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688269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соглашения способствовали снижению международной напряжённости и укреплению механизмов безопасности, положив начало эпохе холодной войны с ограничением ядерного противоборства.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Московский договор 1963 года: начало процесса разрядки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2118" y="2057985"/>
            <a:ext cx="381790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056" y="2057985"/>
            <a:ext cx="509053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47948" y="2105694"/>
            <a:ext cx="517045" cy="41363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47444" y="2057985"/>
            <a:ext cx="509053" cy="50905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Советский Союз и страны «третьего мира»: расширение влияния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2468581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Инфраструктурные проекты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Реализация крупных проектов, таких как строительство Асуанской плотины в Египте, подчеркивала практическую помощь СССР и укрепляла политические связи в регионе.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384512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Образовательная поддержка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советских вузов для студентов из Азии и Африки способствовало формированию лояльной элиты и укреплению культурных связей с новыми независимыми государствами.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592039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Дипломатическая активность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Советский Союз развивал тесные связи с лидерами стран Чёрного континента и Азии, конкурируя с Западом за влияние и укрепляя позиции в движении неприсоединения.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6687538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антиколониальных движений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становилась центром притяжения для движений за независимость, предоставляя политическую и материальную поддержку национально-освободительным силам.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9648" y="1218586"/>
            <a:ext cx="4172877" cy="27063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СССР в распространении коммунизма за рубежом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86608" y="1128975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СССР активно поддерживал военным и экономическим образом коммунистические движения в странах Азии, Африки и Латинской Америки, увеличивая своё идеологическое влияние.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2448594" y="1128975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Советские спецслужбы играли ключевую роль в координации помощи партизанским структурам, обеспечивая поставки оружия и разведывательную поддержку в конфликтах.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86608" y="3569833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Значительная материальная помощь направлялась на укрепление коммунистических руководств, как на Кубе и во Вьетнаме, укрепляя союзников против западных сил.
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2448594" y="3569833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революционных движений способствовала росту напряжённости, формированию новых фронтов холодной войны и расширению влияния СССР в развивающемся мире.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4002015" cy="18821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Советско-китайский раскол и его последствия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981635" y="1341059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XX съезда КПСС возникли идеологические разногласия с Китаем по вопросам социализма и международной стратегии, подрывая единство социалистического лагеря.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88616" y="3379958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Постепенный разрыв хозяйственного сотрудничества и взаимная критика усилили конфликт, что к 1960 году привело к фактическому остановке взаимодействия между странами.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01834" y="3398170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ослабление союза в соцлагере способствовало усилению соперничества за лидерство в мировом коммунистическом движении и изменило геополитический баланс.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527" y="1752418"/>
            <a:ext cx="1700255" cy="17498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9423" y="1752418"/>
            <a:ext cx="1700255" cy="17498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1069" y="1752418"/>
            <a:ext cx="1700255" cy="17498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10088" y="1752418"/>
            <a:ext cx="1700255" cy="17498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84513" y="3706280"/>
            <a:ext cx="1590388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2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Частичная либерализация в Польше
</a:t>
            </a:r>
            <a:pPr algn="l" indent="0" marL="0">
              <a:lnSpc>
                <a:spcPct val="100000"/>
              </a:lnSpc>
              <a:buNone/>
            </a:pPr>
            <a:r>
              <a:rPr lang="en-US" sz="6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руководстве Гомулки в Польше началась ограниченная реформа, направленная на смягчение идеологического давления. Это усилило национальное самосознание и вызвало осторожный оптимизм среди населения.
</a:t>
            </a:r>
            <a:endParaRPr lang="en-US" sz="792" dirty="0"/>
          </a:p>
        </p:txBody>
      </p:sp>
      <p:sp>
        <p:nvSpPr>
          <p:cNvPr id="9" name="Text 1"/>
          <p:cNvSpPr txBox="1"/>
          <p:nvPr/>
        </p:nvSpPr>
        <p:spPr>
          <a:xfrm>
            <a:off x="2471410" y="3706280"/>
            <a:ext cx="1590388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9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Репрессии в ГДР
</a:t>
            </a:r>
            <a:pPr algn="l" indent="0" marL="0">
              <a:lnSpc>
                <a:spcPct val="100000"/>
              </a:lnSpc>
              <a:buNone/>
            </a:pPr>
            <a:r>
              <a:rPr lang="en-US" sz="7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ГДР сохранялась жёсткая политика подавления инакомыслия. Оппозиция подвергалась арестам и преследованиям, что укрепляло контроль власти и угнетало общественные настроения.
</a:t>
            </a:r>
            <a:endParaRPr lang="en-US" sz="889" dirty="0"/>
          </a:p>
        </p:txBody>
      </p:sp>
      <p:sp>
        <p:nvSpPr>
          <p:cNvPr id="10" name="Text 2"/>
          <p:cNvSpPr txBox="1"/>
          <p:nvPr/>
        </p:nvSpPr>
        <p:spPr>
          <a:xfrm>
            <a:off x="4573055" y="3706280"/>
            <a:ext cx="1590388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9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Восстание в Венгрии
</a:t>
            </a:r>
            <a:pPr algn="l" indent="0" marL="0">
              <a:lnSpc>
                <a:spcPct val="100000"/>
              </a:lnSpc>
              <a:buNone/>
            </a:pPr>
            <a:r>
              <a:rPr lang="en-US" sz="6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1956 году в Венгрии вспыхнуло массовое восстание против советской политической и экономической модели. Желание реформ и демократизации привело к масштабному столкновению с советскими войсками.
</a:t>
            </a:r>
            <a:endParaRPr lang="en-US" sz="839" dirty="0"/>
          </a:p>
        </p:txBody>
      </p:sp>
      <p:sp>
        <p:nvSpPr>
          <p:cNvPr id="11" name="Text 3"/>
          <p:cNvSpPr txBox="1"/>
          <p:nvPr/>
        </p:nvSpPr>
        <p:spPr>
          <a:xfrm>
            <a:off x="6682075" y="3706280"/>
            <a:ext cx="1590388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6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Подавление восстания
</a:t>
            </a:r>
            <a:pPr algn="l" indent="0" marL="0">
              <a:lnSpc>
                <a:spcPct val="100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Советские войска и силы Варшавского договора жестоко подавили мятеж, восстановив контроль. Это стало сигналом о непреклонности Москвы в сохранении социально-экономической и политической стабильности.
</a:t>
            </a:r>
            <a:endParaRPr lang="en-US" sz="836" dirty="0"/>
          </a:p>
        </p:txBody>
      </p:sp>
      <p:sp>
        <p:nvSpPr>
          <p:cNvPr id="12" name="Text 4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Европа: стабильность, реформы и кризисы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Венгерское восстание 1956 года: хронология и последствия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386607" y="1777426"/>
            <a:ext cx="2084416" cy="8681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8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Октябрь 1956: начало восстания
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Восстание началось с массовых демонстраций за демократические реформы и независимость от советского контроля, охватив столицу и другие города страны.
</a:t>
            </a:r>
            <a:endParaRPr lang="en-US" sz="1008" dirty="0"/>
          </a:p>
        </p:txBody>
      </p:sp>
      <p:sp>
        <p:nvSpPr>
          <p:cNvPr id="10" name="Text 3"/>
          <p:cNvSpPr txBox="1"/>
          <p:nvPr/>
        </p:nvSpPr>
        <p:spPr>
          <a:xfrm>
            <a:off x="2196357" y="3491927"/>
            <a:ext cx="2084416" cy="8681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9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Ноябрь 1956: ввод войск
</a:t>
            </a:r>
            <a:pPr algn="l" indent="0" marL="0">
              <a:lnSpc>
                <a:spcPct val="100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СССР ввёл крупные силы для подавления восстания, используя около 60 тысяч солдат и тысячи единиц техники, что привело к ожесточённым боям в Будапеште.
</a:t>
            </a:r>
            <a:endParaRPr lang="en-US" sz="1139" dirty="0"/>
          </a:p>
        </p:txBody>
      </p:sp>
      <p:sp>
        <p:nvSpPr>
          <p:cNvPr id="11" name="Text 4"/>
          <p:cNvSpPr txBox="1"/>
          <p:nvPr/>
        </p:nvSpPr>
        <p:spPr>
          <a:xfrm>
            <a:off x="4373491" y="1882202"/>
            <a:ext cx="2084416" cy="8681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Жертвы и эмиграция
</a:t>
            </a:r>
            <a:pPr algn="l" indent="0" marL="0">
              <a:lnSpc>
                <a:spcPct val="100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период подавления погибло около 2 500 человек, а около 200 тысяч венгерских граждан бежали в Западную Европу и США, что вызвало международную обеспокоенность.
</a:t>
            </a:r>
            <a:endParaRPr lang="en-US" sz="1093" dirty="0"/>
          </a:p>
        </p:txBody>
      </p:sp>
      <p:sp>
        <p:nvSpPr>
          <p:cNvPr id="12" name="Text 5"/>
          <p:cNvSpPr txBox="1"/>
          <p:nvPr/>
        </p:nvSpPr>
        <p:spPr>
          <a:xfrm>
            <a:off x="6673107" y="3700116"/>
            <a:ext cx="2084416" cy="8681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4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Международная реакция
</a:t>
            </a:r>
            <a:pPr algn="l" indent="0" marL="0">
              <a:lnSpc>
                <a:spcPct val="100000"/>
              </a:lnSpc>
              <a:buNone/>
            </a:pPr>
            <a:r>
              <a:rPr lang="en-US" sz="9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 осудила действия СССР, однако западные страны воздержались от вмешательства, что укрепило советский контроль над регионом в долгосрочной перспективе.
</a:t>
            </a:r>
            <a:endParaRPr lang="en-US" sz="111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151" y="2245352"/>
            <a:ext cx="4280042" cy="29634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СССР активно признавал независимость новых государств, оказывая дипломатическую и военную поддержку странам Африки и Азии в борьбе против колониализма и империализма.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Примером служит помощь Египту в Суэцком кризисе 1956 года, включая поставки оружия, политическую поддержку в ООН и финансирование масштабных инфраструктурных проектов.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СССР и деколонизация: поддержка стран Африки и Азии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8725" y="1440300"/>
            <a:ext cx="3654000" cy="29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 формирования политики мирного сосуществования и наращивания международного влияния СССР, с влиянием на баланс сил в холодной войне.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прогнозы и анализ Холодной войны
</a:t>
            </a:r>
            <a:endParaRPr lang="en-US" sz="5400" dirty="0"/>
          </a:p>
        </p:txBody>
      </p:sp>
      <p:sp>
        <p:nvSpPr>
          <p:cNvPr id="5" name="Text 1"/>
          <p:cNvSpPr txBox="1"/>
          <p:nvPr/>
        </p:nvSpPr>
        <p:spPr>
          <a:xfrm>
            <a:off x="5377188" y="1720900"/>
            <a:ext cx="3040200" cy="239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16 лет внешняя политика СССР установила двуполярный мировой порядок, укрепляя позиции социалистического лагеря и формируя предпосылки для дальнейших изменений глобальной безопасности.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71475" y="925117"/>
            <a:ext cx="5486399" cy="28753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выводы: влияние внешней политики СССР на мировую историю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1953–1964 сформировал уникальный баланс между военной мощью, дипломатией и идеологией, что оказало долгосрочное воздействие на международные отношения и современный геополитический ландшафт.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2026-05-11T11:46:07Z</dcterms:created>
  <dcterms:modified xsi:type="dcterms:W3CDTF">2026-05-11T11:46:07Z</dcterms:modified>
</cp:coreProperties>
</file>