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image" Target="../media/image-5-11.png"/><Relationship Id="rId12" Type="http://schemas.openxmlformats.org/officeDocument/2006/relationships/image" Target="../media/image-5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jpe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jpe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jpe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04890" y="1030931"/>
            <a:ext cx="3629752" cy="3633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8600" y="895675"/>
            <a:ext cx="4374600" cy="21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00" b="1" dirty="0">
                <a:solidFill>
                  <a:srgbClr val="E7BE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и хозяйство
</a:t>
            </a:r>
            <a:endParaRPr lang="en-US" sz="3700" dirty="0"/>
          </a:p>
        </p:txBody>
      </p:sp>
      <p:sp>
        <p:nvSpPr>
          <p:cNvPr id="6" name="Text 1"/>
          <p:cNvSpPr txBox="1"/>
          <p:nvPr/>
        </p:nvSpPr>
        <p:spPr>
          <a:xfrm>
            <a:off x="278625" y="3176025"/>
            <a:ext cx="4374600" cy="17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люди, ресурсы и экономика формируют пространство страны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278600" y="254375"/>
            <a:ext cx="4739400" cy="3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5831" y="1598466"/>
            <a:ext cx="3924000" cy="3034969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8606" y="414362"/>
            <a:ext cx="8559300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970" b="1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демографию и экономику рассматривают вместе
</a:t>
            </a:r>
            <a:endParaRPr lang="en-US" sz="2970" dirty="0"/>
          </a:p>
        </p:txBody>
      </p:sp>
      <p:sp>
        <p:nvSpPr>
          <p:cNvPr id="7" name="Text 1"/>
          <p:cNvSpPr txBox="1"/>
          <p:nvPr/>
        </p:nvSpPr>
        <p:spPr>
          <a:xfrm>
            <a:off x="5088731" y="2185594"/>
            <a:ext cx="3019500" cy="21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Численность, состав и расселение людей меняются под влиянием рождаемости, смертности и миграций. В ответ хозяйство создаёт рабочие места, формирует доходы и по-разному развивает центры и периферию.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278600" y="1496750"/>
            <a:ext cx="3972900" cy="27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показывает масштаб трудовых ресурсов, потребительского спроса и пространства расселения, которые определяют возможности развития страны и её регионов.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4900825" y="1726248"/>
            <a:ext cx="3636000" cy="104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5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146,2 млн
</a:t>
            </a:r>
            <a:endParaRPr lang="en-US" sz="6005" dirty="0"/>
          </a:p>
        </p:txBody>
      </p:sp>
      <p:sp>
        <p:nvSpPr>
          <p:cNvPr id="8" name="Text 3"/>
          <p:cNvSpPr txBox="1"/>
          <p:nvPr/>
        </p:nvSpPr>
        <p:spPr>
          <a:xfrm>
            <a:off x="4900825" y="2905106"/>
            <a:ext cx="3636000" cy="64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проживало в России на 1 января 2024 года
</a:t>
            </a:r>
            <a:endParaRPr lang="en-US" sz="1500" dirty="0"/>
          </a:p>
        </p:txBody>
      </p:sp>
      <p:sp>
        <p:nvSpPr>
          <p:cNvPr id="9" name="Text 4"/>
          <p:cNvSpPr txBox="1"/>
          <p:nvPr/>
        </p:nvSpPr>
        <p:spPr>
          <a:xfrm>
            <a:off x="4900825" y="3702850"/>
            <a:ext cx="36360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Росстат, оценка численности постоянного населения на 1 января 2024 года
</a:t>
            </a:r>
            <a:endParaRPr lang="en-US" sz="109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8600" y="414350"/>
            <a:ext cx="3985200" cy="39852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4457200" y="414350"/>
            <a:ext cx="4410000" cy="142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69" b="1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рождаемости, смертности и естественного прироста
</a:t>
            </a:r>
            <a:endParaRPr lang="en-US" sz="2869" dirty="0"/>
          </a:p>
        </p:txBody>
      </p:sp>
      <p:sp>
        <p:nvSpPr>
          <p:cNvPr id="7" name="Text 2"/>
          <p:cNvSpPr txBox="1"/>
          <p:nvPr/>
        </p:nvSpPr>
        <p:spPr>
          <a:xfrm>
            <a:off x="4457200" y="2113250"/>
            <a:ext cx="44100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 периоды, когда смертность устойчиво превышала рождаемость. В такие годы миграционный приток мог лишь частично смягчать сокращение численности населения.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4457200" y="3307850"/>
            <a:ext cx="44100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длительное демографическое напряжение: естественная убыль сохраняется, хотя после пика смертности ситуация постепенно улучшается.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278600" y="4399550"/>
            <a:ext cx="3985200" cy="48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Росстат; демографические показатели России, 2019–2023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2925" y="3404050"/>
            <a:ext cx="504000" cy="40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2149" y="3404050"/>
            <a:ext cx="504000" cy="40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348512" y="3353050"/>
            <a:ext cx="442050" cy="505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80612" y="1487575"/>
            <a:ext cx="504000" cy="4032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1886974" y="1436575"/>
            <a:ext cx="442050" cy="5052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15" name="Text 1"/>
          <p:cNvSpPr txBox="1"/>
          <p:nvPr/>
        </p:nvSpPr>
        <p:spPr>
          <a:xfrm>
            <a:off x="278606" y="414362"/>
            <a:ext cx="8559300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состав населения
</a:t>
            </a:r>
            <a:endParaRPr lang="en-US" sz="3100" dirty="0"/>
          </a:p>
        </p:txBody>
      </p:sp>
      <p:sp>
        <p:nvSpPr>
          <p:cNvPr id="16" name="Text 2"/>
          <p:cNvSpPr txBox="1"/>
          <p:nvPr/>
        </p:nvSpPr>
        <p:spPr>
          <a:xfrm>
            <a:off x="392925" y="3953100"/>
            <a:ext cx="2507400" cy="8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5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детей, тем выше нагрузка на школы, детские сады и семейный бюджет государства. Такая структура требует больших расходов сегодня, но формирует будущие трудовые ресурсы.
</a:t>
            </a:r>
            <a:endParaRPr lang="en-US" sz="1145" dirty="0"/>
          </a:p>
        </p:txBody>
      </p:sp>
      <p:sp>
        <p:nvSpPr>
          <p:cNvPr id="17" name="Text 3"/>
          <p:cNvSpPr txBox="1"/>
          <p:nvPr/>
        </p:nvSpPr>
        <p:spPr>
          <a:xfrm>
            <a:off x="1049175" y="3353050"/>
            <a:ext cx="1851300" cy="50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Доля детей
</a:t>
            </a:r>
            <a:endParaRPr lang="en-US" sz="1400" dirty="0"/>
          </a:p>
        </p:txBody>
      </p:sp>
      <p:sp>
        <p:nvSpPr>
          <p:cNvPr id="18" name="Text 4"/>
          <p:cNvSpPr txBox="1"/>
          <p:nvPr/>
        </p:nvSpPr>
        <p:spPr>
          <a:xfrm>
            <a:off x="6242149" y="3953100"/>
            <a:ext cx="2507400" cy="8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5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показывает, сколько нетрудоспособных приходится на людей трудоспособного возраста. Этот показатель помогает понять, насколько устойчивы система занятости и социальные расходы.
</a:t>
            </a:r>
            <a:endParaRPr lang="en-US" sz="1145" dirty="0"/>
          </a:p>
        </p:txBody>
      </p:sp>
      <p:sp>
        <p:nvSpPr>
          <p:cNvPr id="19" name="Text 5"/>
          <p:cNvSpPr txBox="1"/>
          <p:nvPr/>
        </p:nvSpPr>
        <p:spPr>
          <a:xfrm>
            <a:off x="6898399" y="3353050"/>
            <a:ext cx="1851300" cy="50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Демографическая нагрузка
</a:t>
            </a:r>
            <a:endParaRPr lang="en-US" sz="1400" dirty="0"/>
          </a:p>
        </p:txBody>
      </p:sp>
      <p:sp>
        <p:nvSpPr>
          <p:cNvPr id="20" name="Text 6"/>
          <p:cNvSpPr txBox="1"/>
          <p:nvPr/>
        </p:nvSpPr>
        <p:spPr>
          <a:xfrm>
            <a:off x="3317537" y="3953100"/>
            <a:ext cx="2507400" cy="8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5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доли пожилых усиливает нагрузку на пенсионную систему, здравоохранение и социальную поддержку. Это меняет структуру расходов и повышает значение доступной медицины.
</a:t>
            </a:r>
            <a:endParaRPr lang="en-US" sz="1145" dirty="0"/>
          </a:p>
        </p:txBody>
      </p:sp>
      <p:sp>
        <p:nvSpPr>
          <p:cNvPr id="21" name="Text 7"/>
          <p:cNvSpPr txBox="1"/>
          <p:nvPr/>
        </p:nvSpPr>
        <p:spPr>
          <a:xfrm>
            <a:off x="3973787" y="3353050"/>
            <a:ext cx="1851300" cy="50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Пожилые люди
</a:t>
            </a:r>
            <a:endParaRPr lang="en-US" sz="1400" dirty="0"/>
          </a:p>
        </p:txBody>
      </p:sp>
      <p:sp>
        <p:nvSpPr>
          <p:cNvPr id="22" name="Text 8"/>
          <p:cNvSpPr txBox="1"/>
          <p:nvPr/>
        </p:nvSpPr>
        <p:spPr>
          <a:xfrm>
            <a:off x="4780612" y="2036625"/>
            <a:ext cx="2507400" cy="8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5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мужчин и женщин влияет на брачность, рождаемость и миграционное поведение. Дисбаланс полов особенно заметен в отдельных возрастах и отражается на демографических процессах.
</a:t>
            </a:r>
            <a:endParaRPr lang="en-US" sz="1145" dirty="0"/>
          </a:p>
        </p:txBody>
      </p:sp>
      <p:sp>
        <p:nvSpPr>
          <p:cNvPr id="23" name="Text 9"/>
          <p:cNvSpPr txBox="1"/>
          <p:nvPr/>
        </p:nvSpPr>
        <p:spPr>
          <a:xfrm>
            <a:off x="5436862" y="1436575"/>
            <a:ext cx="1851300" cy="50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Половой состав
</a:t>
            </a:r>
            <a:endParaRPr lang="en-US" sz="1400" dirty="0"/>
          </a:p>
        </p:txBody>
      </p:sp>
      <p:sp>
        <p:nvSpPr>
          <p:cNvPr id="24" name="Text 10"/>
          <p:cNvSpPr txBox="1"/>
          <p:nvPr/>
        </p:nvSpPr>
        <p:spPr>
          <a:xfrm>
            <a:off x="1855999" y="2036625"/>
            <a:ext cx="2507400" cy="8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9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группа определяет объём рабочей силы, налоговую базу и возможности экономического роста. Чем она больше и квалифицированнее, тем устойчивее рынок труда и выше производительность.
</a:t>
            </a:r>
            <a:endParaRPr lang="en-US" sz="1089" dirty="0"/>
          </a:p>
        </p:txBody>
      </p:sp>
      <p:sp>
        <p:nvSpPr>
          <p:cNvPr id="25" name="Text 11"/>
          <p:cNvSpPr txBox="1"/>
          <p:nvPr/>
        </p:nvSpPr>
        <p:spPr>
          <a:xfrm>
            <a:off x="2512249" y="1436575"/>
            <a:ext cx="1851300" cy="50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Трудоспособное население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8600" y="1758740"/>
            <a:ext cx="5133600" cy="231766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278600" y="414350"/>
            <a:ext cx="8588700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типа демографической структуры
</a:t>
            </a:r>
            <a:endParaRPr lang="en-US" sz="2900" dirty="0"/>
          </a:p>
        </p:txBody>
      </p:sp>
      <p:sp>
        <p:nvSpPr>
          <p:cNvPr id="7" name="Text 2"/>
          <p:cNvSpPr txBox="1"/>
          <p:nvPr/>
        </p:nvSpPr>
        <p:spPr>
          <a:xfrm>
            <a:off x="5656375" y="1303125"/>
            <a:ext cx="3210900" cy="15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возрастной состав влияет на рынок труда, бюджет и социальные расходы.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5656375" y="2877050"/>
            <a:ext cx="3210900" cy="14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Зрелая структура наиболее сбалансирована, а молодая и стареющая создают разные виды нагрузки на экономику и социальную сферу.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278600" y="4635500"/>
            <a:ext cx="5133600" cy="25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типология демографической структуры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7150" y="1383450"/>
            <a:ext cx="2507400" cy="16136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18442" y="1383450"/>
            <a:ext cx="2507400" cy="1613649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242493" y="1383450"/>
            <a:ext cx="2507400" cy="1613649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407150" y="3050950"/>
            <a:ext cx="2507400" cy="4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Город, где всё рядом
</a:t>
            </a:r>
            <a:endParaRPr lang="en-US" sz="1300" dirty="0"/>
          </a:p>
        </p:txBody>
      </p:sp>
      <p:sp>
        <p:nvSpPr>
          <p:cNvPr id="13" name="Text 1"/>
          <p:cNvSpPr txBox="1"/>
          <p:nvPr/>
        </p:nvSpPr>
        <p:spPr>
          <a:xfrm>
            <a:off x="407150" y="3516425"/>
            <a:ext cx="25074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крупном городе рабочие места, школы, вузы, больницы и сервисы сосредоточены на небольшой территории. Это притягивает людей и делает город главным узлом экономики, транспорта и управления.
</a:t>
            </a:r>
            <a:endParaRPr lang="en-US" sz="1100" dirty="0"/>
          </a:p>
        </p:txBody>
      </p:sp>
      <p:sp>
        <p:nvSpPr>
          <p:cNvPr id="14" name="Text 2"/>
          <p:cNvSpPr txBox="1"/>
          <p:nvPr/>
        </p:nvSpPr>
        <p:spPr>
          <a:xfrm>
            <a:off x="3318442" y="3050950"/>
            <a:ext cx="2507400" cy="4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периферия
</a:t>
            </a:r>
            <a:endParaRPr lang="en-US" sz="1300" dirty="0"/>
          </a:p>
        </p:txBody>
      </p:sp>
      <p:sp>
        <p:nvSpPr>
          <p:cNvPr id="15" name="Text 3"/>
          <p:cNvSpPr txBox="1"/>
          <p:nvPr/>
        </p:nvSpPr>
        <p:spPr>
          <a:xfrm>
            <a:off x="3318442" y="3516425"/>
            <a:ext cx="25074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удалённых территориях население размещено реже, а дороги, услуги и рабочие места распределены слабее. Здесь сильнее чувствуется зависимость от природных условий и расстояний.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6242493" y="3050950"/>
            <a:ext cx="2507400" cy="4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двух ландшафтов
</a:t>
            </a:r>
            <a:endParaRPr lang="en-US" sz="1300" dirty="0"/>
          </a:p>
        </p:txBody>
      </p:sp>
      <p:sp>
        <p:nvSpPr>
          <p:cNvPr id="17" name="Text 5"/>
          <p:cNvSpPr txBox="1"/>
          <p:nvPr/>
        </p:nvSpPr>
        <p:spPr>
          <a:xfrm>
            <a:off x="6242493" y="3516425"/>
            <a:ext cx="25074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Плотная застройка, активное движение и многоэтажные кварталы резко отличаются от редкой сети поселений и больших открытых пространств. Именно так видна разница в концентрации населения и хозяйства.
</a:t>
            </a:r>
            <a:endParaRPr lang="en-US" sz="1100" dirty="0"/>
          </a:p>
        </p:txBody>
      </p:sp>
      <p:sp>
        <p:nvSpPr>
          <p:cNvPr id="18" name="Text 6"/>
          <p:cNvSpPr txBox="1"/>
          <p:nvPr/>
        </p:nvSpPr>
        <p:spPr>
          <a:xfrm>
            <a:off x="278600" y="419352"/>
            <a:ext cx="8559600" cy="74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49" b="1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пространство расселения меняет жизнь страны
</a:t>
            </a:r>
            <a:endParaRPr lang="en-US" sz="2949" dirty="0"/>
          </a:p>
        </p:txBody>
      </p:sp>
      <p:sp>
        <p:nvSpPr>
          <p:cNvPr id="19" name="Text 7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8600" y="1515025"/>
            <a:ext cx="8583300" cy="337235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349950" y="422742"/>
            <a:ext cx="8404200" cy="4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95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природные условия задают специализацию территории
</a:t>
            </a:r>
            <a:endParaRPr lang="en-US" sz="2195" dirty="0"/>
          </a:p>
        </p:txBody>
      </p:sp>
      <p:sp>
        <p:nvSpPr>
          <p:cNvPr id="7" name="Text 2"/>
          <p:cNvSpPr txBox="1"/>
          <p:nvPr/>
        </p:nvSpPr>
        <p:spPr>
          <a:xfrm>
            <a:off x="349950" y="981642"/>
            <a:ext cx="8404200" cy="27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6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природные и экономические факторы последовательно влияют на развитие региона.
</a:t>
            </a:r>
            <a:endParaRPr lang="en-US" sz="130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7317" y="1418675"/>
            <a:ext cx="2816666" cy="31047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12" name="Text 1"/>
          <p:cNvSpPr txBox="1"/>
          <p:nvPr/>
        </p:nvSpPr>
        <p:spPr>
          <a:xfrm>
            <a:off x="278600" y="414350"/>
            <a:ext cx="8559300" cy="5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миграции меняют хозяйство
</a:t>
            </a:r>
            <a:endParaRPr lang="en-US" sz="3100" dirty="0"/>
          </a:p>
        </p:txBody>
      </p:sp>
      <p:sp>
        <p:nvSpPr>
          <p:cNvPr id="13" name="Text 2"/>
          <p:cNvSpPr txBox="1"/>
          <p:nvPr/>
        </p:nvSpPr>
        <p:spPr>
          <a:xfrm>
            <a:off x="3558000" y="1520375"/>
            <a:ext cx="5308800" cy="28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чаще всего уезжают туда, где выше зарплата и шире выбор вакансий. Для экономики это означает приток кадров в центры и дефицит работников на периферии.
</a:t>
            </a:r>
            <a:endParaRPr lang="en-US" sz="900" dirty="0"/>
          </a:p>
        </p:txBody>
      </p:sp>
      <p:sp>
        <p:nvSpPr>
          <p:cNvPr id="14" name="Text 3"/>
          <p:cNvSpPr txBox="1"/>
          <p:nvPr/>
        </p:nvSpPr>
        <p:spPr>
          <a:xfrm>
            <a:off x="3558000" y="1194850"/>
            <a:ext cx="5308800" cy="2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CEA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Переезд за работой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3558000" y="4602000"/>
            <a:ext cx="5308800" cy="28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Отток молодёжи усиливает старение населения, а приток мигрантов поддерживает рынок труда и потребительский спрос. Поэтому миграции напрямую влияют на темпы развития регионов.
</a:t>
            </a:r>
            <a:endParaRPr lang="en-US" sz="900" dirty="0"/>
          </a:p>
        </p:txBody>
      </p:sp>
      <p:sp>
        <p:nvSpPr>
          <p:cNvPr id="16" name="Text 5"/>
          <p:cNvSpPr txBox="1"/>
          <p:nvPr/>
        </p:nvSpPr>
        <p:spPr>
          <a:xfrm>
            <a:off x="3558000" y="4276475"/>
            <a:ext cx="5308800" cy="2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CEA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для территории
</a:t>
            </a:r>
            <a:endParaRPr lang="en-US" sz="1300" dirty="0"/>
          </a:p>
        </p:txBody>
      </p:sp>
      <p:sp>
        <p:nvSpPr>
          <p:cNvPr id="17" name="Text 6"/>
          <p:cNvSpPr txBox="1"/>
          <p:nvPr/>
        </p:nvSpPr>
        <p:spPr>
          <a:xfrm>
            <a:off x="3558000" y="3831594"/>
            <a:ext cx="5308800" cy="28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Сезонная и маятниковая миграция помогает предприятиям закрывать пиковую потребность в работниках. При этом людям приходится адаптироваться к нестабильному графику и дальним поездкам.
</a:t>
            </a:r>
            <a:endParaRPr lang="en-US" sz="850" dirty="0"/>
          </a:p>
        </p:txBody>
      </p:sp>
      <p:sp>
        <p:nvSpPr>
          <p:cNvPr id="18" name="Text 7"/>
          <p:cNvSpPr txBox="1"/>
          <p:nvPr/>
        </p:nvSpPr>
        <p:spPr>
          <a:xfrm>
            <a:off x="3558000" y="3506069"/>
            <a:ext cx="5308800" cy="2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CEA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Временные потоки
</a:t>
            </a:r>
            <a:endParaRPr lang="en-US" sz="1300" dirty="0"/>
          </a:p>
        </p:txBody>
      </p:sp>
      <p:sp>
        <p:nvSpPr>
          <p:cNvPr id="19" name="Text 8"/>
          <p:cNvSpPr txBox="1"/>
          <p:nvPr/>
        </p:nvSpPr>
        <p:spPr>
          <a:xfrm>
            <a:off x="3558000" y="3061188"/>
            <a:ext cx="5308800" cy="28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Переезды между сёлами, городами и регионами перераспределяют население внутри страны. Они меняют спрос на жильё, транспорт, школы и медицинские услуги.
</a:t>
            </a:r>
            <a:endParaRPr lang="en-US" sz="900" dirty="0"/>
          </a:p>
        </p:txBody>
      </p:sp>
      <p:sp>
        <p:nvSpPr>
          <p:cNvPr id="20" name="Text 9"/>
          <p:cNvSpPr txBox="1"/>
          <p:nvPr/>
        </p:nvSpPr>
        <p:spPr>
          <a:xfrm>
            <a:off x="3558000" y="2735663"/>
            <a:ext cx="5308800" cy="2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CEA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перемещения
</a:t>
            </a:r>
            <a:endParaRPr lang="en-US" sz="1300" dirty="0"/>
          </a:p>
        </p:txBody>
      </p:sp>
      <p:sp>
        <p:nvSpPr>
          <p:cNvPr id="21" name="Text 10"/>
          <p:cNvSpPr txBox="1"/>
          <p:nvPr/>
        </p:nvSpPr>
        <p:spPr>
          <a:xfrm>
            <a:off x="3558000" y="2290781"/>
            <a:ext cx="5308800" cy="28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5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и карьерные возможности особенно сильно влияют на молодёжь. После окончания учёбы часть выпускников остаётся в крупных городах, усиливая их рост и конкурентоспособность.
</a:t>
            </a:r>
            <a:endParaRPr lang="en-US" sz="875" dirty="0"/>
          </a:p>
        </p:txBody>
      </p:sp>
      <p:sp>
        <p:nvSpPr>
          <p:cNvPr id="22" name="Text 11"/>
          <p:cNvSpPr txBox="1"/>
          <p:nvPr/>
        </p:nvSpPr>
        <p:spPr>
          <a:xfrm>
            <a:off x="3558000" y="1965256"/>
            <a:ext cx="5308800" cy="2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CEA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и карьера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8600" y="414350"/>
            <a:ext cx="3985200" cy="39852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4457200" y="414350"/>
            <a:ext cx="4410000" cy="142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направления миграций населения
</a:t>
            </a:r>
            <a:endParaRPr lang="en-US" sz="2900" dirty="0"/>
          </a:p>
        </p:txBody>
      </p:sp>
      <p:sp>
        <p:nvSpPr>
          <p:cNvPr id="7" name="Text 2"/>
          <p:cNvSpPr txBox="1"/>
          <p:nvPr/>
        </p:nvSpPr>
        <p:spPr>
          <a:xfrm>
            <a:off x="4457200" y="2113250"/>
            <a:ext cx="44100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поток обычно связан с переездом в города и агломерации, где сосредоточены учёба, работа и услуги. Это меняет структуру спроса и размещение трудовых ресурсов.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4457200" y="3307850"/>
            <a:ext cx="44100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Миграции усиливают рост крупных центров и создают кадровый дефицит в слабее развитых территориях.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278600" y="4399550"/>
            <a:ext cx="3985200" cy="48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типичным направлениям миграций населения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10" name="Text 1"/>
          <p:cNvSpPr txBox="1"/>
          <p:nvPr/>
        </p:nvSpPr>
        <p:spPr>
          <a:xfrm>
            <a:off x="278606" y="414362"/>
            <a:ext cx="8559300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Занятость, безработица и рынок труда
</a:t>
            </a:r>
            <a:endParaRPr lang="en-US" sz="3100" dirty="0"/>
          </a:p>
        </p:txBody>
      </p:sp>
      <p:sp>
        <p:nvSpPr>
          <p:cNvPr id="11" name="Text 2"/>
          <p:cNvSpPr txBox="1"/>
          <p:nvPr/>
        </p:nvSpPr>
        <p:spPr>
          <a:xfrm>
            <a:off x="2509375" y="2168050"/>
            <a:ext cx="1934400" cy="18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Уровень занятости определяется образованием, технологическим уровнем, отраслевой структурой хозяйства и размещением предприятий. Там, где рабочих мест больше и они разнообразнее, населению проще найти подходящую работу.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509375" y="1510175"/>
            <a:ext cx="1934400" cy="54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35F9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занятость различается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312175" y="2168050"/>
            <a:ext cx="1934400" cy="18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Рынок труда соединяет потребности работодателей в кадрах и возможности людей предлагать свою рабочую силу. От этого зависят занятость, заработки, выбор профессии и устойчивость экономического развития территории.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12175" y="1510175"/>
            <a:ext cx="1934400" cy="54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35F9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регулирует рынок труда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4706550" y="2168050"/>
            <a:ext cx="1934400" cy="18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Фрикционная безработица связана с поиском новой работы, структурная — с несоответствием навыков потребностям экономики, а циклическая возникает при спадe производства и сокращении спроса на труд.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4706550" y="1510175"/>
            <a:ext cx="1934400" cy="54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35F9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безработицы
</a:t>
            </a:r>
            <a:endParaRPr lang="en-US" sz="1600" dirty="0"/>
          </a:p>
        </p:txBody>
      </p:sp>
      <p:sp>
        <p:nvSpPr>
          <p:cNvPr id="17" name="Text 8"/>
          <p:cNvSpPr txBox="1"/>
          <p:nvPr/>
        </p:nvSpPr>
        <p:spPr>
          <a:xfrm>
            <a:off x="6903700" y="2168050"/>
            <a:ext cx="1934400" cy="18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будущей карьеры особенно значимы профориентация, цифровая грамотность, готовность учиться и умение адаптироваться. Эти качества повышают шансы на востребованную работу в меняющейся экономике.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6903700" y="1510175"/>
            <a:ext cx="1934400" cy="54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35F9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старшекласснику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09880" y="1386563"/>
            <a:ext cx="2743140" cy="3225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11" name="Text 1"/>
          <p:cNvSpPr txBox="1"/>
          <p:nvPr/>
        </p:nvSpPr>
        <p:spPr>
          <a:xfrm>
            <a:off x="278600" y="414351"/>
            <a:ext cx="85593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61" b="1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Городское и сельское хозяйство: различия в образе жизни и занятости
</a:t>
            </a:r>
            <a:endParaRPr lang="en-US" sz="2661" dirty="0"/>
          </a:p>
        </p:txBody>
      </p:sp>
      <p:sp>
        <p:nvSpPr>
          <p:cNvPr id="12" name="Text 2"/>
          <p:cNvSpPr txBox="1"/>
          <p:nvPr/>
        </p:nvSpPr>
        <p:spPr>
          <a:xfrm>
            <a:off x="308343" y="2111283"/>
            <a:ext cx="2713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городе население живёт плотнее, а застройка и транспортная сеть развиты значительно сильнее. В сельской местности пространство более разрежено, а расстояния между объектами повседневной жизни больше.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366613" y="1458858"/>
            <a:ext cx="25944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и застройка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3173968" y="2111283"/>
            <a:ext cx="2713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дают рабочие места в промышленности, транспорте, управлении, образовании, финансах и услугах. В селе занятость чаще связана с земледелием, животноводством, лесным хозяйством и первичной переработкой продукции.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3232237" y="1458858"/>
            <a:ext cx="25944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занятости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3173981" y="3795708"/>
            <a:ext cx="2713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городе труд чаще связан с разделением функций и графиком, а в селе — с сезонностью и зависимостью от природных условий. Это влияет на ритм жизни и семейные практики.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232250" y="3143283"/>
            <a:ext cx="25944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и повседневность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308356" y="3795708"/>
            <a:ext cx="2713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Городской житель обычно имеет более широкий доступ к школам, больницам, культурным центрам и цифровым услугам. В сельской местности такие возможности чаще ограничены расстоянием и числом учреждений.
</a:t>
            </a:r>
            <a:endParaRPr lang="en-US" sz="1000" dirty="0"/>
          </a:p>
        </p:txBody>
      </p:sp>
      <p:sp>
        <p:nvSpPr>
          <p:cNvPr id="19" name="Text 9"/>
          <p:cNvSpPr txBox="1"/>
          <p:nvPr/>
        </p:nvSpPr>
        <p:spPr>
          <a:xfrm>
            <a:off x="366625" y="3143283"/>
            <a:ext cx="25944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жизни и сервисы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30050" y="2100825"/>
            <a:ext cx="4936800" cy="163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278600" y="414350"/>
            <a:ext cx="8588700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Отрасли хозяйства и их функции в экономике
</a:t>
            </a:r>
            <a:endParaRPr lang="en-US" sz="2900" dirty="0"/>
          </a:p>
        </p:txBody>
      </p:sp>
      <p:sp>
        <p:nvSpPr>
          <p:cNvPr id="9" name="Text 2"/>
          <p:cNvSpPr txBox="1"/>
          <p:nvPr/>
        </p:nvSpPr>
        <p:spPr>
          <a:xfrm>
            <a:off x="3930050" y="4635500"/>
            <a:ext cx="4936800" cy="25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секторам экономики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64900" y="1400675"/>
            <a:ext cx="3210900" cy="15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три сектора экономики распределяют функции между добычей сырья, производством товаров и оказанием услуг.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364900" y="3196550"/>
            <a:ext cx="3210900" cy="15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Секторы связаны между собой: сырьё превращается в продукцию, а услуги обеспечивают её движение, обмен и потребление.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11" name="Text 1"/>
          <p:cNvSpPr txBox="1"/>
          <p:nvPr/>
        </p:nvSpPr>
        <p:spPr>
          <a:xfrm>
            <a:off x="278606" y="414362"/>
            <a:ext cx="8559300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70" b="1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 и факторы размещения предприятий
</a:t>
            </a:r>
            <a:endParaRPr lang="en-US" sz="2970" dirty="0"/>
          </a:p>
        </p:txBody>
      </p:sp>
      <p:sp>
        <p:nvSpPr>
          <p:cNvPr id="12" name="Text 2"/>
          <p:cNvSpPr txBox="1"/>
          <p:nvPr/>
        </p:nvSpPr>
        <p:spPr>
          <a:xfrm>
            <a:off x="407600" y="2310030"/>
            <a:ext cx="1416000" cy="147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Предприятия размещают там, где есть сырьё, топливо, электроэнергия и вода. Для добывающих и тяжёлых отраслей эти ресурсы часто важнее близости к потребителю.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07600" y="1704525"/>
            <a:ext cx="14160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Сырьё и энергия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7319451" y="2310030"/>
            <a:ext cx="1416000" cy="147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2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Рациональное размещение промышленности усиливает занятость, увеличивает налоговые поступления и делает регион более устойчивым. Ошибки в размещении, напротив, ведут к росту затрат и слабой эффективности.
</a:t>
            </a:r>
            <a:endParaRPr lang="en-US" sz="992" dirty="0"/>
          </a:p>
        </p:txBody>
      </p:sp>
      <p:sp>
        <p:nvSpPr>
          <p:cNvPr id="15" name="Text 5"/>
          <p:cNvSpPr txBox="1"/>
          <p:nvPr/>
        </p:nvSpPr>
        <p:spPr>
          <a:xfrm>
            <a:off x="7319451" y="1704525"/>
            <a:ext cx="14160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Экономический эффект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5591488" y="2310030"/>
            <a:ext cx="1416000" cy="147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Технопарки, индустриальные зоны и кластеры помогают предприятиям обмениваться знаниями, быстрее внедрять новшества и выстраивать совместные цепочки производства, что повышает конкурентоспособность территории.
</a:t>
            </a:r>
            <a:endParaRPr lang="en-US" sz="942" dirty="0"/>
          </a:p>
        </p:txBody>
      </p:sp>
      <p:sp>
        <p:nvSpPr>
          <p:cNvPr id="17" name="Text 7"/>
          <p:cNvSpPr txBox="1"/>
          <p:nvPr/>
        </p:nvSpPr>
        <p:spPr>
          <a:xfrm>
            <a:off x="5591488" y="1704525"/>
            <a:ext cx="14160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Инфраструктура и кооперация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3863525" y="2310030"/>
            <a:ext cx="1416000" cy="147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 к дорогам, железным дорогам и портам снижает издержки и ускоряет поставки. Близость к крупному рынку сбыта особенно значима для массовой и потребительской продукции.
</a:t>
            </a:r>
            <a:endParaRPr lang="en-US" sz="1000" dirty="0"/>
          </a:p>
        </p:txBody>
      </p:sp>
      <p:sp>
        <p:nvSpPr>
          <p:cNvPr id="19" name="Text 9"/>
          <p:cNvSpPr txBox="1"/>
          <p:nvPr/>
        </p:nvSpPr>
        <p:spPr>
          <a:xfrm>
            <a:off x="3863525" y="1704525"/>
            <a:ext cx="14160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 рынок
</a:t>
            </a:r>
            <a:endParaRPr lang="en-US" sz="1300" dirty="0"/>
          </a:p>
        </p:txBody>
      </p:sp>
      <p:sp>
        <p:nvSpPr>
          <p:cNvPr id="20" name="Text 10"/>
          <p:cNvSpPr txBox="1"/>
          <p:nvPr/>
        </p:nvSpPr>
        <p:spPr>
          <a:xfrm>
            <a:off x="2135563" y="2310030"/>
            <a:ext cx="1416000" cy="147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современных производств важны квалифицированные кадры, инженеры и специалисты по технологиям. Поэтому многие обрабатывающие предприятия тяготеют к крупным городам и центрам образования.
</a:t>
            </a:r>
            <a:endParaRPr lang="en-US" sz="1000" dirty="0"/>
          </a:p>
        </p:txBody>
      </p:sp>
      <p:sp>
        <p:nvSpPr>
          <p:cNvPr id="21" name="Text 11"/>
          <p:cNvSpPr txBox="1"/>
          <p:nvPr/>
        </p:nvSpPr>
        <p:spPr>
          <a:xfrm>
            <a:off x="2135563" y="1704525"/>
            <a:ext cx="14160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Трудовые ресурсы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8600" y="414350"/>
            <a:ext cx="3985200" cy="39852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4457200" y="414350"/>
            <a:ext cx="4410000" cy="142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экономики по секторам в разных странах
</a:t>
            </a:r>
            <a:endParaRPr lang="en-US" sz="2900" dirty="0"/>
          </a:p>
        </p:txBody>
      </p:sp>
      <p:sp>
        <p:nvSpPr>
          <p:cNvPr id="7" name="Text 2"/>
          <p:cNvSpPr txBox="1"/>
          <p:nvPr/>
        </p:nvSpPr>
        <p:spPr>
          <a:xfrm>
            <a:off x="4457200" y="2113250"/>
            <a:ext cx="44100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отраслевой состав экономики напрямую связан с уровнем специализации, технологичностью и местом страны в мировом хозяйстве.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4457200" y="3307850"/>
            <a:ext cx="44100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уровень развития, тем значительнее роль услуг; большая доля первичного сектора обычно указывает на меньшую диверсификацию экономики.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278600" y="4399550"/>
            <a:ext cx="3985200" cy="48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типичной структуре экономики стран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10" name="Text 1"/>
          <p:cNvSpPr txBox="1"/>
          <p:nvPr/>
        </p:nvSpPr>
        <p:spPr>
          <a:xfrm>
            <a:off x="1124438" y="3829300"/>
            <a:ext cx="2507400" cy="99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производящему хозяйству сделал человека менее зависимым от случайных природных ресурсов и заложил основу устойчивого снабжения пищей.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1124438" y="3353050"/>
            <a:ext cx="2507400" cy="40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земледелия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4049160" y="3829300"/>
            <a:ext cx="2507400" cy="99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перерабатывающих предприятий, складов и холодильных мощностей уменьшило потери продукции и сделало поставки более стабильными в течение года.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049160" y="3353050"/>
            <a:ext cx="2507400" cy="40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Переработка и хранение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5512172" y="1857484"/>
            <a:ext cx="2507400" cy="99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важны не только объёмы производства, но и устойчивость логистики, качество хранения, доступность продуктов и способность системы быстро реагировать на риски.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5512172" y="1381234"/>
            <a:ext cx="2507400" cy="40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продбезопасность
</a:t>
            </a:r>
            <a:endParaRPr lang="en-US" sz="1300" dirty="0"/>
          </a:p>
        </p:txBody>
      </p:sp>
      <p:sp>
        <p:nvSpPr>
          <p:cNvPr id="16" name="Text 7"/>
          <p:cNvSpPr txBox="1"/>
          <p:nvPr/>
        </p:nvSpPr>
        <p:spPr>
          <a:xfrm>
            <a:off x="2587460" y="1857484"/>
            <a:ext cx="2507400" cy="99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техники, селекции и мелиорации повысило урожайность и продуктивность животноводства, а также сократило зависимость от ручного труда.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2587460" y="1381234"/>
            <a:ext cx="2507400" cy="40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Механизация и агротехнологии
</a:t>
            </a:r>
            <a:endParaRPr lang="en-US" sz="1300" dirty="0"/>
          </a:p>
        </p:txBody>
      </p:sp>
      <p:sp>
        <p:nvSpPr>
          <p:cNvPr id="18" name="Text 9"/>
          <p:cNvSpPr txBox="1"/>
          <p:nvPr/>
        </p:nvSpPr>
        <p:spPr>
          <a:xfrm>
            <a:off x="278606" y="414362"/>
            <a:ext cx="8559300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70" b="1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и продовольственная безопасность
</a:t>
            </a:r>
            <a:endParaRPr lang="en-US" sz="297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8600" y="1515025"/>
            <a:ext cx="8583300" cy="337235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349950" y="422742"/>
            <a:ext cx="8404200" cy="4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продукции от сырья до потребителя
</a:t>
            </a:r>
            <a:endParaRPr lang="en-US" sz="3100" dirty="0"/>
          </a:p>
        </p:txBody>
      </p:sp>
      <p:sp>
        <p:nvSpPr>
          <p:cNvPr id="7" name="Text 2"/>
          <p:cNvSpPr txBox="1"/>
          <p:nvPr/>
        </p:nvSpPr>
        <p:spPr>
          <a:xfrm>
            <a:off x="349950" y="981642"/>
            <a:ext cx="8404200" cy="27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последовательные этапы создания стоимости и организации движения продукции в хозяйстве.
</a:t>
            </a:r>
            <a:endParaRPr lang="en-US" sz="124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10" name="Text 1"/>
          <p:cNvSpPr txBox="1"/>
          <p:nvPr/>
        </p:nvSpPr>
        <p:spPr>
          <a:xfrm>
            <a:off x="278606" y="414362"/>
            <a:ext cx="8559300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70" b="1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различия населения и хозяйства
</a:t>
            </a:r>
            <a:endParaRPr lang="en-US" sz="2970" dirty="0"/>
          </a:p>
        </p:txBody>
      </p:sp>
      <p:sp>
        <p:nvSpPr>
          <p:cNvPr id="11" name="Text 2"/>
          <p:cNvSpPr txBox="1"/>
          <p:nvPr/>
        </p:nvSpPr>
        <p:spPr>
          <a:xfrm>
            <a:off x="2509375" y="2168050"/>
            <a:ext cx="1934400" cy="18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одних регионах преобладают управление, наука, финансы и высокие технологии, в других — добыча сырья, сельское хозяйство или сезонные виды занятости. Это влияет на устойчивость экономики.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509375" y="1510175"/>
            <a:ext cx="1934400" cy="54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35F9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Разная специализация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312175" y="2168050"/>
            <a:ext cx="1934400" cy="18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центры и агломерации привлекают население благодаря рабочим местам, образованию и услугам. Поэтому здесь выше плотность населения и доля городских жителей, чем на периферии.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12175" y="1510175"/>
            <a:ext cx="1934400" cy="54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35F9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и урбанизация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4706550" y="2168050"/>
            <a:ext cx="1934400" cy="18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Там, где предприятия разнообразны и рынок труда шире, обычно выше доходы и больше возможностей для карьерного роста. В ресурсных и удалённых районах зависимость от одной отрасли сильнее.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4706550" y="1510175"/>
            <a:ext cx="1934400" cy="54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35F9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Доходы и качество жизни
</a:t>
            </a:r>
            <a:endParaRPr lang="en-US" sz="1600" dirty="0"/>
          </a:p>
        </p:txBody>
      </p:sp>
      <p:sp>
        <p:nvSpPr>
          <p:cNvPr id="17" name="Text 8"/>
          <p:cNvSpPr txBox="1"/>
          <p:nvPr/>
        </p:nvSpPr>
        <p:spPr>
          <a:xfrm>
            <a:off x="6903700" y="2168050"/>
            <a:ext cx="1934400" cy="18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 инфраструктуре, доступе к услугам и транспортной связности усиливают контраст между центром и периферией. Из-за этого темпы развития территории могут заметно различаться.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6903700" y="1510175"/>
            <a:ext cx="1934400" cy="54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35F9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Неравномерность развития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8600" y="1871981"/>
            <a:ext cx="5133600" cy="209118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278600" y="414350"/>
            <a:ext cx="8588700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территорий и возможные направления развития
</a:t>
            </a:r>
            <a:endParaRPr lang="en-US" sz="2900" dirty="0"/>
          </a:p>
        </p:txBody>
      </p:sp>
      <p:sp>
        <p:nvSpPr>
          <p:cNvPr id="7" name="Text 2"/>
          <p:cNvSpPr txBox="1"/>
          <p:nvPr/>
        </p:nvSpPr>
        <p:spPr>
          <a:xfrm>
            <a:off x="5656375" y="1303125"/>
            <a:ext cx="3210900" cy="15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наиболее типичные трудности территорий и показывает, какие меры помогают смягчить их последствия.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5656375" y="2877050"/>
            <a:ext cx="3210900" cy="14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территории растёт, когда экономика становится разнообразнее, а инфраструктура и человеческий капитал развиваются одновременно.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278600" y="4635500"/>
            <a:ext cx="5133600" cy="25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региональному развитию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8600" y="3076150"/>
            <a:ext cx="5331900" cy="133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12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и хозяйство: единая логика развития территории
</a:t>
            </a:r>
            <a:endParaRPr lang="en-US" sz="3512" dirty="0"/>
          </a:p>
        </p:txBody>
      </p:sp>
      <p:sp>
        <p:nvSpPr>
          <p:cNvPr id="4" name="Text 1"/>
          <p:cNvSpPr txBox="1"/>
          <p:nvPr/>
        </p:nvSpPr>
        <p:spPr>
          <a:xfrm>
            <a:off x="278600" y="469100"/>
            <a:ext cx="5331900" cy="176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задаёт трудовые ресурсы и спрос, а хозяйство определяет рабочие места, доходы и миграции. Понимание этой связи помогает объяснить различия между регионами и пути их развития.
</a:t>
            </a:r>
            <a:endParaRPr lang="en-US" sz="1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2026-06-03T06:14:52Z</dcterms:created>
  <dcterms:modified xsi:type="dcterms:W3CDTF">2026-06-03T06:14:52Z</dcterms:modified>
</cp:coreProperties>
</file>