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интегралов: основная идея и школьные способы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первообразной к площади: интеграл без лишней сложности.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Интегралы как продолжение темы производной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интегралов показывает обратную сторону производной: одна функция описывает изменение, другая — восстановление. Именно поэтому 11 класс связывает формулы, графики и реальные накопления величин во времени.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∞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первообразных имеет одна и та же функция, если прибавлять произвольную постоянную C.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первообразной и неопределённого интеграла из школьного курса математического анализа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что неопределённый интеграл задаёт не одну функцию, а целое семейство решений с одинаковой производной.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связь: производная и интеграл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Обратимость операций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производная функции, то интеграл позволяет восстановить исходную зависимость с точностью до постоянной. Это делает две операции взаимодополняющими в анализе.
</a:t>
            </a:r>
            <a:endParaRPr lang="en-US" sz="1245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Степенная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степенных функций при n ≠ −1 действует удобное правило: показатель увеличивается на единицу, а затем результат делится на новый показатель. Это базовый шаблон вычислений.
</a:t>
            </a:r>
            <a:endParaRPr lang="en-US" sz="1245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восстановления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Интегрирование отвечает на вопрос, какая функция имела заданную скорость изменения. Поэтому график производной помогает мысленно перейти к первообразной и понять характер исходной кривой.
</a:t>
            </a:r>
            <a:endParaRPr lang="en-US" sz="1145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изображения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 слайде показывает именно этот переход: от заданного изменения к функции, которая его породила. Такой визуальный пример особенно полезен при первом знакомстве с темой.
</a:t>
            </a:r>
            <a:endParaRPr lang="en-US" sz="124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интегралы, которые нужно знать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формул, который используется как основа для большинства школьных вычислений.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большинство задач сводится к распознаванию знакомой формы и аккуратному учёту постоянной C.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табличные интегралы школьного курса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накапливается площадь под графиком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растёт неравномерно: чем больше x, тем быстрее увеличивается накопленная площадь.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возрастающей функции прирост интеграла ускоряется, поэтому важны не только границы отрезка, но и форма графика.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 основе функции f(x)=x, [0; 4]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Определённый интеграл и его геометрический смысл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06750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Ориентированная площадь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Определённый интеграл измеряет не просто площадь, а её алгебраическую сумму. Участки выше оси Ox дают положительный вклад, а участки ниже — отрицательный.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16619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Меняя пределы интегрирования, мы меняем рассматриваемый участок графика. Поэтому одно и то же выражение может давать разные численные значения на разных промежутках.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26485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определяется не одной точкой, а всей кривой на отрезке. Даже при одинаковой длине промежутка интеграл может заметно отличаться из-за разной формы графика.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36337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интерпретация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помогает переводить алгебраическую запись в наглядный образ. Интеграл становится способом измерять накопление площади между графиком и осью координат.
</a:t>
            </a:r>
            <a:endParaRPr lang="en-US" sz="117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вычисления определённого интеграла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школьных задач с определённым интегралом.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линейности интеграла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суммы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Интеграл можно распределять по слагаемым, поэтому сложное выражение не нужно вычислять целиком. Сначала выделяют простые части, а затем находят их интегралы по отдельности.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Вынесение множителя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коэффициент можно вынести за знак интеграла. Это особенно удобно в задачах с многочленами и линейными комбинациями стандартных функций, где коэффициенты мешают лишь внешне.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50368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Линейность экономит время и снижает риск ошибки: вместо одной громоздкой записи получается несколько коротких вычислений, которые легче проверить и объединить в общий ответ.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6425" y="1693604"/>
            <a:ext cx="3567900" cy="31044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подстановки: замена переменной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70850" y="3597750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Вернуться к x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ответ найден, выполняют обратную замену и возвращаются к исходной переменной. Этот шаг обязателен, иначе результат останется в промежуточной форме и потеряет смысл.
</a:t>
            </a:r>
            <a:endParaRPr lang="en-US" sz="1150" dirty="0"/>
          </a:p>
        </p:txBody>
      </p:sp>
      <p:sp>
        <p:nvSpPr>
          <p:cNvPr id="12" name="Text 3"/>
          <p:cNvSpPr txBox="1"/>
          <p:nvPr/>
        </p:nvSpPr>
        <p:spPr>
          <a:xfrm>
            <a:off x="770850" y="1802725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замену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замечают внутреннюю функцию, которая повторяется в выражении. Затем вводят новую переменную u = g(x), чтобы сделать запись короче и приблизить её к табличной форме.
</a:t>
            </a:r>
            <a:endParaRPr lang="en-US" sz="1150" dirty="0"/>
          </a:p>
        </p:txBody>
      </p:sp>
      <p:sp>
        <p:nvSpPr>
          <p:cNvPr id="13" name="Text 4"/>
          <p:cNvSpPr txBox="1"/>
          <p:nvPr/>
        </p:nvSpPr>
        <p:spPr>
          <a:xfrm>
            <a:off x="770850" y="2703349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Перейти к du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дифференцирования находят связь между dx и du, полностью переписывают интеграл в новых обозначениях и упрощают вычисление до стандартного вида.
</a:t>
            </a:r>
            <a:endParaRPr lang="en-US" sz="11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905356"/>
            <a:ext cx="2187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05356"/>
            <a:ext cx="218700" cy="19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893206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идеи формулы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Получить новую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v формула ∫u dv = uv−∫v du превращает сложное произведение в более простое. Вторая часть обычно содержит интеграл, который уже решается стандартными способами.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Разделить выражение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множитель u, который удобно дифференцировать, и dv, который легко интегрировать. Такой выбор делает произведение проще и переводит исходный интеграл к более короткой записи.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особенно полезен для выражений x·e^x, x·sin x, x·cos x и ln x. В таких задачах одна часть становится проще после дифференцирования, а другая не вызывает трудностей при интегрировании.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важно аккуратно раскрыть скобки, не потерять знак минус и при необходимости добавить постоянную C. Это помогает избежать ошибок в ответе и правильно оформить решение.
</a:t>
            </a:r>
            <a:endParaRPr lang="en-US" sz="92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658638"/>
            <a:ext cx="3856200" cy="13099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и как их избежать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наиболее распространённые ошибки при работе с интегралами и напоминает, как должна выглядеть корректная запись.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 самой идеей интеграла, а с записью формулы и внимательностью при подстановке пределов, знаков и переменной.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вычисления неопределённых и определённых интегралов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методов вычисления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отражает, насколько часто метод помогает в типовых школьных примерах: от простых многочленов до произведений и составных выражений.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формулы нужны чаще всего, но самые универсальные приёмы — подстановка и интегрирование по частям: они охватывают больше нестандартных заданий.
</a:t>
            </a:r>
            <a:endParaRPr lang="en-US" sz="108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школьных методов интегрирования, составлено по типовым примерам курса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между двумя графиками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точки пересечения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где графики пересекаются, чтобы понять границы будущей фигуры. Именно эти точки задают отрезок, на котором будет считаться площадь.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Проверить порядок функций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участке выясняют, какая функция расположена выше. Если порядок меняется, отрезок разбивают на части и считают площадь отдельно для каждой.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Вычислить сумму площадей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участков, где порядок не меняется, используют интеграл разности. Затем складывают полученные значения и получают площадь фигуры, ограниченной двумя графиками.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интеграл работает в реальных задачах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 графику скорости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скорость меняется во времени, путь находят как площадь под графиком скорости. На схеме это выглядит как накопление пройденного расстояния: чем дольше движется тело и чем выше скорость, тем больше итоговое значение.
</a:t>
            </a:r>
            <a:endParaRPr lang="en-US" sz="1339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переменной силы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сила зависит от координаты, работа определяется интегралом по пути. Такой подход показывает, что важна не одна точка, а весь участок действия силы, поэтому интеграл естественно описывает процесс накопления.
</a:t>
            </a:r>
            <a:endParaRPr lang="en-US" sz="133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накопленная величина для разных функций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одной и той же длины промежутка интеграл может расти по-разному: решающим становится не только уровень графика, но и скорость его увеличения.
</a:t>
            </a:r>
            <a:endParaRPr lang="en-US" sz="1191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растёт функция, тем сильнее ускоряется накопление площади. Интеграл отражает поведение всей кривой, а не значение в одной точке.
</a:t>
            </a:r>
            <a:endParaRPr lang="en-US" sz="1187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значения для сравнения формы накопления, учебный пример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 приближённом вычислении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делят на части и заменяют кривую набором прямоугольников. Метод прост в понимании, но точность зависит от числа разбиений и способа выбора высоты каждого прямоугольника.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прямоугольников используют трапеции, соединяя соседние точки графика отрезками. Такой способ обычно даёт более ровное приближение площади и удобен для учебных расчётов.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50368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Симпсона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Симпсона строит более точную аппроксимацию на основе параболических участков. Он полезен, когда нужна высокая точность, а точную первообразную получить трудно или невозможно.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которые стоит запомнить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собирает основные соотношения темы и помогает быстро сверить, где используется первообразная, где — пределы, а где — постоянная C.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ключевые приёмы сводятся к нескольким базовым правилам: связи с производной, формуле Ньютона–Лейбница, линейности и интегрированию по частям.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интегрирования школьного курса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2440" y="1341921"/>
            <a:ext cx="254651" cy="2037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4249" y="2187159"/>
            <a:ext cx="251004" cy="2510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59937" y="3057322"/>
            <a:ext cx="219629" cy="2510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4249" y="3927480"/>
            <a:ext cx="251004" cy="2510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раздел важен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экзамену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навыки вычисления интегралов встречаются в заданиях ЕГЭ и проверяют не только формулу, но и умение выбрать подходящий способ решения.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Интегралы помогают находить площади фигур, ограниченных графиками и осями координат. Это делает абстрактные записи наглядными и связанными с чертежом.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накопление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анализе пути, скорости и работы интеграл показывает, как величина накапливается со временем или по координате. Так математика описывает реальные процессы.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Понимание, а не шаблон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темы учит видеть структуру задачи: где нужна первообразная, где — пределы, а где — разбиение на части. Это развивает математическое мышление.
</a:t>
            </a:r>
            <a:endParaRPr lang="en-US" sz="8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Интеграл — мост между формулой и смыслом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Интеграл объединяет вычисления, геометрию и прикладные задачи: он показывает, как из локального поведения функции получается итоговая величина на всём промежутке.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2026-05-30T05:43:20Z</dcterms:created>
  <dcterms:modified xsi:type="dcterms:W3CDTF">2026-05-30T05:43:20Z</dcterms:modified>
</cp:coreProperties>
</file>