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image" Target="../media/image-8-8.jpeg"/><Relationship Id="rId9" Type="http://schemas.openxmlformats.org/officeDocument/2006/relationships/image" Target="../media/image-8-9.png"/><Relationship Id="rId10" Type="http://schemas.openxmlformats.org/officeDocument/2006/relationships/image" Target="../media/image-8-10.jpe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jpe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1200" y="3187"/>
            <a:ext cx="7265700" cy="5137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02250" y="2077350"/>
            <a:ext cx="29394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Abilities and Talents: тема урока английского языка для 6 класса
</a:t>
            </a:r>
            <a:endParaRPr lang="en-US" sz="1412" dirty="0"/>
          </a:p>
        </p:txBody>
      </p:sp>
      <p:sp>
        <p:nvSpPr>
          <p:cNvPr id="6" name="Text 1"/>
          <p:cNvSpPr txBox="1"/>
          <p:nvPr/>
        </p:nvSpPr>
        <p:spPr>
          <a:xfrm>
            <a:off x="3333662" y="1744325"/>
            <a:ext cx="24768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3261525" y="2719400"/>
            <a:ext cx="26208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о способностях, талантах и сильных сторонах по-английски.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5287" y="440187"/>
            <a:ext cx="4082550" cy="426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400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рассказать о себе на английском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860975"/>
            <a:ext cx="3628200" cy="8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описывать свои умения, интересы и успехи простыми фразами с can, be good at и like to do. Это делает устную речь увереннее и расширяет словарный запас.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89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ability: что оно означает
</a:t>
            </a:r>
            <a:endParaRPr lang="en-US" sz="1812" dirty="0"/>
          </a:p>
        </p:txBody>
      </p:sp>
      <p:sp>
        <p:nvSpPr>
          <p:cNvPr id="7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89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1454561"/>
            <a:ext cx="3889800" cy="5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Ability означает способность или умение что-то делать. Это слово используют, когда говорят о том, что человек может справляться с заданием, выполнять действие или осваивать новое.
</a:t>
            </a:r>
            <a:endParaRPr lang="en-US" sz="994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1189625"/>
            <a:ext cx="38898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значение
</a:t>
            </a:r>
            <a:endParaRPr lang="en-US" sz="1231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2351399"/>
            <a:ext cx="3889800" cy="5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часто говорят: ability to read, ability to sing, ability to remember, ability to work in a team. Такие сочетания легко применить в школьной речи.
</a:t>
            </a:r>
            <a:endParaRPr lang="en-US" sz="1131" dirty="0"/>
          </a:p>
        </p:txBody>
      </p:sp>
      <p:sp>
        <p:nvSpPr>
          <p:cNvPr id="11" name="Text 5"/>
          <p:cNvSpPr txBox="1"/>
          <p:nvPr/>
        </p:nvSpPr>
        <p:spPr>
          <a:xfrm>
            <a:off x="360000" y="2086463"/>
            <a:ext cx="38898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словосочетаний
</a:t>
            </a:r>
            <a:endParaRPr lang="en-US" sz="1231" dirty="0"/>
          </a:p>
        </p:txBody>
      </p:sp>
      <p:sp>
        <p:nvSpPr>
          <p:cNvPr id="12" name="Text 6"/>
          <p:cNvSpPr txBox="1"/>
          <p:nvPr/>
        </p:nvSpPr>
        <p:spPr>
          <a:xfrm>
            <a:off x="360000" y="3248225"/>
            <a:ext cx="3889800" cy="5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ability помогает назвать сильную сторону без длинного объяснения. Оно подходит для коротких ответов о том, что ученик умеет делать хорошо.
</a:t>
            </a:r>
            <a:endParaRPr lang="en-US" sz="1131" dirty="0"/>
          </a:p>
        </p:txBody>
      </p:sp>
      <p:sp>
        <p:nvSpPr>
          <p:cNvPr id="13" name="Text 7"/>
          <p:cNvSpPr txBox="1"/>
          <p:nvPr/>
        </p:nvSpPr>
        <p:spPr>
          <a:xfrm>
            <a:off x="360000" y="2983289"/>
            <a:ext cx="38898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на уроке
</a:t>
            </a:r>
            <a:endParaRPr lang="en-US" sz="1231" dirty="0"/>
          </a:p>
        </p:txBody>
      </p:sp>
      <p:sp>
        <p:nvSpPr>
          <p:cNvPr id="14" name="Text 8"/>
          <p:cNvSpPr txBox="1"/>
          <p:nvPr/>
        </p:nvSpPr>
        <p:spPr>
          <a:xfrm>
            <a:off x="360000" y="4145051"/>
            <a:ext cx="3889800" cy="5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Ability может развиваться с практикой: чем чаще ученик повторяет слова, правила и упражнения, тем увереннее он выполняет задание и тем заметнее становится его умение.
</a:t>
            </a:r>
            <a:endParaRPr lang="en-US" sz="1106" dirty="0"/>
          </a:p>
        </p:txBody>
      </p:sp>
      <p:sp>
        <p:nvSpPr>
          <p:cNvPr id="15" name="Text 9"/>
          <p:cNvSpPr txBox="1"/>
          <p:nvPr/>
        </p:nvSpPr>
        <p:spPr>
          <a:xfrm>
            <a:off x="360000" y="3880115"/>
            <a:ext cx="38898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обучением
</a:t>
            </a:r>
            <a:endParaRPr lang="en-US" sz="123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440700"/>
            <a:ext cx="7401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talent: что оно означает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89" dirty="0"/>
          </a:p>
        </p:txBody>
      </p:sp>
      <p:sp>
        <p:nvSpPr>
          <p:cNvPr id="10" name="Text 2"/>
          <p:cNvSpPr txBox="1"/>
          <p:nvPr/>
        </p:nvSpPr>
        <p:spPr>
          <a:xfrm>
            <a:off x="359950" y="2063238"/>
            <a:ext cx="2723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дар
</a:t>
            </a:r>
            <a:pPr algn="l" indent="0" marL="0">
              <a:lnSpc>
                <a:spcPct val="115000"/>
              </a:lnSpc>
              <a:buNone/>
            </a:pPr>
            <a:r>
              <a:rPr lang="en-US" sz="3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Talent означает заметный природный или очень выразительный дар в каком-либо деле. Обычно это слово связывают с музыкой, рисованием, спортом, сценой и творчеством.
</a:t>
            </a:r>
            <a:endParaRPr lang="en-US" sz="1202" dirty="0"/>
          </a:p>
        </p:txBody>
      </p:sp>
      <p:sp>
        <p:nvSpPr>
          <p:cNvPr id="11" name="Text 3"/>
          <p:cNvSpPr txBox="1"/>
          <p:nvPr/>
        </p:nvSpPr>
        <p:spPr>
          <a:xfrm>
            <a:off x="3210299" y="2063238"/>
            <a:ext cx="2723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3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употребляют выражения a talent for music, a talent for drawing, a talented singer, a talented student. Они помогают показать сильную сторону человека.
</a:t>
            </a:r>
            <a:endParaRPr lang="en-US" sz="1202" dirty="0"/>
          </a:p>
        </p:txBody>
      </p:sp>
      <p:sp>
        <p:nvSpPr>
          <p:cNvPr id="12" name="Text 4"/>
          <p:cNvSpPr txBox="1"/>
          <p:nvPr/>
        </p:nvSpPr>
        <p:spPr>
          <a:xfrm>
            <a:off x="6060649" y="2063238"/>
            <a:ext cx="2723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дар, но и труд
</a:t>
            </a:r>
            <a:pPr algn="l" indent="0" marL="0">
              <a:lnSpc>
                <a:spcPct val="115000"/>
              </a:lnSpc>
              <a:buNone/>
            </a:pPr>
            <a:r>
              <a:rPr lang="en-US" sz="3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Talent часто проявляется сразу, но без тренировок он не раскрывается полностью. Чтобы результат стал заметным, нужны повторение, практика и желание улучшаться.
</a:t>
            </a:r>
            <a:endParaRPr lang="en-US" sz="12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2050" y="2145281"/>
            <a:ext cx="4491900" cy="15127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Ability, skill, talent: сравнение слов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762938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слова похожи по теме, но передают разные оттенки значения.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974513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Ability — более широкое слово, skill чаще связан с тренировкой, а talent подчёркивает заметную природную сильную сторону.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4143450"/>
            <a:ext cx="3681900" cy="1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словарь и учебная лексика
</a:t>
            </a:r>
            <a:endParaRPr lang="en-US" sz="8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8" y="1311376"/>
            <a:ext cx="8415944" cy="318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развивает ability в английском языке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868485"/>
            <a:ext cx="63282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интерес и практика превращают начальное умение в устойчивый навык.
</a:t>
            </a:r>
            <a:endParaRPr lang="en-US" sz="96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развивать способности: пример распределения факторов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успех в теме зависит не только от врождённых качеств, но и от привычки регулярно заниматься, повторять слова и не бояться ошибок.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большой вклад даёт практика, поэтому регулярные короткие упражнения важнее редких долгих занятий.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урока английского языка
</a:t>
            </a:r>
            <a:endParaRPr lang="en-US" sz="80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9725" y="1192786"/>
            <a:ext cx="4284000" cy="7321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99725" y="2121347"/>
            <a:ext cx="4284000" cy="73212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99725" y="3051739"/>
            <a:ext cx="4284000" cy="732129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99725" y="3992161"/>
            <a:ext cx="4284000" cy="732129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способностей у школьников
</a:t>
            </a:r>
            <a:endParaRPr lang="en-US" sz="1812" dirty="0"/>
          </a:p>
        </p:txBody>
      </p:sp>
      <p:sp>
        <p:nvSpPr>
          <p:cNvPr id="14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89" dirty="0"/>
          </a:p>
        </p:txBody>
      </p:sp>
      <p:sp>
        <p:nvSpPr>
          <p:cNvPr id="15" name="Text 2"/>
          <p:cNvSpPr txBox="1"/>
          <p:nvPr/>
        </p:nvSpPr>
        <p:spPr>
          <a:xfrm>
            <a:off x="360000" y="1191347"/>
            <a:ext cx="3932100" cy="7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 запоминание
</a:t>
            </a:r>
            <a:pPr algn="l" indent="0" marL="0">
              <a:lnSpc>
                <a:spcPct val="115000"/>
              </a:lnSpc>
              <a:buNone/>
            </a:pPr>
            <a:r>
              <a:rPr lang="en-US" sz="55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ученик быстро читает вслух и сразу понимает задание. Другой легко запоминает новые слова после нескольких повторений. В классе такие способности особенно заметны на уроках английского, когда нужно работать с текстом и лексикой.
</a:t>
            </a:r>
            <a:endParaRPr lang="en-US" sz="866" dirty="0"/>
          </a:p>
        </p:txBody>
      </p:sp>
      <p:sp>
        <p:nvSpPr>
          <p:cNvPr id="16" name="Text 3"/>
          <p:cNvSpPr txBox="1"/>
          <p:nvPr/>
        </p:nvSpPr>
        <p:spPr>
          <a:xfrm>
            <a:off x="360000" y="2119909"/>
            <a:ext cx="3932100" cy="7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ритм
</a:t>
            </a:r>
            <a:pPr algn="l" indent="0" marL="0">
              <a:lnSpc>
                <a:spcPct val="115000"/>
              </a:lnSpc>
              <a:buNone/>
            </a:pPr>
            <a:r>
              <a:rPr lang="en-US" sz="57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Кто-то уверенно поёт, чувствует ритм и легко повторяет интонацию. Такой школьник быстрее запоминает песни и стихи, потому что хорошо слышит звучание языка. Это помогает на уроках, где важны слух и произношение.
</a:t>
            </a:r>
            <a:endParaRPr lang="en-US" sz="892" dirty="0"/>
          </a:p>
        </p:txBody>
      </p:sp>
      <p:sp>
        <p:nvSpPr>
          <p:cNvPr id="17" name="Text 4"/>
          <p:cNvSpPr txBox="1"/>
          <p:nvPr/>
        </p:nvSpPr>
        <p:spPr>
          <a:xfrm>
            <a:off x="360000" y="3050302"/>
            <a:ext cx="3932100" cy="7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57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дети особенно сильны в спорте: они ловко играют в мяч, хорошо держат равновесие и быстро реагируют. Эти качества помогают не только на физкультуре, но и в командных играх и школьных соревнованиях.
</a:t>
            </a:r>
            <a:endParaRPr lang="en-US" sz="870" dirty="0"/>
          </a:p>
        </p:txBody>
      </p:sp>
      <p:sp>
        <p:nvSpPr>
          <p:cNvPr id="18" name="Text 5"/>
          <p:cNvSpPr txBox="1"/>
          <p:nvPr/>
        </p:nvSpPr>
        <p:spPr>
          <a:xfrm>
            <a:off x="360000" y="3990724"/>
            <a:ext cx="3932100" cy="7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и работа в паре
</a:t>
            </a:r>
            <a:pPr algn="l" indent="0" marL="0">
              <a:lnSpc>
                <a:spcPct val="115000"/>
              </a:lnSpc>
              <a:buNone/>
            </a:pPr>
            <a:r>
              <a:rPr lang="en-US" sz="55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ученики, которым легко задавать вопросы, слушать ответы и договариваться с одноклассником. Они уверенно работают в паре, участвуют в диалогах и не теряются во время коротких устных заданий на английском.
</a:t>
            </a:r>
            <a:endParaRPr lang="en-US" sz="86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о своих умениях на английском языке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722850" y="1311375"/>
            <a:ext cx="4448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can
</a:t>
            </a:r>
            <a:pPr algn="l" indent="0" marL="0">
              <a:lnSpc>
                <a:spcPct val="115000"/>
              </a:lnSpc>
              <a:buNone/>
            </a:pPr>
            <a:r>
              <a:rPr lang="en-US" sz="2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can показывает, что вы умеете выполнять действие. С ней легко строить короткие фразы: I can draw, I can swim, I can help in class. Это самый простой способ начать рассказ.
</a:t>
            </a:r>
            <a:endParaRPr lang="en-US" sz="1343" dirty="0"/>
          </a:p>
        </p:txBody>
      </p:sp>
      <p:sp>
        <p:nvSpPr>
          <p:cNvPr id="10" name="Text 3"/>
          <p:cNvSpPr txBox="1"/>
          <p:nvPr/>
        </p:nvSpPr>
        <p:spPr>
          <a:xfrm>
            <a:off x="722850" y="2484168"/>
            <a:ext cx="4448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Скажите be good at
</a:t>
            </a:r>
            <a:pPr algn="l" indent="0" marL="0">
              <a:lnSpc>
                <a:spcPct val="115000"/>
              </a:lnSpc>
              <a:buNone/>
            </a:pPr>
            <a:r>
              <a:rPr lang="en-US" sz="2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be good at подчёркивает, что дело получается особенно хорошо. Можно сказать: I am good at English, I am good at football. Такая модель удобна для школьной самопрезентации.
</a:t>
            </a:r>
            <a:endParaRPr lang="en-US" sz="1343" dirty="0"/>
          </a:p>
        </p:txBody>
      </p:sp>
      <p:sp>
        <p:nvSpPr>
          <p:cNvPr id="11" name="Text 4"/>
          <p:cNvSpPr txBox="1"/>
          <p:nvPr/>
        </p:nvSpPr>
        <p:spPr>
          <a:xfrm>
            <a:off x="722850" y="3656963"/>
            <a:ext cx="4448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Добавьте my talent is
</a:t>
            </a:r>
            <a:pPr algn="l" indent="0" marL="0">
              <a:lnSpc>
                <a:spcPct val="115000"/>
              </a:lnSpc>
              <a:buNone/>
            </a:pPr>
            <a:r>
              <a:rPr lang="en-US" sz="2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My talent is… помогает назвать заметную сильную сторону. Например: My talent is singing. Эта фраза звучит уверенно и подходит, когда нужно кратко рассказать о себе.
</a:t>
            </a:r>
            <a:endParaRPr lang="en-US" sz="134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предложений для темы abilities and talents
</a:t>
            </a:r>
            <a:endParaRPr lang="en-US" sz="1812" dirty="0"/>
          </a:p>
        </p:txBody>
      </p:sp>
      <p:sp>
        <p:nvSpPr>
          <p:cNvPr id="7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89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1385933"/>
            <a:ext cx="37842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can play the guitar. Это простое предложение показывает конкретное действие, которое ученик умеет выполнять. Оно удобно для рассказа о хобби, кружке или любимом занятии.
</a:t>
            </a:r>
            <a:endParaRPr lang="en-US" sz="931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1189625"/>
            <a:ext cx="3784200" cy="1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 личные умения
</a:t>
            </a:r>
            <a:endParaRPr lang="en-US" sz="947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2112137"/>
            <a:ext cx="37842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 is good at maths. Такая фраза помогает сказать, что предмет даётся легко. Она подходит для короткой характеристики себя или одноклассника без сложной грамматики.
</a:t>
            </a:r>
            <a:endParaRPr lang="en-US" sz="931" dirty="0"/>
          </a:p>
        </p:txBody>
      </p:sp>
      <p:sp>
        <p:nvSpPr>
          <p:cNvPr id="11" name="Text 5"/>
          <p:cNvSpPr txBox="1"/>
          <p:nvPr/>
        </p:nvSpPr>
        <p:spPr>
          <a:xfrm>
            <a:off x="360000" y="1915829"/>
            <a:ext cx="3784200" cy="1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 успехи в предмете
</a:t>
            </a:r>
            <a:endParaRPr lang="en-US" sz="947" dirty="0"/>
          </a:p>
        </p:txBody>
      </p:sp>
      <p:sp>
        <p:nvSpPr>
          <p:cNvPr id="12" name="Text 6"/>
          <p:cNvSpPr txBox="1"/>
          <p:nvPr/>
        </p:nvSpPr>
        <p:spPr>
          <a:xfrm>
            <a:off x="360122" y="2838341"/>
            <a:ext cx="37842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has a talent for drawing. Здесь подчёркивается яркая сильная сторона человека. Предложение хорошо подходит для разговора о творчестве и школьных проектах.
</a:t>
            </a:r>
            <a:endParaRPr lang="en-US" sz="931" dirty="0"/>
          </a:p>
        </p:txBody>
      </p:sp>
      <p:sp>
        <p:nvSpPr>
          <p:cNvPr id="13" name="Text 7"/>
          <p:cNvSpPr txBox="1"/>
          <p:nvPr/>
        </p:nvSpPr>
        <p:spPr>
          <a:xfrm>
            <a:off x="360122" y="2642034"/>
            <a:ext cx="3784200" cy="1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 заметный дар
</a:t>
            </a:r>
            <a:endParaRPr lang="en-US" sz="947" dirty="0"/>
          </a:p>
        </p:txBody>
      </p:sp>
      <p:sp>
        <p:nvSpPr>
          <p:cNvPr id="14" name="Text 8"/>
          <p:cNvSpPr txBox="1"/>
          <p:nvPr/>
        </p:nvSpPr>
        <p:spPr>
          <a:xfrm>
            <a:off x="360122" y="3564546"/>
            <a:ext cx="37842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can work together in class. Это предложение показывает умение сотрудничать. Оно полезно, когда нужно описать работу в паре, группе или выполнение общего задания.
</a:t>
            </a:r>
            <a:endParaRPr lang="en-US" sz="931" dirty="0"/>
          </a:p>
        </p:txBody>
      </p:sp>
      <p:sp>
        <p:nvSpPr>
          <p:cNvPr id="15" name="Text 9"/>
          <p:cNvSpPr txBox="1"/>
          <p:nvPr/>
        </p:nvSpPr>
        <p:spPr>
          <a:xfrm>
            <a:off x="360122" y="3368238"/>
            <a:ext cx="3784200" cy="1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 совместную работу
</a:t>
            </a:r>
            <a:endParaRPr lang="en-US" sz="947" dirty="0"/>
          </a:p>
        </p:txBody>
      </p:sp>
      <p:sp>
        <p:nvSpPr>
          <p:cNvPr id="16" name="Text 10"/>
          <p:cNvSpPr txBox="1"/>
          <p:nvPr/>
        </p:nvSpPr>
        <p:spPr>
          <a:xfrm>
            <a:off x="360000" y="4290750"/>
            <a:ext cx="37842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 are talented dancers. Фраза помогает рассказать о группе людей и показать, что у них есть заметная способность. Она легко запоминается и звучит естественно.
</a:t>
            </a:r>
            <a:endParaRPr lang="en-US" sz="931" dirty="0"/>
          </a:p>
        </p:txBody>
      </p:sp>
      <p:sp>
        <p:nvSpPr>
          <p:cNvPr id="17" name="Text 11"/>
          <p:cNvSpPr txBox="1"/>
          <p:nvPr/>
        </p:nvSpPr>
        <p:spPr>
          <a:xfrm>
            <a:off x="360000" y="4094443"/>
            <a:ext cx="3784200" cy="1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 одноклассников
</a:t>
            </a:r>
            <a:endParaRPr lang="en-US" sz="94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1798" y="1367261"/>
            <a:ext cx="325237" cy="37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59217" y="2289349"/>
            <a:ext cx="350400" cy="350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59217" y="3235827"/>
            <a:ext cx="350400" cy="2803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95029" y="4101723"/>
            <a:ext cx="278775" cy="3717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ученику говорить увереннее
</a:t>
            </a:r>
            <a:endParaRPr lang="en-US" sz="1812" dirty="0"/>
          </a:p>
        </p:txBody>
      </p:sp>
      <p:sp>
        <p:nvSpPr>
          <p:cNvPr id="15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89" dirty="0"/>
          </a:p>
        </p:txBody>
      </p:sp>
      <p:sp>
        <p:nvSpPr>
          <p:cNvPr id="16" name="Text 2"/>
          <p:cNvSpPr txBox="1"/>
          <p:nvPr/>
        </p:nvSpPr>
        <p:spPr>
          <a:xfrm>
            <a:off x="360000" y="1142500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базовые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знает ключевые слова темы, ему легче быстро строить ответ и не теряться. Простые слова can, like, good at и talent становятся основой для короткой и понятной речи.
</a:t>
            </a:r>
            <a:endParaRPr lang="en-US" sz="982" dirty="0"/>
          </a:p>
        </p:txBody>
      </p:sp>
      <p:sp>
        <p:nvSpPr>
          <p:cNvPr id="17" name="Text 3"/>
          <p:cNvSpPr txBox="1"/>
          <p:nvPr/>
        </p:nvSpPr>
        <p:spPr>
          <a:xfrm>
            <a:off x="360000" y="2053935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вслух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проговаривание фраз помогает запомнить их произношение и порядок слов. Чем чаще ученик повторяет готовые модели, тем свободнее он использует их в разговоре на уроке.
</a:t>
            </a:r>
            <a:endParaRPr lang="en-US" sz="982" dirty="0"/>
          </a:p>
        </p:txBody>
      </p:sp>
      <p:sp>
        <p:nvSpPr>
          <p:cNvPr id="18" name="Text 4"/>
          <p:cNvSpPr txBox="1"/>
          <p:nvPr/>
        </p:nvSpPr>
        <p:spPr>
          <a:xfrm>
            <a:off x="360000" y="2965370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паре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с одноклассником снимает страх ошибки и даёт больше времени на ответ. В паре легче задавать вопросы, переспрашивать и сразу использовать новые слова в живой речи.
</a:t>
            </a:r>
            <a:endParaRPr lang="en-US" sz="982" dirty="0"/>
          </a:p>
        </p:txBody>
      </p:sp>
      <p:sp>
        <p:nvSpPr>
          <p:cNvPr id="19" name="Text 5"/>
          <p:cNvSpPr txBox="1"/>
          <p:nvPr/>
        </p:nvSpPr>
        <p:spPr>
          <a:xfrm>
            <a:off x="360000" y="3876953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 расширение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 опирается на образец: I can… I like… I am good at… Затем он добавляет новые слова и соединяет фразы в более длинное высказывание.
</a:t>
            </a:r>
            <a:endParaRPr lang="en-US" sz="98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4687" y="1311375"/>
            <a:ext cx="4894626" cy="2137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7591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сильной стороны ученика на уроке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4702075" y="3609800"/>
            <a:ext cx="40818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сторона видна не только по результату, но и по интересу, устойчивому прогрессу и готовности говорить о себе на английском.
</a:t>
            </a:r>
            <a:endParaRPr lang="en-US" sz="12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9800"/>
            <a:ext cx="40818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заметить сильную сторону по поведению, прогрессу и интересу к заданию.
</a:t>
            </a:r>
            <a:endParaRPr lang="en-US" sz="12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109157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на уроке английского языка; учебная лексика темы abilities and talents
</a:t>
            </a:r>
            <a:endParaRPr lang="en-US" sz="74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3045205"/>
            <a:ext cx="8424000" cy="16535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440700"/>
            <a:ext cx="7401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учителя, семьи и одноклассников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89" dirty="0"/>
          </a:p>
        </p:txBody>
      </p:sp>
      <p:sp>
        <p:nvSpPr>
          <p:cNvPr id="12" name="Text 2"/>
          <p:cNvSpPr txBox="1"/>
          <p:nvPr/>
        </p:nvSpPr>
        <p:spPr>
          <a:xfrm>
            <a:off x="35997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без страха
</a:t>
            </a:r>
            <a:pPr algn="l" indent="0" marL="0">
              <a:lnSpc>
                <a:spcPct val="115000"/>
              </a:lnSpc>
              <a:buNone/>
            </a:pPr>
            <a:r>
              <a:rPr lang="en-US" sz="19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взрослые спокойно относятся к ошибкам, ученик охотнее пробует говорить по-английски. Безопасная атмосфера помогает сосредоточиться на смысле ответа, а не на страхе сделать неточность.
</a:t>
            </a:r>
            <a:endParaRPr lang="en-US" sz="1058" dirty="0"/>
          </a:p>
        </p:txBody>
      </p:sp>
      <p:sp>
        <p:nvSpPr>
          <p:cNvPr id="13" name="Text 3"/>
          <p:cNvSpPr txBox="1"/>
          <p:nvPr/>
        </p:nvSpPr>
        <p:spPr>
          <a:xfrm>
            <a:off x="248969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Похвала за старание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одобрения важны, если они связаны не только с оценкой, но и с усилием. Такая поддержка усиливает мотивацию, особенно когда ученик учится выражать свои способности.
</a:t>
            </a:r>
            <a:endParaRPr lang="en-US" sz="1102" dirty="0"/>
          </a:p>
        </p:txBody>
      </p:sp>
      <p:sp>
        <p:nvSpPr>
          <p:cNvPr id="14" name="Text 4"/>
          <p:cNvSpPr txBox="1"/>
          <p:nvPr/>
        </p:nvSpPr>
        <p:spPr>
          <a:xfrm>
            <a:off x="461941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парной 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паре и группе школьник чаще повторяет слова, слушает ответы и задаёт вопросы. Это создаёт больше практики, чем одиночное выполнение задания, и развивает уверенность.
</a:t>
            </a:r>
            <a:endParaRPr lang="en-US" sz="1102" dirty="0"/>
          </a:p>
        </p:txBody>
      </p:sp>
      <p:sp>
        <p:nvSpPr>
          <p:cNvPr id="15" name="Text 5"/>
          <p:cNvSpPr txBox="1"/>
          <p:nvPr/>
        </p:nvSpPr>
        <p:spPr>
          <a:xfrm>
            <a:off x="6749129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оценки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только по баллам может скрыть реальные успехи ребёнка. Важно замечать улучшение чтения, говорения и словарного запаса, даже если итоговая оценка меняется медленнее.
</a:t>
            </a:r>
            <a:endParaRPr lang="en-US" sz="11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8" y="1311376"/>
            <a:ext cx="8415944" cy="318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работа с темой abilities and talents на уроке
</a:t>
            </a:r>
            <a:endParaRPr lang="en-US" sz="1746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868485"/>
            <a:ext cx="63282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показывает, как новые слова превращаются в связное высказывание.
</a:t>
            </a:r>
            <a:endParaRPr lang="en-US" sz="108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 в освоении слов темы: пример по повторениям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что даже короткие, но регулярные повторения постепенно укрепляют уверенность в ответах и уменьшают паузы при говорении.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ученик возвращается к словам и фразам, тем точнее и свободнее он использует их в речи.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повторения слов и фраз на уроке английского языка
</a:t>
            </a:r>
            <a:endParaRPr lang="en-US" sz="8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6441" y="3052271"/>
            <a:ext cx="2731200" cy="16536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52777" y="3052271"/>
            <a:ext cx="2731200" cy="165365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0025" y="3052271"/>
            <a:ext cx="2731200" cy="1653656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жизни и школьной среды
</a:t>
            </a:r>
            <a:endParaRPr lang="en-US" sz="1812" dirty="0"/>
          </a:p>
        </p:txBody>
      </p:sp>
      <p:sp>
        <p:nvSpPr>
          <p:cNvPr id="14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89" dirty="0"/>
          </a:p>
        </p:txBody>
      </p:sp>
      <p:sp>
        <p:nvSpPr>
          <p:cNvPr id="15" name="Text 2"/>
          <p:cNvSpPr txBox="1"/>
          <p:nvPr/>
        </p:nvSpPr>
        <p:spPr>
          <a:xfrm>
            <a:off x="3206456" y="1457013"/>
            <a:ext cx="2731200" cy="134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сцене и на плакате
</a:t>
            </a:r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ученица любит рисовать и с удовольствием оформляет постеры для проекта. Её работы всегда аккуратные и яркие, а для выступления она выбирает короткие, понятные подписи к рисункам.
</a:t>
            </a:r>
            <a:endParaRPr lang="en-US" sz="1174" dirty="0"/>
          </a:p>
        </p:txBody>
      </p:sp>
      <p:sp>
        <p:nvSpPr>
          <p:cNvPr id="16" name="Text 3"/>
          <p:cNvSpPr txBox="1"/>
          <p:nvPr/>
        </p:nvSpPr>
        <p:spPr>
          <a:xfrm>
            <a:off x="6052792" y="1457013"/>
            <a:ext cx="2731200" cy="134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команде и за партой
</a:t>
            </a:r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школьник уверенно играет в спортивной команде и одновременно хорошо запоминает новые слова. На уроке он быстро понимает инструкции, помогает одноклассникам и спокойно объясняет свой выбор.
</a:t>
            </a:r>
            <a:endParaRPr lang="en-US" sz="1174" dirty="0"/>
          </a:p>
        </p:txBody>
      </p:sp>
      <p:sp>
        <p:nvSpPr>
          <p:cNvPr id="17" name="Text 4"/>
          <p:cNvSpPr txBox="1"/>
          <p:nvPr/>
        </p:nvSpPr>
        <p:spPr>
          <a:xfrm>
            <a:off x="360104" y="1457013"/>
            <a:ext cx="2731200" cy="134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чтения
</a:t>
            </a:r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ученик читает вслух особенно быстро и без остановок. Он легко справляется с незнакомыми словами, потому что много тренируется дома и не боится повторять сложные предложения несколько раз.
</a:t>
            </a:r>
            <a:endParaRPr lang="en-US" sz="117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разговоре о talents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352550"/>
            <a:ext cx="2728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Талант без тренировки
</a:t>
            </a:r>
            <a:pPr algn="l" indent="0" marL="0">
              <a:lnSpc>
                <a:spcPct val="115000"/>
              </a:lnSpc>
              <a:buNone/>
            </a:pPr>
            <a:r>
              <a:rPr lang="en-US" sz="2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Talent не означает, что человеку больше не нужно учиться. Даже заметная сильная сторона раскрывается лучше, если её регулярно развивать упражнениями, чтением и повторением.
</a:t>
            </a:r>
            <a:endParaRPr lang="en-US" sz="1343" dirty="0"/>
          </a:p>
        </p:txBody>
      </p:sp>
      <p:sp>
        <p:nvSpPr>
          <p:cNvPr id="10" name="Text 3"/>
          <p:cNvSpPr txBox="1"/>
          <p:nvPr/>
        </p:nvSpPr>
        <p:spPr>
          <a:xfrm>
            <a:off x="3207750" y="2352563"/>
            <a:ext cx="2728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всё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2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удачная работа не доказывает, что у ученика есть талант во всех предметах. Лучше смотреть на устойчивый результат в разных заданиях и на длительный интерес.
</a:t>
            </a:r>
            <a:endParaRPr lang="en-US" sz="1343" dirty="0"/>
          </a:p>
        </p:txBody>
      </p:sp>
      <p:sp>
        <p:nvSpPr>
          <p:cNvPr id="11" name="Text 4"/>
          <p:cNvSpPr txBox="1"/>
          <p:nvPr/>
        </p:nvSpPr>
        <p:spPr>
          <a:xfrm>
            <a:off x="6055500" y="2352563"/>
            <a:ext cx="2728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2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Skill обычно связан с тренируемым навыком, а talent подчёркивает яркую способность. В английском важно выбирать нужное слово и не переводить фразы дословно.
</a:t>
            </a:r>
            <a:endParaRPr lang="en-US" sz="134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683" y="1812469"/>
            <a:ext cx="357600" cy="3178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13008" y="1787915"/>
            <a:ext cx="357600" cy="357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51333" y="1787915"/>
            <a:ext cx="357600" cy="3576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89658" y="1787915"/>
            <a:ext cx="357600" cy="3576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свои сильные стороны в изучении английского
</a:t>
            </a:r>
            <a:endParaRPr lang="en-US" sz="1812" dirty="0"/>
          </a:p>
        </p:txBody>
      </p:sp>
      <p:sp>
        <p:nvSpPr>
          <p:cNvPr id="14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89" dirty="0"/>
          </a:p>
        </p:txBody>
      </p:sp>
      <p:sp>
        <p:nvSpPr>
          <p:cNvPr id="15" name="Text 2"/>
          <p:cNvSpPr txBox="1"/>
          <p:nvPr/>
        </p:nvSpPr>
        <p:spPr>
          <a:xfrm>
            <a:off x="360000" y="2495450"/>
            <a:ext cx="20091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Пробовать разные задания
</a:t>
            </a:r>
            <a:pPr algn="l" indent="0" marL="0">
              <a:lnSpc>
                <a:spcPct val="115000"/>
              </a:lnSpc>
              <a:buNone/>
            </a:pPr>
            <a:r>
              <a:rPr lang="en-US" sz="22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5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 легче заметить, если ученик читает, слушает, говорит, пишет и играет в языковые игры. Разные виды работы показывают, что получается быстрее и вызывает интерес.
</a:t>
            </a:r>
            <a:endParaRPr lang="en-US" sz="1145" dirty="0"/>
          </a:p>
        </p:txBody>
      </p:sp>
      <p:sp>
        <p:nvSpPr>
          <p:cNvPr id="16" name="Text 3"/>
          <p:cNvSpPr txBox="1"/>
          <p:nvPr/>
        </p:nvSpPr>
        <p:spPr>
          <a:xfrm>
            <a:off x="2498341" y="2495450"/>
            <a:ext cx="20091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Отмечать любимый формат
</a:t>
            </a:r>
            <a:pPr algn="l" indent="0" marL="0">
              <a:lnSpc>
                <a:spcPct val="115000"/>
              </a:lnSpc>
              <a:buNone/>
            </a:pPr>
            <a:r>
              <a:rPr lang="en-US" sz="219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Кому-то легче учить слова через песни, кому-то — через диалоги или рисунки с подписями. Любимый формат часто помогает учиться увереннее и дольше сохранять внимание.
</a:t>
            </a:r>
            <a:endParaRPr lang="en-US" sz="1120" dirty="0"/>
          </a:p>
        </p:txBody>
      </p:sp>
      <p:sp>
        <p:nvSpPr>
          <p:cNvPr id="17" name="Text 4"/>
          <p:cNvSpPr txBox="1"/>
          <p:nvPr/>
        </p:nvSpPr>
        <p:spPr>
          <a:xfrm>
            <a:off x="4636682" y="2495450"/>
            <a:ext cx="20091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на прогресс
</a:t>
            </a:r>
            <a:pPr algn="l" indent="0" marL="0">
              <a:lnSpc>
                <a:spcPct val="115000"/>
              </a:lnSpc>
              <a:buNone/>
            </a:pPr>
            <a:r>
              <a:rPr lang="en-US" sz="23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замечать не только оценку, но и то, стало ли меньше ошибок, легче ли понимать инструкцию и увереннее ли ученик говорит после повторения.
</a:t>
            </a:r>
            <a:endParaRPr lang="en-US" sz="1188" dirty="0"/>
          </a:p>
        </p:txBody>
      </p:sp>
      <p:sp>
        <p:nvSpPr>
          <p:cNvPr id="18" name="Text 5"/>
          <p:cNvSpPr txBox="1"/>
          <p:nvPr/>
        </p:nvSpPr>
        <p:spPr>
          <a:xfrm>
            <a:off x="6775024" y="2495450"/>
            <a:ext cx="20091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Спрашивать себя
</a:t>
            </a:r>
            <a:pPr algn="l" indent="0" marL="0">
              <a:lnSpc>
                <a:spcPct val="115000"/>
              </a:lnSpc>
              <a:buNone/>
            </a:pPr>
            <a:r>
              <a:rPr lang="en-US" sz="23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вопрос «Что даётся мне легче?» помогает увидеть личные сильные стороны. Если ответ приносит интерес и заметный прогресс, это важный знак способности.
</a:t>
            </a:r>
            <a:endParaRPr lang="en-US" sz="118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способности чаще всего заметны в 6 классе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английского особенно заметны умение работать со словами, быстро вспоминать пример и спокойно отвечать в паре или небольшом обсуждении.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показывает, что у школьников часто сочетаются разные сильные стороны, а языковые навыки становятся наиболее заметными в классе.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учебной активностью учеников 6 класса на уроках английского языка
</a:t>
            </a:r>
            <a:endParaRPr lang="en-US" sz="72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05952" y="2012050"/>
            <a:ext cx="57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7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Способности растут, когда есть интерес и регулярная практика
</a:t>
            </a:r>
            <a:endParaRPr lang="en-US" sz="1974" dirty="0"/>
          </a:p>
        </p:txBody>
      </p:sp>
      <p:sp>
        <p:nvSpPr>
          <p:cNvPr id="5" name="Text 1"/>
          <p:cNvSpPr txBox="1"/>
          <p:nvPr/>
        </p:nvSpPr>
        <p:spPr>
          <a:xfrm>
            <a:off x="2290118" y="2714743"/>
            <a:ext cx="45093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Abilities and talents становятся заметнее, если ученик пробует, повторяет и не боится ошибок. Простой английский помогает рассказать о себе: I can… I am good at… My talent is… 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2026-05-30T17:46:32Z</dcterms:created>
  <dcterms:modified xsi:type="dcterms:W3CDTF">2026-05-30T17:46:32Z</dcterms:modified>
</cp:coreProperties>
</file>