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 использование наследственной информации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ДНК хранит, копирует и передаёт признаки живых организмов.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наследственная информация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определяет строение белков, обмен веществ и развитие организма. Она передаётся потомкам, создаёт разнообразие признаков и при ошибках может становиться причиной наследственных заболеваний.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носитель наследственной информации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442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ДНК состоит из двух антипараллельных цепей, закрученных в двойную спираль. Такое строение делает хранение информации устойчивым и помогает клетке точно копировать её перед делением.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443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245363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Аденин соединяется с тимином, а гуанин — с цитозином. Благодаря строгому соответствию оснований одна цепь служит матрицей для сборки другой, что обеспечивает надёжность передачи наследственной информации.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45364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оснований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638586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порядок нуклеотидов несёт смысл генетического текста. В этой последовательности расположены гены и регуляторные участки, задающие, какие белки будут синтезированы и в какой момент они понадобятся клетке.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4638595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нуклеотидов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6823528" y="3112978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совмещает два важнейших свойства: долговременное сохранение сведений о признаках и возможность их точного считывания. Поэтому наследственная информация остаётся стабильной, но при этом доступной для работы клетки.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6823537" y="2659416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 устойчивость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528" y="225"/>
            <a:ext cx="448549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ДНК в хроматин и хромосомы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26" y="1418473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ДНК оборачивается вокруг белков-гистонов и образует нуклеосомы. Это первый уровень упаковки, который позволяет разместить длинную молекулу в ограниченном объёме ядра.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61651" y="11924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Нуклеосомы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1626" y="233910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Нуклеосомы объединяются в хроматин — более крупную и гибкую структуру. Он обеспечивает не только компактность, но и возможность регулировать доступ ферментов к определённым участкам ДНК.
</a:t>
            </a:r>
            <a:endParaRPr lang="en-US" sz="900" dirty="0"/>
          </a:p>
        </p:txBody>
      </p:sp>
      <p:sp>
        <p:nvSpPr>
          <p:cNvPr id="10" name="Text 5"/>
          <p:cNvSpPr txBox="1"/>
          <p:nvPr/>
        </p:nvSpPr>
        <p:spPr>
          <a:xfrm>
            <a:off x="261653" y="21130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261626" y="325972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Эухроматин более разрыхлён и обычно связан с активными генами, а гетерохроматин уплотнён и чаще остаётся малоактивным. Разная степень уплотнения помогает клетке управлять работой наследственного материала.
</a:t>
            </a:r>
            <a:endParaRPr lang="en-US" sz="900" dirty="0"/>
          </a:p>
        </p:txBody>
      </p:sp>
      <p:sp>
        <p:nvSpPr>
          <p:cNvPr id="12" name="Text 7"/>
          <p:cNvSpPr txBox="1"/>
          <p:nvPr/>
        </p:nvSpPr>
        <p:spPr>
          <a:xfrm>
            <a:off x="261653" y="303364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Эухроматин и гетерохроматин
</a:t>
            </a:r>
            <a:endParaRPr lang="en-US" sz="1000" dirty="0"/>
          </a:p>
        </p:txBody>
      </p:sp>
      <p:sp>
        <p:nvSpPr>
          <p:cNvPr id="13" name="Text 8"/>
          <p:cNvSpPr txBox="1"/>
          <p:nvPr/>
        </p:nvSpPr>
        <p:spPr>
          <a:xfrm>
            <a:off x="261613" y="4180369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клетки хроматин ещё сильнее упаковывается в хромосомы. В этой форме наследственный материал особенно защищён и удобно распределяется между дочерними клетками.
</a:t>
            </a:r>
            <a:endParaRPr lang="en-US" sz="900" dirty="0"/>
          </a:p>
        </p:txBody>
      </p:sp>
      <p:sp>
        <p:nvSpPr>
          <p:cNvPr id="14" name="Text 9"/>
          <p:cNvSpPr txBox="1"/>
          <p:nvPr/>
        </p:nvSpPr>
        <p:spPr>
          <a:xfrm>
            <a:off x="261640" y="3954289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1744752"/>
            <a:ext cx="4776300" cy="22406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наследственного материала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генетический материал существует на разных уровнях организации и по-разному проявляет себя в клетке.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не сводится только к молекуле ДНК: она проходит несколько уровней упаковки, прежде чем становится доступной для работы клетки.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реализации наследственной информации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информация проходит от ДНК к признаку.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Репликация: удвоение наследственного материала
</a:t>
            </a:r>
            <a:endParaRPr lang="en-US" sz="26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34775" y="1540677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происходит перед делением клетки, чтобы каждая дочерняя клетка получила полный набор наследственной информации. Процесс начинается с расплетания двойной спирали и разделения двух цепей ДНК.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4795" y="1300525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делению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4775" y="2420726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молекула ДНК сохраняет одну старую и одну вновь синтезированную цепь. Такой способ удвоения называется полуконсервативным и обеспечивает преемственность генетической информации.
</a:t>
            </a:r>
            <a:endParaRPr lang="en-US" sz="954" dirty="0"/>
          </a:p>
        </p:txBody>
      </p:sp>
      <p:sp>
        <p:nvSpPr>
          <p:cNvPr id="12" name="Text 5"/>
          <p:cNvSpPr txBox="1"/>
          <p:nvPr/>
        </p:nvSpPr>
        <p:spPr>
          <a:xfrm>
            <a:off x="634795" y="2180574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Полуконсервативный принцип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4775" y="330078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ДНК-полимераза может достраивать цепь только в направлении 5'→3'. Поэтому синтез идёт строго упорядоченно и требует точного согласования работы нескольких ферментов.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34795" y="306062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синтеза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34775" y="418085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Хеликаза расплетает молекулу, праймаза запускает синтез, ДНК-полимераза достраивает новую цепь, а лигаза соединяет фрагменты. Совместная работа ферментов делает копирование ДНК эффективным и точным.
</a:t>
            </a:r>
            <a:endParaRPr lang="en-US" sz="988" dirty="0"/>
          </a:p>
        </p:txBody>
      </p:sp>
      <p:sp>
        <p:nvSpPr>
          <p:cNvPr id="16" name="Text 9"/>
          <p:cNvSpPr txBox="1"/>
          <p:nvPr/>
        </p:nvSpPr>
        <p:spPr>
          <a:xfrm>
            <a:off x="634795" y="394069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процесса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копирования ДНК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редкие ошибки важны, потому что одна замена в критическом участке может повлиять на работу гена и свойства белка.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резко возрастает после проверки и репарации, поэтому итоговая частота ошибок у эукариот остаётся чрезвычайно низкой.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обобщённые оценки частоты ошибок репликации у эукариот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031" y="1441475"/>
            <a:ext cx="205538" cy="23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350" y="2403159"/>
            <a:ext cx="234900" cy="23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250" y="3381877"/>
            <a:ext cx="251100" cy="20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031" y="4326575"/>
            <a:ext cx="205538" cy="23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Транскрипция: синтез РНК по матрице ДНК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52550" y="12623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Матрица ДНК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начинается на участке ДНК, где закодирована нужная клетке информация. Одна из цепей служит матрицей, а последовательность РНК строится комплементарно ей.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752550" y="22240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РНК-полимераза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РНК-полимераза распознаёт начало гена, разъединяет цепи ДНК и собирает РНК из рибонуклеотидов. Именно он обеспечивает считывание генетической информации в ядре.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752550" y="3185730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РНК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эукариот образуются мРНК, тРНК и рРНК. мРНК переносит информацию, тРНК доставляет аминокислоты, а рРНК входит в состав рибосом и участвует в синтезе белка.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752550" y="4147437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Промотор задаёт точку старта транскрипции, а терминатор останавливает её. Благодаря этим участкам клетка точно определяет, где начинается и заканчивается считывание гена.
</a:t>
            </a:r>
            <a:endParaRPr lang="en-US" sz="9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11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Процессинг РНК у эукариот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575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5'-конец пре-мРНК присоединяется кэп. Он защищает молекулу от разрушения и помогает ей распознаваться клеточными системами, отвечающими за дальнейший транспорт и перевод информации.
</a:t>
            </a:r>
            <a:endParaRPr lang="en-US" sz="987" dirty="0"/>
          </a:p>
        </p:txBody>
      </p:sp>
      <p:sp>
        <p:nvSpPr>
          <p:cNvPr id="6" name="Text 3"/>
          <p:cNvSpPr txBox="1"/>
          <p:nvPr/>
        </p:nvSpPr>
        <p:spPr>
          <a:xfrm>
            <a:off x="261587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Кэпирование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441502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3'-концу добавляется поли-А-хвост, который повышает устойчивость РНК в ядре и цитоплазме. Эта «защитная метка» облегчает выход зрелой мРНК из ядра.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441514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Полиаденилирование
</a:t>
            </a:r>
            <a:endParaRPr lang="en-US" sz="1100" dirty="0"/>
          </a:p>
        </p:txBody>
      </p:sp>
      <p:sp>
        <p:nvSpPr>
          <p:cNvPr id="9" name="Text 6"/>
          <p:cNvSpPr txBox="1"/>
          <p:nvPr/>
        </p:nvSpPr>
        <p:spPr>
          <a:xfrm>
            <a:off x="4621426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сплайсинга интроны удаляются, а экзоны соединяются в единую последовательность. В результате образуется зрелая мРНК, готовая к участию в синтезе белка.
</a:t>
            </a:r>
            <a:endParaRPr lang="en-US" sz="1000" dirty="0"/>
          </a:p>
        </p:txBody>
      </p:sp>
      <p:sp>
        <p:nvSpPr>
          <p:cNvPr id="10" name="Text 7"/>
          <p:cNvSpPr txBox="1"/>
          <p:nvPr/>
        </p:nvSpPr>
        <p:spPr>
          <a:xfrm>
            <a:off x="4621437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Сплайсинг
</a:t>
            </a:r>
            <a:endParaRPr lang="en-US" sz="1100" dirty="0"/>
          </a:p>
        </p:txBody>
      </p:sp>
      <p:sp>
        <p:nvSpPr>
          <p:cNvPr id="11" name="Text 8"/>
          <p:cNvSpPr txBox="1"/>
          <p:nvPr/>
        </p:nvSpPr>
        <p:spPr>
          <a:xfrm>
            <a:off x="6801357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 может обрабатываться по-разному, если соединяются разные наборы экзонов. Это увеличивает разнообразие белков без увеличения числа самих генов.
</a:t>
            </a:r>
            <a:endParaRPr lang="en-US" sz="1000" dirty="0"/>
          </a:p>
        </p:txBody>
      </p:sp>
      <p:sp>
        <p:nvSpPr>
          <p:cNvPr id="12" name="Text 9"/>
          <p:cNvSpPr txBox="1"/>
          <p:nvPr/>
        </p:nvSpPr>
        <p:spPr>
          <a:xfrm>
            <a:off x="6801369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Альтернативный сплайсинг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00" y="1121138"/>
            <a:ext cx="4453800" cy="1187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200" y="2388505"/>
            <a:ext cx="4453800" cy="118739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00" y="3655880"/>
            <a:ext cx="4453800" cy="1187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рибосома превращает информацию в белок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58800" y="1120683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 распознан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движется вдоль молекулы мРНК, словно читает инструкцию по строкам. Каждый кодон узнаётся антикодоном тРНК, которая приносит нужную аминокислоту. Так на молекулярном уровне складывается точная последовательность будущего белка.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8800" y="2388050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начинает расти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распознавания старт-кодона AUG рибосома запускает сборку полипептида. Аминокислоты соединяются пептидными связями одна за другой, и цепь удлиняется. Процесс идёт быстро, но требует строгого совпадения кодонов и тРНК.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58800" y="3655425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остановки и сворачивание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рибосома достигает стоп-кодона, синтез прекращается, а готовая цепь освобождается. Затем белок сворачивается в определённую пространственную форму, которая и определяет его функцию — ферментативную, транспортную или структурную.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1400" y="776825"/>
            <a:ext cx="3841200" cy="150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64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2538300" y="3886863"/>
            <a:ext cx="4067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триплетов возможно при четырёх нуклеотидах; часть из них задаёт аминокислоты, а три кодона служат сигналами остановки синтеза.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080650" y="2334100"/>
            <a:ext cx="4982700" cy="93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кодонов образуют систему записи наследственной информации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2538300" y="3407575"/>
            <a:ext cx="4067400" cy="1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генетический код.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признаку: уровни контроля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этап добавляет новый уровень регуляции: от считывания гена до итогового проявления признака в клетке и организме.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формируется постепенно: влияние гена усиливается и уточняется на каждом этапе реализации наследственной информации.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школьному курсу биологии.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470" y="1870074"/>
            <a:ext cx="154200" cy="15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700" y="1885494"/>
            <a:ext cx="154200" cy="123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0240" y="1870074"/>
            <a:ext cx="154200" cy="1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28206" y="1862724"/>
            <a:ext cx="147788" cy="168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2594704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эмбрионального развития и роста организма включаются и выключаются разные гены. Это позволяет клеткам последовательно специализироваться и формировать ткани и органы.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79925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клетках активны разные наборы генов, поэтому нейрон, мышечная клетка и клетка крови выполняют собственные функции, имея одинаковую ДНК.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809475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питание, гормоны и другие внешние воздействия способны изменять активность генов. Клетка отвечает на такие сигналы, меняя скорость синтеза РНК и белков.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024237" y="2254200"/>
            <a:ext cx="18582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хроматина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 упакованные участки ДНК труднее доступны ферментам, а разрыхлённые — легче считываются. Поэтому структура хроматина напрямую влияет на включение и выключение генов.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управляет работой генов
</a:t>
            </a:r>
            <a:endParaRPr lang="en-US" sz="3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20800" cy="7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эпигенетические механизмы
</a:t>
            </a:r>
            <a:endParaRPr lang="en-US" sz="30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38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Сохранена ДНК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нуклеотидов не меняется, но клетка получает возможность по-разному использовать одни и те же гены.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6445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Метилирование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молекуле ДНК присоединяются метильные группы, и некоторые участки становятся менее активными или временно недоступными для считывания.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680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гистонов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изменения белков-гистонов меняют степень упаковки хроматина, облегчая либо затрудняя доступ к генам.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865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Сформированное эпигенетическое состояние может сохраняться при делении клеток, влияя на развитие тканей, старение и работу генов.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4658" y="1080000"/>
            <a:ext cx="6354884" cy="2345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мутаций и их последствия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мутации, масштаб изменения и возможные последствия связаны между собой; таблица показывает, как разные изменения ДНК отражаются на признаках организма.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бывают разного масштаба, но все они меняют наследственную информацию и могут быть нейтральными, вредными или полезными.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признаки переходят от родителей к потомкам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образование гамет, случайное сочетание аллелей при оплодотворении и основные варианты взаимодействия аллелей.
</a:t>
            </a:r>
            <a:endParaRPr lang="en-US" sz="13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528" y="225"/>
            <a:ext cx="448549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и заболевания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26" y="1418473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одного гена может нарушить работу белка и привести к заболеванию. Так проявляются, например, муковисцидоз и гемофилия, где дефект наследуется по определённым законам.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61651" y="11924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Моногенные нарушения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1626" y="233910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затронуты крупные участки хромосом или нарушено их число, страдают сразу многие гены. Такие изменения часто сопровождаются серьёзными особенностями развития и работы органов.
</a:t>
            </a:r>
            <a:endParaRPr lang="en-US" sz="900" dirty="0"/>
          </a:p>
        </p:txBody>
      </p:sp>
      <p:sp>
        <p:nvSpPr>
          <p:cNvPr id="10" name="Text 5"/>
          <p:cNvSpPr txBox="1"/>
          <p:nvPr/>
        </p:nvSpPr>
        <p:spPr>
          <a:xfrm>
            <a:off x="261653" y="211302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изменения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261626" y="3259728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позволяет увидеть крупные изменения хромосом, ПЦР помогает обнаружить нужные участки ДНК, а секвенирование точно определяет последовательность нуклеотидов.
</a:t>
            </a:r>
            <a:endParaRPr lang="en-US" sz="900" dirty="0"/>
          </a:p>
        </p:txBody>
      </p:sp>
      <p:sp>
        <p:nvSpPr>
          <p:cNvPr id="12" name="Text 7"/>
          <p:cNvSpPr txBox="1"/>
          <p:nvPr/>
        </p:nvSpPr>
        <p:spPr>
          <a:xfrm>
            <a:off x="261653" y="3033648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выявления
</a:t>
            </a:r>
            <a:endParaRPr lang="en-US" sz="1000" dirty="0"/>
          </a:p>
        </p:txBody>
      </p:sp>
      <p:sp>
        <p:nvSpPr>
          <p:cNvPr id="13" name="Text 8"/>
          <p:cNvSpPr txBox="1"/>
          <p:nvPr/>
        </p:nvSpPr>
        <p:spPr>
          <a:xfrm>
            <a:off x="261613" y="4180369"/>
            <a:ext cx="4167512" cy="556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обнаружение наследственных нарушений помогает выбрать наблюдение, лечение и профилактику осложнений. Это особенно важно для семей, где уже известен риск передачи мутации.
</a:t>
            </a:r>
            <a:endParaRPr lang="en-US" sz="900" dirty="0"/>
          </a:p>
        </p:txBody>
      </p:sp>
      <p:sp>
        <p:nvSpPr>
          <p:cNvPr id="14" name="Text 9"/>
          <p:cNvSpPr txBox="1"/>
          <p:nvPr/>
        </p:nvSpPr>
        <p:spPr>
          <a:xfrm>
            <a:off x="261640" y="3954289"/>
            <a:ext cx="4167512" cy="180939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ранней диагностики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генетического разнообразия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сохранении общего плана строения организма каждое поколение получает новые сочетания аллелей, а не точные копии родительских наборов.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потомков создают сразу несколько механизмов, поэтому наследственная информация устойчива, но не повторяется абсолютно одинаково.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школьному курсу биологии.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наследственной информации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хранится в ДНК, упаковывается в хромосомы и проявляется через РНК и белки. Точность копирования поддерживает стабильность, а мутации и регуляция генов создают разнообразие живых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2026-06-01T21:21:45Z</dcterms:created>
  <dcterms:modified xsi:type="dcterms:W3CDTF">2026-06-01T21:21:45Z</dcterms:modified>
</cp:coreProperties>
</file>