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image" Target="../media/image-4-6.jpeg"/><Relationship Id="rId7" Type="http://schemas.openxmlformats.org/officeDocument/2006/relationships/image" Target="../media/image-4-7.png"/><Relationship Id="rId8" Type="http://schemas.openxmlformats.org/officeDocument/2006/relationships/image" Target="../media/image-4-8.jpeg"/><Relationship Id="rId9" Type="http://schemas.openxmlformats.org/officeDocument/2006/relationships/image" Target="../media/image-4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pn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image" Target="../media/image-5-10.png"/><Relationship Id="rId11" Type="http://schemas.openxmlformats.org/officeDocument/2006/relationships/image" Target="../media/image-5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image" Target="../media/image-8-7.png"/><Relationship Id="rId8" Type="http://schemas.openxmlformats.org/officeDocument/2006/relationships/image" Target="../media/image-8-8.png"/><Relationship Id="rId9" Type="http://schemas.openxmlformats.org/officeDocument/2006/relationships/image" Target="../media/image-8-9.png"/><Relationship Id="rId10" Type="http://schemas.openxmlformats.org/officeDocument/2006/relationships/image" Target="../media/image-8-10.png"/><Relationship Id="rId11" Type="http://schemas.openxmlformats.org/officeDocument/2006/relationships/image" Target="../media/image-8-11.png"/><Relationship Id="rId12" Type="http://schemas.openxmlformats.org/officeDocument/2006/relationships/image" Target="../media/image-8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image" Target="../media/image-9-7.jpeg"/><Relationship Id="rId8" Type="http://schemas.openxmlformats.org/officeDocument/2006/relationships/image" Target="../media/image-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jpe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image" Target="../media/image-12-6.jpeg"/><Relationship Id="rId7" Type="http://schemas.openxmlformats.org/officeDocument/2006/relationships/image" Target="../media/image-12-7.png"/><Relationship Id="rId8" Type="http://schemas.openxmlformats.org/officeDocument/2006/relationships/image" Target="../media/image-12-8.jpeg"/><Relationship Id="rId9" Type="http://schemas.openxmlformats.org/officeDocument/2006/relationships/image" Target="../media/image-12-9.png"/><Relationship Id="rId10" Type="http://schemas.openxmlformats.org/officeDocument/2006/relationships/image" Target="../media/image-12-10.jpeg"/><Relationship Id="rId11" Type="http://schemas.openxmlformats.org/officeDocument/2006/relationships/image" Target="../media/image-12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image" Target="../media/image-16-7.png"/><Relationship Id="rId8" Type="http://schemas.openxmlformats.org/officeDocument/2006/relationships/image" Target="../media/image-16-8.png"/><Relationship Id="rId9" Type="http://schemas.openxmlformats.org/officeDocument/2006/relationships/image" Target="../media/image-16-9.png"/><Relationship Id="rId10" Type="http://schemas.openxmlformats.org/officeDocument/2006/relationships/image" Target="../media/image-16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60525" y="2023001"/>
            <a:ext cx="4837500" cy="296674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268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язык в 3 классе: школьные предметы и вещи на английском
</a:t>
            </a:r>
            <a:endParaRPr lang="en-US" sz="2689" dirty="0"/>
          </a:p>
        </p:txBody>
      </p:sp>
      <p:sp>
        <p:nvSpPr>
          <p:cNvPr id="6" name="Text 1"/>
          <p:cNvSpPr txBox="1"/>
          <p:nvPr/>
        </p:nvSpPr>
        <p:spPr>
          <a:xfrm>
            <a:off x="930837" y="4289050"/>
            <a:ext cx="2331900" cy="41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72200" y="2365450"/>
            <a:ext cx="2849100" cy="14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слова, игры и простые фразы для уверенного старта.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067300" y="1362014"/>
            <a:ext cx="3932400" cy="298002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1125" y="305321"/>
            <a:ext cx="8061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эта тема подходит третьеклассникам
</a:t>
            </a:r>
            <a:endParaRPr lang="en-US" sz="2400" dirty="0"/>
          </a:p>
        </p:txBody>
      </p:sp>
      <p:sp>
        <p:nvSpPr>
          <p:cNvPr id="6" name="Text 1"/>
          <p:cNvSpPr txBox="1"/>
          <p:nvPr/>
        </p:nvSpPr>
        <p:spPr>
          <a:xfrm>
            <a:off x="590300" y="1821175"/>
            <a:ext cx="3958800" cy="2766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Ребятам легко говорить о том, что они видят каждый день: книге, ручке, парте и уроках. Короткие слова, картинки и простые фразы быстро включают детей в английский язык и делают урок понятным и живым.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77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Классная комната на английском языке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5106625" y="157070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урока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classroom сразу называет класс, где проходит урок. Рядом с ним часто звучат desk, chair и board, потому что именно эти предметы окружают детей во время занятия.
</a:t>
            </a:r>
            <a:endParaRPr lang="en-US" sz="875" dirty="0"/>
          </a:p>
        </p:txBody>
      </p:sp>
      <p:sp>
        <p:nvSpPr>
          <p:cNvPr id="12" name="Text 3"/>
          <p:cNvSpPr txBox="1"/>
          <p:nvPr/>
        </p:nvSpPr>
        <p:spPr>
          <a:xfrm>
            <a:off x="5106625" y="2176352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находится в классе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Teacher и pupil — самые важные слова для разговора о людях в классе. Они помогают описывать, кто объясняет задание, кто слушает и кто отвечает у доски.
</a:t>
            </a:r>
            <a:endParaRPr lang="en-US" sz="875" dirty="0"/>
          </a:p>
        </p:txBody>
      </p:sp>
      <p:sp>
        <p:nvSpPr>
          <p:cNvPr id="13" name="Text 4"/>
          <p:cNvSpPr txBox="1"/>
          <p:nvPr/>
        </p:nvSpPr>
        <p:spPr>
          <a:xfrm>
            <a:off x="5106625" y="2782010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и дверь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Window и door часто встречаются в первых описаниях класса. Эти слова легко запомнить, потому что их можно сразу показать глазами и назвать по-английски без долгих объяснений.
</a:t>
            </a:r>
            <a:endParaRPr lang="en-US" sz="875" dirty="0"/>
          </a:p>
        </p:txBody>
      </p:sp>
      <p:sp>
        <p:nvSpPr>
          <p:cNvPr id="14" name="Text 5"/>
          <p:cNvSpPr txBox="1"/>
          <p:nvPr/>
        </p:nvSpPr>
        <p:spPr>
          <a:xfrm>
            <a:off x="5106625" y="3387663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короткие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третьеклассников особенно удобны частые и короткие слова. Их проще повторять, читать и использовать в простых фразах, когда нужно описать свой класс.
</a:t>
            </a:r>
            <a:endParaRPr lang="en-US" sz="875" dirty="0"/>
          </a:p>
        </p:txBody>
      </p:sp>
      <p:sp>
        <p:nvSpPr>
          <p:cNvPr id="15" name="Text 6"/>
          <p:cNvSpPr txBox="1"/>
          <p:nvPr/>
        </p:nvSpPr>
        <p:spPr>
          <a:xfrm>
            <a:off x="5106625" y="3993328"/>
            <a:ext cx="3464100" cy="53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Диалог о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4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нужны не только для отдельных подписей, но и для маленьких диалогов. С ними ребёнок уже может сказать, что видит в классе и где проходит урок.
</a:t>
            </a:r>
            <a:endParaRPr lang="en-US" sz="87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3578"/>
            <a:ext cx="2666700" cy="1390642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229625" y="1133578"/>
            <a:ext cx="2666700" cy="1390642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296625" y="1134129"/>
            <a:ext cx="2684700" cy="1389542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2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сумка и пенал: bag and pencil case
</a:t>
            </a:r>
            <a:endParaRPr lang="en-US" sz="2400" dirty="0"/>
          </a:p>
        </p:txBody>
      </p:sp>
      <p:sp>
        <p:nvSpPr>
          <p:cNvPr id="13" name="Text 2"/>
          <p:cNvSpPr txBox="1"/>
          <p:nvPr/>
        </p:nvSpPr>
        <p:spPr>
          <a:xfrm>
            <a:off x="320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рюкзаке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Утром ребёнок открывает bag или schoolbag и достаёт book, notebook, pen, pencil и eraser. Это привычный набор, поэтому новые английские слова быстро связываются с реальными вещами.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3387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Пенал на парте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pencil case обычно лежат самые нужные мелочи: ручка, карандаш и ластик. Когда дети называют их по-английски, им легче запомнить слова, потому что предметы буквально находятся под рукой.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6454525" y="2789424"/>
            <a:ext cx="2350800" cy="1594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описания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предложениях можно сказать: my bag, my pencil case, a red pen, a blue pencil. Такие фразы помогают не только назвать вещь, но и немного её описать, как настоящий маленький знаток английского.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62729" y="1253430"/>
            <a:ext cx="437400" cy="437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81017" y="1963455"/>
            <a:ext cx="382725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62729" y="2675505"/>
            <a:ext cx="437400" cy="437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62729" y="4096568"/>
            <a:ext cx="437400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Канцелярские принадлежности на английском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Линейка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Ruler нужна, когда надо измерить длину или провести ровную линию. Это удобное слово для уроков, где важно показать точность и аккуратность.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Ножницы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Scissors используют для резания бумаги и поделок. Слово легко запомнить, когда ребёнок видит, как оно связано с действием на уроке труда или рисования.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Клей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Glue помогает склеивать бумагу и детали поделок. Это слово часто звучит на практических занятиях, где ученики делают открытки, аппликации и маленькие проекты.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Карандаши и фломастеры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Crayons и felt-tip pens нужны для раскрашивания и рисунков. С ними задания становятся ярче, а слова — понятнее, потому что цвет сразу подсказывает значение.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Точилка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Sharpener помогает поддерживать карандаши в порядке. Такое слово полезно в классе, когда нужно сказать, что лежит на парте или чего не хватает в пенале.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23225" y="1224541"/>
            <a:ext cx="4527600" cy="36256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предметы в расписании
</a:t>
            </a:r>
            <a:endParaRPr lang="en-US" sz="2400" dirty="0"/>
          </a:p>
        </p:txBody>
      </p:sp>
      <p:sp>
        <p:nvSpPr>
          <p:cNvPr id="10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11" name="Text 2"/>
          <p:cNvSpPr txBox="1"/>
          <p:nvPr/>
        </p:nvSpPr>
        <p:spPr>
          <a:xfrm>
            <a:off x="867050" y="1345800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Названия уроков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English, Maths, Russian, Reading, Art, Music, PE и Science помогают назвать школьные предметы без длинных объяснений. Они часто встречаются в расписании и в разговоре о любимых уроках.
</a:t>
            </a:r>
            <a:endParaRPr lang="en-US" sz="849" dirty="0"/>
          </a:p>
        </p:txBody>
      </p:sp>
      <p:sp>
        <p:nvSpPr>
          <p:cNvPr id="12" name="Text 3"/>
          <p:cNvSpPr txBox="1"/>
          <p:nvPr/>
        </p:nvSpPr>
        <p:spPr>
          <a:xfrm>
            <a:off x="867050" y="2076038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 когда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с днями недели делают речь понятной: I have English on Monday. I have PE on Friday. Ребёнок сразу видит связь между словом и своим школьным днём.
</a:t>
            </a:r>
            <a:endParaRPr lang="en-US" sz="849" dirty="0"/>
          </a:p>
        </p:txBody>
      </p:sp>
      <p:sp>
        <p:nvSpPr>
          <p:cNvPr id="13" name="Text 4"/>
          <p:cNvSpPr txBox="1"/>
          <p:nvPr/>
        </p:nvSpPr>
        <p:spPr>
          <a:xfrm>
            <a:off x="867050" y="2799045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My favourite subject is Art помогает сказать, какой урок нравится больше всего. Такая фраза простая, но очень полезная: она показывает мнение и учит строить ответ полностью.
</a:t>
            </a:r>
            <a:endParaRPr lang="en-US" sz="849" dirty="0"/>
          </a:p>
        </p:txBody>
      </p:sp>
      <p:sp>
        <p:nvSpPr>
          <p:cNvPr id="14" name="Text 5"/>
          <p:cNvSpPr txBox="1"/>
          <p:nvPr/>
        </p:nvSpPr>
        <p:spPr>
          <a:xfrm>
            <a:off x="867050" y="3522047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о школе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дети называют свои предметы, им легче говорить о расписании дома и в классе. Слова становятся не просто списком, а частью обычной школьной жизни.
</a:t>
            </a:r>
            <a:endParaRPr lang="en-US" sz="849" dirty="0"/>
          </a:p>
        </p:txBody>
      </p:sp>
      <p:sp>
        <p:nvSpPr>
          <p:cNvPr id="15" name="Text 6"/>
          <p:cNvSpPr txBox="1"/>
          <p:nvPr/>
        </p:nvSpPr>
        <p:spPr>
          <a:xfrm>
            <a:off x="867050" y="4245049"/>
            <a:ext cx="3308400" cy="47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Повседневная практика
</a:t>
            </a:r>
            <a:pPr algn="l" indent="0" marL="0">
              <a:lnSpc>
                <a:spcPct val="115000"/>
              </a:lnSpc>
              <a:buNone/>
            </a:pPr>
            <a:r>
              <a:rPr lang="en-US" sz="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лексика часто повторяется на уроках, поэтому запоминается естественно. Чем чаще ребёнок слышит названия предметов, тем увереннее он использует их в речи.
</a:t>
            </a:r>
            <a:endParaRPr lang="en-US" sz="849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Простые фразы о школьных вещах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моя вещь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This is my… помогает показать предмет и назвать его по-английски. Она очень удобна для третьеклассников: короткая, ясная и подходит почти к любой школьной вещи.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41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 меня 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Конструкция I have… нужна, чтобы сказать, что лежит в сумке или на парте. С ней дети легко строят простые предложения и не теряются даже с новыми словами.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40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есть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Модель It is a… помогает назвать предмет, не усложняя фразу. Она особенно полезна, когда ученик показывает ручку, книгу или ластик и отвечает на вопрос учителя.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41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нужно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need… показывает, зачем нужен предмет. Например, I need a pencil for writing звучит просто и помогает связать слово с действием, а не только с картинкой.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2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Мне нравится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like… нужна, чтобы говорить о любимых вещах и уроках. С её помощью ребёнок может сказать, что любит English, Art или какой-то конкретный школьный предмет.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08959" y="1418200"/>
            <a:ext cx="939488" cy="1073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05597" y="1418200"/>
            <a:ext cx="939488" cy="1073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102235" y="1418200"/>
            <a:ext cx="939488" cy="1073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5764661" y="1418200"/>
            <a:ext cx="1207913" cy="1073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7561299" y="1418200"/>
            <a:ext cx="1207913" cy="1073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15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 описание предметов
</a:t>
            </a:r>
            <a:endParaRPr lang="en-US" sz="2400" dirty="0"/>
          </a:p>
        </p:txBody>
      </p:sp>
      <p:sp>
        <p:nvSpPr>
          <p:cNvPr id="16" name="Text 2"/>
          <p:cNvSpPr txBox="1"/>
          <p:nvPr/>
        </p:nvSpPr>
        <p:spPr>
          <a:xfrm>
            <a:off x="295446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Красные и синие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Red pen и blue pencil делают школьные предметы заметнее и веселее. Цвета помогают отличать вещи друг от друга и сразу добавляют в фразу маленькую подробность.
</a:t>
            </a:r>
            <a:endParaRPr lang="en-US" sz="965" dirty="0"/>
          </a:p>
        </p:txBody>
      </p:sp>
      <p:sp>
        <p:nvSpPr>
          <p:cNvPr id="17" name="Text 3"/>
          <p:cNvSpPr txBox="1"/>
          <p:nvPr/>
        </p:nvSpPr>
        <p:spPr>
          <a:xfrm>
            <a:off x="2092084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Тетради и учебники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Green notebook или yellow book звучат просто, но выглядят очень наглядно. Цвет делает предмет понятнее и помогает ребёнку быстрее вспомнить нужное слово.
</a:t>
            </a:r>
            <a:endParaRPr lang="en-US" sz="965" dirty="0"/>
          </a:p>
        </p:txBody>
      </p:sp>
      <p:sp>
        <p:nvSpPr>
          <p:cNvPr id="18" name="Text 4"/>
          <p:cNvSpPr txBox="1"/>
          <p:nvPr/>
        </p:nvSpPr>
        <p:spPr>
          <a:xfrm>
            <a:off x="3888722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Сумка и пенал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 black bag или a white pencil case легко описать по цвету. Такие фразы полезны, когда нужно назвать предмет и одновременно рассказать, как он выглядит.
</a:t>
            </a:r>
            <a:endParaRPr lang="en-US" sz="965" dirty="0"/>
          </a:p>
        </p:txBody>
      </p:sp>
      <p:sp>
        <p:nvSpPr>
          <p:cNvPr id="19" name="Text 5"/>
          <p:cNvSpPr txBox="1"/>
          <p:nvPr/>
        </p:nvSpPr>
        <p:spPr>
          <a:xfrm>
            <a:off x="5685360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Размер предмета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big и small помогают сравнивать школьные вещи. Ребёнок может сказать, что его book большая, а pencil маленький, и тем самым сделать ответ точнее.
</a:t>
            </a:r>
            <a:endParaRPr lang="en-US" sz="965" dirty="0"/>
          </a:p>
        </p:txBody>
      </p:sp>
      <p:sp>
        <p:nvSpPr>
          <p:cNvPr id="20" name="Text 6"/>
          <p:cNvSpPr txBox="1"/>
          <p:nvPr/>
        </p:nvSpPr>
        <p:spPr>
          <a:xfrm>
            <a:off x="7481998" y="2967102"/>
            <a:ext cx="1366500" cy="160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и старые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Прилагательные new и old часто встречаются рядом со школьными предметами. Они помогают не только описывать вещи, но и делать речь более живой и разнообразной.
</a:t>
            </a:r>
            <a:endParaRPr lang="en-US" sz="965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62595" y="2575282"/>
            <a:ext cx="2888372" cy="207601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127763" y="2575282"/>
            <a:ext cx="2888372" cy="207601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2940" y="2575282"/>
            <a:ext cx="2888372" cy="2076018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занимаются на уроке английского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396676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Слушаем и повторяем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дети сначала слушают новое слово, потом повторяют его вслух. Такой способ помогает услышать правильное звучание и не бояться произносить английские слова самому.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3361844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Читаем и соединяем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ребята читают короткие подписи и соединяют слово с картинкой или предметом. Это задание особенно удобно для темы школьных вещей, потому что многое можно увидеть прямо в классе.
</a:t>
            </a:r>
            <a:endParaRPr lang="en-US" sz="1060" dirty="0"/>
          </a:p>
        </p:txBody>
      </p:sp>
      <p:sp>
        <p:nvSpPr>
          <p:cNvPr id="14" name="Text 4"/>
          <p:cNvSpPr txBox="1"/>
          <p:nvPr/>
        </p:nvSpPr>
        <p:spPr>
          <a:xfrm>
            <a:off x="6327022" y="1332352"/>
            <a:ext cx="2420165" cy="1047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Играем в маленькие диалоги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дети пробуют короткие диалоги по образцу. Они спрашивают и отвечают о предмете, цвете или любимом уроке, а английский начинает звучать как настоящая школьная речь.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33150" y="2906695"/>
            <a:ext cx="8917800" cy="194206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Маленькие диалоги о школе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79177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Угадай предмет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this? учит узнавать предмет и называть его по-английски. Ответ It is a pen показывает, что можно говорить коротко, но понятно и правильно.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678249" y="1484350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Проверь, что есть в пенале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Have you got a ruler? помогает спросить, есть ли нужная вещь. Ответ Yes, I have. звучит просто и подходит для быстрого разговора на уроке.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6670076" y="1484368"/>
            <a:ext cx="2069100" cy="1100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subjects do you like? учит говорить не только о предметах, но и о вкусах. Ответ I like English and Art помогает ребёнку уверенно выразить своё мнение.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 ответы на уроке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 это?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is it? помогает быстро назвать предмет и не теряться в ответе. Дети учатся отвечать коротко: It is a book. It is a pen. Так легче начать говорить по-английски без страха ошибки.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цвет?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colour is it? учит замечать детали и подбирать нужное слово. Ответы строятся просто: It is red. It is blue. Цвет делает предмет узнаваемым и помогает запомнить его название.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у тебя есть?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What do you have? подходит для разговора о школьных вещах в пенале и рюкзаке. Ребёнок отвечает по образцу: I have a ruler. I have an eraser. Это тренирует короткую, но полную реплику.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Какой предмет нравится?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What subject do you like? помогает говорить о своих предпочтениях. Ответы могут быть очень простыми: I like English. I like Art. Такая практика делает разговор о школе живым и личным.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2625" y="1134562"/>
            <a:ext cx="2132400" cy="144728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394200" y="1134562"/>
            <a:ext cx="2132400" cy="144728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5775" y="1132399"/>
            <a:ext cx="2132400" cy="1447283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57350" y="1132399"/>
            <a:ext cx="2132400" cy="1447283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14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школьные предметы превращаются в действия
</a:t>
            </a:r>
            <a:endParaRPr lang="en-US" sz="2400" dirty="0"/>
          </a:p>
        </p:txBody>
      </p:sp>
      <p:sp>
        <p:nvSpPr>
          <p:cNvPr id="15" name="Text 2"/>
          <p:cNvSpPr txBox="1"/>
          <p:nvPr/>
        </p:nvSpPr>
        <p:spPr>
          <a:xfrm>
            <a:off x="30437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English дети не только повторяют слова, но и слушают, читают и произносят короткие фразы. Так новое слово сразу связано с действием, а не лежит в памяти отдельно. Это особенно полезно для младших школьников.
</a:t>
            </a:r>
            <a:endParaRPr lang="en-US" sz="1069" dirty="0"/>
          </a:p>
        </p:txBody>
      </p:sp>
      <p:sp>
        <p:nvSpPr>
          <p:cNvPr id="16" name="Text 3"/>
          <p:cNvSpPr txBox="1"/>
          <p:nvPr/>
        </p:nvSpPr>
        <p:spPr>
          <a:xfrm>
            <a:off x="2531125" y="2790378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мире математики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Maths дети считают, сравнивают и решают простые примеры. Слово subject перестаёт быть абстрактным, потому что за ним стоит понятное дело: думать, находить ответ и проверять себя. Учёба становится похожа на маленькое расследование.
</a:t>
            </a:r>
            <a:endParaRPr lang="en-US" sz="1032" dirty="0"/>
          </a:p>
        </p:txBody>
      </p:sp>
      <p:sp>
        <p:nvSpPr>
          <p:cNvPr id="17" name="Text 4"/>
          <p:cNvSpPr txBox="1"/>
          <p:nvPr/>
        </p:nvSpPr>
        <p:spPr>
          <a:xfrm>
            <a:off x="4762700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3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мастерской искусства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Art дети рисуют, раскрашивают и подбирают цвета. Здесь школьные слова легко соединяются с движением руки и яркой картинкой. Даже тихий ученик быстро запоминает названия, когда перед ним лист, карандаш и немного воображения.
</a:t>
            </a:r>
            <a:endParaRPr lang="en-US" sz="1032" dirty="0"/>
          </a:p>
        </p:txBody>
      </p:sp>
      <p:sp>
        <p:nvSpPr>
          <p:cNvPr id="18" name="Text 5"/>
          <p:cNvSpPr txBox="1"/>
          <p:nvPr/>
        </p:nvSpPr>
        <p:spPr>
          <a:xfrm>
            <a:off x="6994275" y="2788216"/>
            <a:ext cx="1848900" cy="1522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уроке физкультуры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PE дети бегают, прыгают и играют в подвижные игры. Такое содержание помогает запомнить слова через действие и настроение. Ребёнок понимает: предмет в расписании — это не только название, но и интересная часть дня.
</a:t>
            </a:r>
            <a:endParaRPr lang="en-US" sz="1045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5829" y="1291650"/>
            <a:ext cx="451200" cy="36096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679" y="1963455"/>
            <a:ext cx="437400" cy="437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55829" y="2693672"/>
            <a:ext cx="451200" cy="401067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262729" y="3385530"/>
            <a:ext cx="437400" cy="4374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290067" y="4096568"/>
            <a:ext cx="382725" cy="4374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частые слова темы
</a:t>
            </a:r>
            <a:endParaRPr lang="en-US" sz="2400" dirty="0"/>
          </a:p>
        </p:txBody>
      </p:sp>
      <p:sp>
        <p:nvSpPr>
          <p:cNvPr id="14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5" name="Text 2"/>
          <p:cNvSpPr txBox="1"/>
          <p:nvPr/>
        </p:nvSpPr>
        <p:spPr>
          <a:xfrm>
            <a:off x="1016387" y="125095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Школа и класс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school и classroom задают всю тему и сразу показывают место действия. Рядом с ними часто появляются desk, chair, teacher и pupil, потому что это самые заметные предметы и участники урока.
</a:t>
            </a:r>
            <a:endParaRPr lang="en-US" sz="800" dirty="0"/>
          </a:p>
        </p:txBody>
      </p:sp>
      <p:sp>
        <p:nvSpPr>
          <p:cNvPr id="16" name="Text 3"/>
          <p:cNvSpPr txBox="1"/>
          <p:nvPr/>
        </p:nvSpPr>
        <p:spPr>
          <a:xfrm>
            <a:off x="1007875" y="196097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лежит в рюкзаке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Bag, pencil case, book, notebook, pen, pencil и eraser — это базовый набор ученика. Эти слова легко связать с реальными вещами, которые ребёнок каждый день приносит в школу и достаёт на парте.
</a:t>
            </a:r>
            <a:endParaRPr lang="en-US" sz="800" dirty="0"/>
          </a:p>
        </p:txBody>
      </p:sp>
      <p:sp>
        <p:nvSpPr>
          <p:cNvPr id="17" name="Text 4"/>
          <p:cNvSpPr txBox="1"/>
          <p:nvPr/>
        </p:nvSpPr>
        <p:spPr>
          <a:xfrm>
            <a:off x="1016387" y="2673030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и предметы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subject, lesson, English, Maths, Art, Music и PE помогают говорить о расписании и любимых занятиях. Они нужны, чтобы назвать школьный день без длинных объяснений и лишних трудностей.
</a:t>
            </a:r>
            <a:endParaRPr lang="en-US" sz="800" dirty="0"/>
          </a:p>
        </p:txBody>
      </p:sp>
      <p:sp>
        <p:nvSpPr>
          <p:cNvPr id="18" name="Text 5"/>
          <p:cNvSpPr txBox="1"/>
          <p:nvPr/>
        </p:nvSpPr>
        <p:spPr>
          <a:xfrm>
            <a:off x="1016387" y="338305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Письмо и учеба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Ручка, карандаш и линейка — простые, но очень важные слова для начальной школы. Они встречаются в заданиях, в диалогах и в повседневных просьбах на уроке, поэтому быстро переходят в активный словарь.
</a:t>
            </a:r>
            <a:endParaRPr lang="en-US" sz="800" dirty="0"/>
          </a:p>
        </p:txBody>
      </p:sp>
      <p:sp>
        <p:nvSpPr>
          <p:cNvPr id="19" name="Text 6"/>
          <p:cNvSpPr txBox="1"/>
          <p:nvPr/>
        </p:nvSpPr>
        <p:spPr>
          <a:xfrm>
            <a:off x="1016387" y="4094098"/>
            <a:ext cx="4861800" cy="437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Прочные основы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слово встречается в классе, тем легче оно запоминается. Для 3 класса особенно важны короткие, звучные и знакомые слова, которые можно услышать, увидеть и сразу использовать в ответе.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младших школьников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7050" y="1382025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6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Похожие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48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часто путают pen и pencil, потому что оба слова связаны с письмом. Полезно показывать предметы рядом и повторять их в коротких парах, чтобы разница стала заметной и понятной.
</a:t>
            </a:r>
            <a:endParaRPr lang="en-US" sz="960" dirty="0"/>
          </a:p>
        </p:txBody>
      </p:sp>
      <p:sp>
        <p:nvSpPr>
          <p:cNvPr id="10" name="Text 3"/>
          <p:cNvSpPr txBox="1"/>
          <p:nvPr/>
        </p:nvSpPr>
        <p:spPr>
          <a:xfrm>
            <a:off x="867050" y="2297189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Book и notebook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одна частая путаница — book и notebook. Ребёнку важно видеть, что book — это учебник или книга, а notebook — тетрадь. Визуальное сравнение помогает не смешивать эти слова в речи.
</a:t>
            </a:r>
            <a:endParaRPr lang="en-US" sz="930" dirty="0"/>
          </a:p>
        </p:txBody>
      </p:sp>
      <p:sp>
        <p:nvSpPr>
          <p:cNvPr id="11" name="Text 4"/>
          <p:cNvSpPr txBox="1"/>
          <p:nvPr/>
        </p:nvSpPr>
        <p:spPr>
          <a:xfrm>
            <a:off x="867050" y="3212364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a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коротких фразах школьники нередко забывают артикль a: говорят I have pen вместо I have a pen. Повторение по образцу помогает привыкнуть к правильной форме без длинных объяснений.
</a:t>
            </a:r>
            <a:endParaRPr lang="en-US" sz="930" dirty="0"/>
          </a:p>
        </p:txBody>
      </p:sp>
      <p:sp>
        <p:nvSpPr>
          <p:cNvPr id="12" name="Text 5"/>
          <p:cNvSpPr txBox="1"/>
          <p:nvPr/>
        </p:nvSpPr>
        <p:spPr>
          <a:xfrm>
            <a:off x="867050" y="4107658"/>
            <a:ext cx="4938300" cy="57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Русское слово вместо английского
</a:t>
            </a:r>
            <a:pPr algn="l" indent="0" marL="0">
              <a:lnSpc>
                <a:spcPct val="115000"/>
              </a:lnSpc>
              <a:buNone/>
            </a:pPr>
            <a:r>
              <a:rPr lang="en-US" sz="4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5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ребёнок вспоминает русское название и вставляет его в английскую фразу. Здесь помогают карточки, подписи и многократное проговаривание, чтобы нужное английское слово приходило быстрее и увереннее.
</a:t>
            </a:r>
            <a:endParaRPr lang="en-US" sz="93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тема помогает говорить о расписании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2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9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Дни недели
</a:t>
            </a:r>
            <a:pPr algn="l" indent="0" marL="0">
              <a:lnSpc>
                <a:spcPct val="115000"/>
              </a:lnSpc>
              <a:buNone/>
            </a:pPr>
            <a:r>
              <a:rPr lang="en-US" sz="58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 предметам добавляются Monday, Tuesday, Wednesday, Thursday и Friday, у ребёнка появляется удобный способ говорить о своём учебном дне. Слова сразу становятся частью привычного школьного расписания.
</a:t>
            </a:r>
            <a:endParaRPr lang="en-US" sz="1079" dirty="0"/>
          </a:p>
        </p:txBody>
      </p:sp>
      <p:sp>
        <p:nvSpPr>
          <p:cNvPr id="11" name="Text 3"/>
          <p:cNvSpPr txBox="1"/>
          <p:nvPr/>
        </p:nvSpPr>
        <p:spPr>
          <a:xfrm>
            <a:off x="341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Уроки по порядку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I have English on Monday помогает назвать не только предмет, но и его место в неделе. Это делает речь точнее и показывает, что английский связан с реальной школьной жизнью.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6407325" y="15375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Любимый урок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I like PE or My favourite subject is Art позволяет рассказать о предпочтениях. Дети охотно говорят о том, что им нравится, поэтому такая тема помогает поддержать разговор в классе.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341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 домом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ученик может сказать, что будет на уроках завтра, тема перестаёт быть только упражнением. Она становится полезной в жизни: помогает вспомнить, что взять в портфель и к какому дню готовиться.
</a:t>
            </a:r>
            <a:endParaRPr lang="en-US" sz="1100" dirty="0"/>
          </a:p>
        </p:txBody>
      </p:sp>
      <p:sp>
        <p:nvSpPr>
          <p:cNvPr id="14" name="Text 6"/>
          <p:cNvSpPr txBox="1"/>
          <p:nvPr/>
        </p:nvSpPr>
        <p:spPr>
          <a:xfrm>
            <a:off x="427325" y="3415725"/>
            <a:ext cx="2309400" cy="11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дней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 расписанием удобно тренировать простые сравнения: в один день English, в другой Maths, а в пятницу PE. Так ребёнок учится замечать последовательность и увереннее ориентируется в учебной неделе.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25132" y="1266498"/>
            <a:ext cx="983588" cy="1124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891643" y="1266498"/>
            <a:ext cx="1124100" cy="11241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058154" y="1266498"/>
            <a:ext cx="1264613" cy="11241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365177" y="1266498"/>
            <a:ext cx="1124100" cy="11241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13" name="Text 1"/>
          <p:cNvSpPr txBox="1"/>
          <p:nvPr/>
        </p:nvSpPr>
        <p:spPr>
          <a:xfrm>
            <a:off x="320525" y="350325"/>
            <a:ext cx="84849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вещи в правилах класса
</a:t>
            </a:r>
            <a:endParaRPr lang="en-US" sz="2400" dirty="0"/>
          </a:p>
        </p:txBody>
      </p:sp>
      <p:sp>
        <p:nvSpPr>
          <p:cNvPr id="14" name="Text 2"/>
          <p:cNvSpPr txBox="1"/>
          <p:nvPr/>
        </p:nvSpPr>
        <p:spPr>
          <a:xfrm>
            <a:off x="337626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Аккуратные книги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keep your books clean напоминает, что учебники нужно беречь. Дети быстро запоминают такое правило, потому что книга всегда лежит перед глазами и сразу связана с уроком.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2574393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Место для ручки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Выражение put your pen in the pencil case помогает организовать рабочее место. Оно короткое, понятное и полезное, потому что каждый ученик видит свой пенал несколько раз за урок.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4811160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Сиди за партой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Команда sit at your desk часто звучит в классе и легко запоминается через действие. Ребёнок слышит её, видит парту перед собой и сразу понимает, что нужно сделать.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7047927" y="2949172"/>
            <a:ext cx="1758600" cy="1566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Слушай учителя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Фраза listen to the teacher учит понимать инструкции на английском и вести себя спокойно на уроке. В младшей школе такие короткие команды особенно важны: они повторяются часто и становятся привычными.
</a:t>
            </a:r>
            <a:endParaRPr lang="en-US" sz="1065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задания по 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63620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Смотрим на картинку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школьный предмет или его изображение, а дети называют слово. Так новые названия сразу связываются с образом и запоминаются без лишнего напряжения.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2602863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Ищем пару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дети соединяют картинку и слово или находят нужный предмет в классе. Задание превращается в маленький поиск, а поиск, как известно, почти всегда веселее простого повторения.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4569525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Угадываем пропажу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игре say what is missing несколько предметов показывают вместе, потом один убирают. Ребёнок должен заметить, чего не стало, и назвать слово по-английски.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6543850" y="3779475"/>
            <a:ext cx="1586700" cy="87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95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Повторяем хором и по одному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конце дети слушают, повторяют и проговаривают слова сами. Такой шаг закрепляет произношение и помогает уверенно использовать новую лексику в коротких ответах и диалогах.
</a:t>
            </a:r>
            <a:endParaRPr lang="en-US" sz="79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помогает учить английские слова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73299" y="1643728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Картинка рядом со словом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рядом с надписью есть рисунок, ребёнку легче понять значение слова. Картинка делает book, bag, pen или ruler не абстрактными, а почти знакомыми предметами из собственной парты.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573299" y="2363681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Настоящие школьные вещи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Лучше всего запоминается то, что можно взять в руку: pencil, eraser, notebook, desk. Реальный предмет помогает услышать слово, увидеть его и сразу повторить без долгих подсказок.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73299" y="308364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и подписи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Карточки удобны для игры и быстрого повторения. На одной стороне можно показать слово, а на другой — предмет или картинку, чтобы ребёнок сам проверял себя и не скучал.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573299" y="3803582"/>
            <a:ext cx="6154194" cy="634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Повторение вслух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произнести несколько раз, оно начинает звучать знакомо и не пугает. Для 3 класса особенно важны короткие, чёткие повторения: они дают уверенность и помогают не забывать новое.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73325" y="342396"/>
            <a:ext cx="79974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24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Мини-словарик по теме
</a:t>
            </a:r>
            <a:endParaRPr lang="en-US" sz="2400" dirty="0"/>
          </a:p>
        </p:txBody>
      </p:sp>
      <p:sp>
        <p:nvSpPr>
          <p:cNvPr id="8" name="Text 1"/>
          <p:cNvSpPr txBox="1"/>
          <p:nvPr/>
        </p:nvSpPr>
        <p:spPr>
          <a:xfrm>
            <a:off x="8713525" y="4709475"/>
            <a:ext cx="267900" cy="26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1594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Место и люди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полезно запомнить school, classroom, teacher и pupil. Эти слова задают основную картину урока: где мы находимся и кто участвует в школьной жизни.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83424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Вещи ученика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идут bag, pencil case, book, notebook, pen, pencil, ruler и eraser. Это самые частые предметы, которые легко показать, назвать и использовать в коротких фразах.
</a:t>
            </a:r>
            <a:endParaRPr lang="en-US" sz="1100" dirty="0"/>
          </a:p>
        </p:txBody>
      </p:sp>
      <p:sp>
        <p:nvSpPr>
          <p:cNvPr id="11" name="Text 4"/>
          <p:cNvSpPr txBox="1"/>
          <p:nvPr/>
        </p:nvSpPr>
        <p:spPr>
          <a:xfrm>
            <a:off x="5014699" y="148435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Любимые уроки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этого удобно выучить English, Maths, Art, Music и PE. Эти слова помогают говорить о расписании, любимом предмете и том, что происходит на уроках.
</a:t>
            </a:r>
            <a:endParaRPr lang="en-US" sz="1100" dirty="0"/>
          </a:p>
        </p:txBody>
      </p:sp>
      <p:sp>
        <p:nvSpPr>
          <p:cNvPr id="12" name="Text 5"/>
          <p:cNvSpPr txBox="1"/>
          <p:nvPr/>
        </p:nvSpPr>
        <p:spPr>
          <a:xfrm>
            <a:off x="7245974" y="1484400"/>
            <a:ext cx="1566000" cy="304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Полезные фразы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Базовые предложения вроде This is my book. I have a pen. I like English. What subject do you like? помогают не просто знать слова, а уверенно говорить ими.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1198950" y="439796"/>
            <a:ext cx="6746100" cy="11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3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Английский, который живёт в школьной сумке
</a:t>
            </a:r>
            <a:endParaRPr lang="en-US" sz="3000" dirty="0"/>
          </a:p>
        </p:txBody>
      </p:sp>
      <p:sp>
        <p:nvSpPr>
          <p:cNvPr id="4" name="Text 1"/>
          <p:cNvSpPr txBox="1"/>
          <p:nvPr/>
        </p:nvSpPr>
        <p:spPr>
          <a:xfrm>
            <a:off x="1198950" y="2552900"/>
            <a:ext cx="6746100" cy="19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тема помогает ребёнку уверенно называть школьные вещи, предметы и уроки по-английски. Слова становятся полезными уже сегодня: в классе, в расписании и в коротком разговоре с учителем или одноклассником.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2026-05-30T06:57:06Z</dcterms:created>
  <dcterms:modified xsi:type="dcterms:W3CDTF">2026-05-30T06:57:06Z</dcterms:modified>
</cp:coreProperties>
</file>