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как эпический жанр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 жизнь через события, поступки и изменения героя.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помогает увидеть, как строится сюжет, раскрываются характеры и развивается конфликт. В школе этот жанр удобно сравнивать с рассказом и романом, потому что его признаки особенно наглядны.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 школьном чтении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относится к эпосу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эпического произведения важны поступки персонажей и развитие событий. В повести именно действие помогает понять характер героя, его выбор и отношение к другим людям.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автор рассказывает о событиях, героях и времени действия. Текст строится как последовательная история, а не как выражение только чувств и настроений.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опирается на сюжет, описание обстановки и смену эпизодов. Благодаря этому читатель видит, как история разворачивается шаг за шагом и к чему она приводит.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013600"/>
            <a:ext cx="9042900" cy="24602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Литературоведческое сравнение жанров художественной прозы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Повесть, рассказ и роман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повесть занимает среднее положение между рассказом и романом.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соединяет краткость рассказа и развернутость романа: событий больше, чем в рассказе, но масштаб меньше, чем в романе.
</a:t>
            </a:r>
            <a:endParaRPr lang="en-US" sz="4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повесть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частей помогает увидеть развитие основной истории.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события в повести
</a:t>
            </a:r>
            <a:endParaRPr lang="en-US" sz="46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46900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героями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читатель узнает, кто действует в повести, где происходит действие и какая обстановка окружает персонажей.
</a:t>
            </a:r>
            <a:endParaRPr lang="en-US" sz="2600" dirty="0"/>
          </a:p>
        </p:txBody>
      </p:sp>
      <p:sp>
        <p:nvSpPr>
          <p:cNvPr id="11" name="Text 3"/>
          <p:cNvSpPr txBox="1"/>
          <p:nvPr/>
        </p:nvSpPr>
        <p:spPr>
          <a:xfrm>
            <a:off x="9925825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испытаний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события развиваются последовательно: герой сталкивается с трудностями, делает шаги и узнает новые стороны жизни.
</a:t>
            </a:r>
            <a:endParaRPr lang="en-US" sz="2600" dirty="0"/>
          </a:p>
        </p:txBody>
      </p:sp>
      <p:sp>
        <p:nvSpPr>
          <p:cNvPr id="12" name="Text 4"/>
          <p:cNvSpPr txBox="1"/>
          <p:nvPr/>
        </p:nvSpPr>
        <p:spPr>
          <a:xfrm>
            <a:off x="6528162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возникает событие, которое нарушает привычный порядок и заставляет героя реагировать, выбирать и действовать.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13375125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становится ясно, чем завершился конфликт и как произошедшие события изменили героя и его взгляд на мир.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персонаж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героя в повести раскрывается через его поступки, разговоры и отношение к другим людям. Даже небольшая деталь может показать силу, сомнение или внутреннюю борьбу.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Обстановка тоже важна: дом, школа, город или деревня помогают понять, в каких условиях живет персонаж. Среда объясняет его поведение и делает образ убедительнее.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 его характер
</a:t>
            </a:r>
            <a:endParaRPr lang="en-US" sz="4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эпического жанра в школьном литературоведении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повести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особенно заметна тем, что читатель идет за одной основной историей и видит героя в разных ситуациях.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баланс действия и изображения: сюжет ведет повествование, а описания и диалоги делают его живым.
</a:t>
            </a:r>
            <a:endParaRPr lang="en-US" sz="4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358" y="2915264"/>
            <a:ext cx="707175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7845" y="2985284"/>
            <a:ext cx="835200" cy="66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3345" y="2985284"/>
            <a:ext cx="835200" cy="668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72345" y="2915264"/>
            <a:ext cx="808200" cy="80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38870" y="2915264"/>
            <a:ext cx="606150" cy="80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повестей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962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учится понимать себя и мир, совершает ошибки и постепенно становится более самостоятельным. Такие повести особенно близки школьникам.
</a:t>
            </a:r>
            <a:endParaRPr lang="en-US" sz="2290" dirty="0"/>
          </a:p>
        </p:txBody>
      </p:sp>
      <p:sp>
        <p:nvSpPr>
          <p:cNvPr id="11" name="Text 3"/>
          <p:cNvSpPr txBox="1"/>
          <p:nvPr/>
        </p:nvSpPr>
        <p:spPr>
          <a:xfrm>
            <a:off x="962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Взросление
</a:t>
            </a:r>
            <a:endParaRPr lang="en-US" sz="3200" dirty="0"/>
          </a:p>
        </p:txBody>
      </p:sp>
      <p:sp>
        <p:nvSpPr>
          <p:cNvPr id="12" name="Text 4"/>
          <p:cNvSpPr txBox="1"/>
          <p:nvPr/>
        </p:nvSpPr>
        <p:spPr>
          <a:xfrm>
            <a:off x="4327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между персонажами показывают, кто умеет поддерживать, доверять и отвечать за свои слова. Дружба часто становится проверкой характера.
</a:t>
            </a:r>
            <a:endParaRPr lang="en-US" sz="2253" dirty="0"/>
          </a:p>
        </p:txBody>
      </p:sp>
      <p:sp>
        <p:nvSpPr>
          <p:cNvPr id="13" name="Text 5"/>
          <p:cNvSpPr txBox="1"/>
          <p:nvPr/>
        </p:nvSpPr>
        <p:spPr>
          <a:xfrm>
            <a:off x="4327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endParaRPr lang="en-US" sz="3200" dirty="0"/>
          </a:p>
        </p:txBody>
      </p:sp>
      <p:sp>
        <p:nvSpPr>
          <p:cNvPr id="14" name="Text 6"/>
          <p:cNvSpPr txBox="1"/>
          <p:nvPr/>
        </p:nvSpPr>
        <p:spPr>
          <a:xfrm>
            <a:off x="7693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попадает в ситуацию, где нужно решить, как поступить правильно. Именно выбор помогает увидеть его принципы и внутреннюю силу.
</a:t>
            </a:r>
            <a:endParaRPr lang="en-US" sz="2415" dirty="0"/>
          </a:p>
        </p:txBody>
      </p:sp>
      <p:sp>
        <p:nvSpPr>
          <p:cNvPr id="15" name="Text 7"/>
          <p:cNvSpPr txBox="1"/>
          <p:nvPr/>
        </p:nvSpPr>
        <p:spPr>
          <a:xfrm>
            <a:off x="7693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endParaRPr lang="en-US" sz="3200" dirty="0"/>
          </a:p>
        </p:txBody>
      </p:sp>
      <p:sp>
        <p:nvSpPr>
          <p:cNvPr id="16" name="Text 8"/>
          <p:cNvSpPr txBox="1"/>
          <p:nvPr/>
        </p:nvSpPr>
        <p:spPr>
          <a:xfrm>
            <a:off x="11058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нередко важно, держит ли герой слово, умеет ли отвечать за свои поступки и уважает ли других людей.
</a:t>
            </a:r>
            <a:endParaRPr lang="en-US" sz="2500" dirty="0"/>
          </a:p>
        </p:txBody>
      </p:sp>
      <p:sp>
        <p:nvSpPr>
          <p:cNvPr id="17" name="Text 9"/>
          <p:cNvSpPr txBox="1"/>
          <p:nvPr/>
        </p:nvSpPr>
        <p:spPr>
          <a:xfrm>
            <a:off x="11058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и ответственность
</a:t>
            </a:r>
            <a:endParaRPr lang="en-US" sz="3200" dirty="0"/>
          </a:p>
        </p:txBody>
      </p:sp>
      <p:sp>
        <p:nvSpPr>
          <p:cNvPr id="18" name="Text 10"/>
          <p:cNvSpPr txBox="1"/>
          <p:nvPr/>
        </p:nvSpPr>
        <p:spPr>
          <a:xfrm>
            <a:off x="14424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повести показывают, как человек остается один на один с трудностью. В такой ситуации особенно заметны мужество, стойкость и надежда.
</a:t>
            </a:r>
            <a:endParaRPr lang="en-US" sz="2412" dirty="0"/>
          </a:p>
        </p:txBody>
      </p:sp>
      <p:sp>
        <p:nvSpPr>
          <p:cNvPr id="19" name="Text 11"/>
          <p:cNvSpPr txBox="1"/>
          <p:nvPr/>
        </p:nvSpPr>
        <p:spPr>
          <a:xfrm>
            <a:off x="14424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смелость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3893831"/>
            <a:ext cx="8493000" cy="3472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изображения в повести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приемы помогают показать не только события, но и настроение, характер и обстановку.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использует разные средства изображения вместе: они усиливают сюжет, делают героев выразительными и помогают читателю представить мир произведения.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художественных средств в эпическом произведении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679950" y="491775"/>
            <a:ext cx="158556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 русской литературе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2069400" y="1828250"/>
            <a:ext cx="59289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8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pPr algn="l" indent="0" marL="0">
              <a:lnSpc>
                <a:spcPct val="130040"/>
              </a:lnSpc>
              <a:buNone/>
            </a:pPr>
            <a:r>
              <a:rPr lang="en-US" sz="953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906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становится заметным жанром, потому что писателей интересует не только сюжет, но и внутренний мир человека, его выбор и место в обществе.
</a:t>
            </a:r>
            <a:endParaRPr lang="en-US" sz="2478" dirty="0"/>
          </a:p>
        </p:txBody>
      </p:sp>
      <p:sp>
        <p:nvSpPr>
          <p:cNvPr id="11" name="Text 3"/>
          <p:cNvSpPr txBox="1"/>
          <p:nvPr/>
        </p:nvSpPr>
        <p:spPr>
          <a:xfrm>
            <a:off x="2069400" y="4261550"/>
            <a:ext cx="59289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8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 и Н. В. Гоголь
</a:t>
            </a:r>
            <a:pPr algn="l" indent="0" marL="0">
              <a:lnSpc>
                <a:spcPct val="130040"/>
              </a:lnSpc>
              <a:buNone/>
            </a:pPr>
            <a:r>
              <a:rPr lang="en-US" sz="953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906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повесть получает яркие образцы: авторы соединяют жизненную правду, сатиру, исторический материал и внимание к характеру героя.
</a:t>
            </a:r>
            <a:endParaRPr lang="en-US" sz="2478" dirty="0"/>
          </a:p>
        </p:txBody>
      </p:sp>
      <p:sp>
        <p:nvSpPr>
          <p:cNvPr id="12" name="Text 4"/>
          <p:cNvSpPr txBox="1"/>
          <p:nvPr/>
        </p:nvSpPr>
        <p:spPr>
          <a:xfrm>
            <a:off x="2069400" y="6699350"/>
            <a:ext cx="59289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8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 и Л. Н. Толстой
</a:t>
            </a:r>
            <a:pPr algn="l" indent="0" marL="0">
              <a:lnSpc>
                <a:spcPct val="130040"/>
              </a:lnSpc>
              <a:buNone/>
            </a:pPr>
            <a:r>
              <a:rPr lang="en-US" sz="953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906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середины XIX века углубляют психологию персонажей и показывают, как личные переживания связаны с эпохой, семьей и нравственными вопросами.
</a:t>
            </a:r>
            <a:endParaRPr lang="en-US" sz="2478" dirty="0"/>
          </a:p>
        </p:txBody>
      </p:sp>
      <p:sp>
        <p:nvSpPr>
          <p:cNvPr id="13" name="Text 5"/>
          <p:cNvSpPr txBox="1"/>
          <p:nvPr/>
        </p:nvSpPr>
        <p:spPr>
          <a:xfrm>
            <a:off x="9855350" y="3145238"/>
            <a:ext cx="59289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2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30040"/>
              </a:lnSpc>
              <a:buNone/>
            </a:pPr>
            <a:r>
              <a:rPr lang="en-US" sz="997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994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обращается к темам детства, школы, войны, дружбы и взросления, поэтому становится особенно близкой школьному читателю.
</a:t>
            </a:r>
            <a:endParaRPr lang="en-US" sz="25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541"/>
            <a:ext cx="6981000" cy="39881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500" y="2025541"/>
            <a:ext cx="6981000" cy="39881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089275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Юный герой приезжает в старый город и видит узкие улицы, башни и рынок, где все напоминает о другой эпохе. Через быт, одежду и разговоры жителей читатель узнает, как жили люди и что определяло их повседневный уклад.
</a:t>
            </a:r>
            <a:endParaRPr lang="en-US" sz="2322" dirty="0"/>
          </a:p>
        </p:txBody>
      </p:sp>
      <p:sp>
        <p:nvSpPr>
          <p:cNvPr id="10" name="Text 2"/>
          <p:cNvSpPr txBox="1"/>
          <p:nvPr/>
        </p:nvSpPr>
        <p:spPr>
          <a:xfrm>
            <a:off x="1089278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за крепостной стеной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9592500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вокруг найденного письма, которое связывает современного человека с прошлым. В нем важны детали времени: старинные слова, привычки, одежда и обстановка дома, благодаря которым история становится наглядной и достоверной.
</a:t>
            </a:r>
            <a:endParaRPr lang="en-US" sz="2322" dirty="0"/>
          </a:p>
        </p:txBody>
      </p:sp>
      <p:sp>
        <p:nvSpPr>
          <p:cNvPr id="12" name="Text 4"/>
          <p:cNvSpPr txBox="1"/>
          <p:nvPr/>
        </p:nvSpPr>
        <p:spPr>
          <a:xfrm>
            <a:off x="9592503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из другого века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повесть: как прошлое оживает в судьбах героев
</a:t>
            </a:r>
            <a:endParaRPr lang="en-US" sz="424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школьных программ по литературе для основной школы; без единой официальной статистики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повести чаще встречаются в школьном чтении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программе чаще всего встречаются повести о повседневной жизни и внутреннем мире героя.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и психологические повести занимают ведущие позиции, потому что помогают обсуждать характер, поступки и жизненные ситуации.
</a:t>
            </a:r>
            <a:endParaRPr lang="en-US" sz="4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повести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места и времени помогает представить обстановку, а выразительные прилагательные и художественные детали создают зрительный образ и настроение.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строится на ясном повествовании, поэтому в ней особенно важны точные глаголы и последовательные фразы, которые помогают легко следить за развитием событий.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делают текст живым: по словам героев можно понять их возраст, характер, отношение к другим людям и даже скрытые намерения.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автора и речь персонажей обычно различаются, поэтому читатель без труда замечает, где звучит оценка, а где показан сам герой.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повесть от рассказа и романа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трех признаках: количестве героев, широте охвата событий и числе сюжетных линий.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историю обычно можно прочитать и разобрать целиком в рамках школьного изучения.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жанра повести, сформулированные на основе школьного курса литературы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ведущая линия сюжета позволяет быстро увидеть завязку, кульминацию и развязку, а также обсудить героев и тему без перегрузки.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повести по школьному анализу литературного произведения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повести и их роль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разные элементы работают вместе: действие, характеры и детали создают цельную картину происходящего.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 жанре выделяются сюжет и герой; остальные элементы поддерживают их и уточняют смысл.
</a:t>
            </a:r>
            <a:endParaRPr lang="en-US" sz="4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анализа повести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 внимание на детали времени и места, а затем сделай вывод, что в повести важнее: события, характер или авторская мысль.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Проследи, какие события меняют героя. Особенно важны эпизоды, после которых он начинает думать, говорить или поступать иначе.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основной конфликт и выясни, из-за чего он возник. Часто именно столкновение желаний, обязанностей или взглядов движет сюжетом вперед.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Определи, кто главный герой и чего он добивается. Это помогает понять, вокруг кого строится история и почему его путь важен для читателя.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50" y="5707613"/>
            <a:ext cx="8004000" cy="2774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350" y="5710238"/>
            <a:ext cx="8004000" cy="277482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интересна современному читателю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832650" y="3585350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выбирает повесть в библиотеке, потому что хочет историю без лишней сложности, но с настоящими чувствами и понятными поступками. Такой текст быстро вовлекает и помогает увидеть, как обычный человек справляется с трудным выбором.
</a:t>
            </a:r>
            <a:endParaRPr lang="en-US" sz="2266" dirty="0"/>
          </a:p>
        </p:txBody>
      </p:sp>
      <p:sp>
        <p:nvSpPr>
          <p:cNvPr id="9" name="Text 3"/>
          <p:cNvSpPr txBox="1"/>
          <p:nvPr/>
        </p:nvSpPr>
        <p:spPr>
          <a:xfrm>
            <a:off x="832625" y="2796400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которую легко взять с полки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51375" y="3576245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повестях герои спорят, ошибаются, дружат и взрослеют — именно это делает их похожими на современных школьников. Читатель узнает в них себя, а значит, легче размышляет о смелости, ответственности и доверии.
</a:t>
            </a:r>
            <a:endParaRPr lang="en-US" sz="2266" dirty="0"/>
          </a:p>
        </p:txBody>
      </p:sp>
      <p:sp>
        <p:nvSpPr>
          <p:cNvPr id="11" name="Text 5"/>
          <p:cNvSpPr txBox="1"/>
          <p:nvPr/>
        </p:nvSpPr>
        <p:spPr>
          <a:xfrm>
            <a:off x="9451350" y="2787295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близкая сегодняшнему дню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повести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соединяет ясный сюжет, небольшой круг героев и глубокое изображение жизни человека. Поэтому она остается удобным и важным жанром для чтения, обсуждения и школьного анализа.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2026-05-18T18:43:58Z</dcterms:created>
  <dcterms:modified xsi:type="dcterms:W3CDTF">2026-05-18T18:43:58Z</dcterms:modified>
</cp:coreProperties>
</file>