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основа жизнедеятельности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единая химическая система, обеспечивающая жизнь.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290" y="1229711"/>
            <a:ext cx="3318527" cy="323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показывает, как устроена клетка и чем она занята: в одних клетках больше воды и нуклеиновых кислот, в других — запасных веществ, необходимых для роста, дыхания и синтеза молекул жизни.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состав клетки так важен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5818" y="2992814"/>
            <a:ext cx="324000" cy="32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499" y="3025214"/>
            <a:ext cx="324000" cy="25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83348" y="2992814"/>
            <a:ext cx="324000" cy="324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5939" y="15754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50788" y="1575494"/>
            <a:ext cx="324000" cy="324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Элементарный состав живой материи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52581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Углерод, водород, кислород и азот составляют основу большинства молекул клетки и формируют примерно 96% ее массы, определяя строение белков, липидов, углеводов и нуклеиновых кислот.
</a:t>
            </a:r>
            <a:endParaRPr lang="en-US" sz="1076" dirty="0"/>
          </a:p>
        </p:txBody>
      </p:sp>
      <p:sp>
        <p:nvSpPr>
          <p:cNvPr id="12" name="Text 2"/>
          <p:cNvSpPr txBox="1"/>
          <p:nvPr/>
        </p:nvSpPr>
        <p:spPr>
          <a:xfrm>
            <a:off x="96064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Органогены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6248499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незначительные по массе элементы могут быть критически важны: они входят в состав гормонов, ферментов и пигментов, поэтому влияют на жизнедеятельность организма в целом.
</a:t>
            </a:r>
            <a:endParaRPr lang="en-US" sz="1052" dirty="0"/>
          </a:p>
        </p:txBody>
      </p:sp>
      <p:sp>
        <p:nvSpPr>
          <p:cNvPr id="14" name="Text 4"/>
          <p:cNvSpPr txBox="1"/>
          <p:nvPr/>
        </p:nvSpPr>
        <p:spPr>
          <a:xfrm>
            <a:off x="6683330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Функциональная роль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3383348" y="334734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Железо, медь, цинк, марганец, йод, кобальт и молибден нужны в малых дозах, но без них нарушаются каталитические реакции и тонкая регуляция обмена веществ.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3818179" y="299706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Микроэлементы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25077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живого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4815939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химических элементов у всех организмов в целом одинаков, однако их соотношение зависит от вида, ткани и возраста клетки, что связано с ее функциями.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1950788" y="1930025"/>
            <a:ext cx="23736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Фосфор, сера, калий, кальций, натрий, магний и хлор присутствуют в заметных количествах и поддерживают осмотическое равновесие, работу мембран, ферментов и энергетический обмен клетки.
</a:t>
            </a:r>
            <a:endParaRPr lang="en-US" sz="1013" dirty="0"/>
          </a:p>
        </p:txBody>
      </p:sp>
      <p:sp>
        <p:nvSpPr>
          <p:cNvPr id="20" name="Text 10"/>
          <p:cNvSpPr txBox="1"/>
          <p:nvPr/>
        </p:nvSpPr>
        <p:spPr>
          <a:xfrm>
            <a:off x="2385620" y="1579746"/>
            <a:ext cx="19389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Макроэлементы
</a:t>
            </a:r>
            <a:endParaRPr lang="en-US" sz="1200" dirty="0"/>
          </a:p>
        </p:txBody>
      </p:sp>
      <p:sp>
        <p:nvSpPr>
          <p:cNvPr id="21" name="Text 1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вещества формируют клетку и за что отвечает каждая группа.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таблицы: свойства вещества напрямую связаны с его биологической ролью, а вода и белки задают основу клеточной активности.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о химическом составе клетки
</a:t>
            </a:r>
            <a:endParaRPr lang="en-US" sz="89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веществ клетки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2691" y="1179577"/>
            <a:ext cx="2635339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как универсальная среда клетки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составляет основную часть живой клетки и создает среду, в которой могут протекать практически все биохимические реакции, необходимые для обмена веществ и поддержания жизни.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компонент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Водородные связи придают воде высокую теплоемкость и значительное поверхностное натяжение, благодаря чему клетка лучше сохраняет постоянство температуры и физико-химических условий.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Стабильность внутренней среды
</a:t>
            </a:r>
            <a:endParaRPr lang="en-US" sz="1289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Полярность молекул воды позволяет ей растворять ионы, многие органические вещества и участвовать в реакциях гидролиза, где крупные молекулы расщепляются на более простые.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Растворитель и участник реакций
</a:t>
            </a:r>
            <a:endParaRPr lang="en-US" sz="1263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обеспечивает перенос растворенных веществ, помогает удалять продукты обмена и участвует в охлаждении организма, поэтому ее содержание особенно важно для активно работающих клеток.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терморегуляция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водная среда преобладает, а среди сухих веществ особенно заметны белки.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малой доле отдельные компоненты могут определять ключевые функции клетки: запас энергии, мембранное строение и хранение наследственной информации.
</a:t>
            </a:r>
            <a:endParaRPr lang="en-US" sz="1378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Обобщенные данные школьного курса биологии; типичные соотношения веществ в клетке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основных веществ в клетке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соли и ионы в клетке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18822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участвует в передаче сигналов внутри клетки, влияет на сокращение мышц и запускает многие процессы, связанные с ответом клетки на внешние и внутренние изменения.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507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Сигнальная роль кальция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878300" y="18940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входит в состав гемоглобина и ряда ферментов, поэтому обеспечивает перенос кислорода и участие клеток в процессах дыхания и окисления веществ.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146800" y="15437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в переносе кислорода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3384163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необходим для работы многих ферментов и рибосом, а фосфаты входят в состав АТФ и нуклеиновых кислот, связывая обмен энергии с наследственной информацией.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3652663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Магний и фосфаты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63805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нужен для синтеза гормонов щитовидной железы, которые регулируют интенсивность обмена веществ, рост и развитие организма на уровне всего тела.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6490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 и гормональная регуляция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387838" y="3492126"/>
            <a:ext cx="2373600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Ионы натрия, калия и хлора регулируют осмотическое давление и помогают клетке удерживать нужное количество воды, что особенно важно для сохранения формы и нормальной работы мембран.
</a:t>
            </a:r>
            <a:endParaRPr lang="en-US" sz="800" dirty="0"/>
          </a:p>
        </p:txBody>
      </p:sp>
      <p:sp>
        <p:nvSpPr>
          <p:cNvPr id="21" name="Text 11"/>
          <p:cNvSpPr txBox="1"/>
          <p:nvPr/>
        </p:nvSpPr>
        <p:spPr>
          <a:xfrm>
            <a:off x="656338" y="3141825"/>
            <a:ext cx="2105400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Осмотический баланс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элемента к его биологическому эффекту в клетке и организме.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химического элемента к клеточной функции
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Углеводы: источник энергии и запасное вещество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Моносахариды, такие как глюкоза, быстро включаются в клеточное дыхание и дают энергию для жизненных процессов, поэтому особенно важны для активно работающих клеток.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сахара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Целлюлоза образует клеточные стенки растений, придавая им прочность и устойчивость, поэтому углеводы выполняют не только энергетическую, но и опорную функцию.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Строительная роль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Крахмал у растений и гликоген у животных накапливаются как резервные полисахариды, которые легко мобилизуются при недостатке поступления питательных веществ.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энергии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Сахароза относится к дисахаридам и у растений служит удобной формой переноса углеводов между органами, обеспечивая распределение питательных веществ по организму.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формы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по углеводам клетки
</a:t>
            </a:r>
            <a:endParaRPr lang="en-US" sz="998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 строение молекулы связано с растворимостью, функцией и местом накопления.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проще молекула, тем быстрее она используется; чем сложнее и крупнее, тем чаще выполняет запасную или строительную роль.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углеводов
</a:t>
            </a:r>
            <a:endParaRPr lang="en-US" sz="2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и их роль в клетке
</a:t>
            </a:r>
            <a:endParaRPr lang="en-US" sz="2700" dirty="0"/>
          </a:p>
        </p:txBody>
      </p:sp>
      <p:sp>
        <p:nvSpPr>
          <p:cNvPr id="14" name="Text 2"/>
          <p:cNvSpPr txBox="1"/>
          <p:nvPr/>
        </p:nvSpPr>
        <p:spPr>
          <a:xfrm>
            <a:off x="73222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Липиды плохо растворяются в воде, но легко переходят в органические растворители. Такое свойство связано с их неполярностью и делает липиды удобным материалом для запасания энергии и построения клеточных структур.
</a:t>
            </a:r>
            <a:endParaRPr lang="en-US" sz="800" dirty="0"/>
          </a:p>
        </p:txBody>
      </p:sp>
      <p:sp>
        <p:nvSpPr>
          <p:cNvPr id="15" name="Text 3"/>
          <p:cNvSpPr txBox="1"/>
          <p:nvPr/>
        </p:nvSpPr>
        <p:spPr>
          <a:xfrm>
            <a:off x="106921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свойства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73222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Жиры служат главным резервом энергии в организме. При их расщеплении выделяется больше энергии, чем при распаде углеводов, поэтому они особенно важны для длительного обеспечения жизненных процессов.
</a:t>
            </a:r>
            <a:endParaRPr lang="en-US" sz="800" dirty="0"/>
          </a:p>
        </p:txBody>
      </p:sp>
      <p:sp>
        <p:nvSpPr>
          <p:cNvPr id="17" name="Text 5"/>
          <p:cNvSpPr txBox="1"/>
          <p:nvPr/>
        </p:nvSpPr>
        <p:spPr>
          <a:xfrm>
            <a:off x="106921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Энергетический запас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3344175" y="1613275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Фосфолипиды образуют двойной слой биологических мембран. Он отделяет клетку от среды, обеспечивает избирательную проницаемость и помогает поддерживать внутреннее постоянство состава цитоплазмы.
</a:t>
            </a:r>
            <a:endParaRPr lang="en-US" sz="800" dirty="0"/>
          </a:p>
        </p:txBody>
      </p:sp>
      <p:sp>
        <p:nvSpPr>
          <p:cNvPr id="19" name="Text 7"/>
          <p:cNvSpPr txBox="1"/>
          <p:nvPr/>
        </p:nvSpPr>
        <p:spPr>
          <a:xfrm>
            <a:off x="3681161" y="1295587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Мембраны клетки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3344175" y="2892159"/>
            <a:ext cx="2228400" cy="6488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отложения смягчают механические воздействия и уменьшают теплопотери. Это особенно заметно у животных, где липиды помогают сохранять температуру тела и защищают внутренние органы.
</a:t>
            </a:r>
            <a:endParaRPr lang="en-US" sz="800" dirty="0"/>
          </a:p>
        </p:txBody>
      </p:sp>
      <p:sp>
        <p:nvSpPr>
          <p:cNvPr id="21" name="Text 9"/>
          <p:cNvSpPr txBox="1"/>
          <p:nvPr/>
        </p:nvSpPr>
        <p:spPr>
          <a:xfrm>
            <a:off x="3681161" y="2574471"/>
            <a:ext cx="1857300" cy="2939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теплоизоляция
</a:t>
            </a:r>
            <a:endParaRPr lang="en-US" sz="1000" dirty="0"/>
          </a:p>
        </p:txBody>
      </p:sp>
      <p:sp>
        <p:nvSpPr>
          <p:cNvPr id="22" name="Text 10"/>
          <p:cNvSpPr txBox="1"/>
          <p:nvPr/>
        </p:nvSpPr>
        <p:spPr>
          <a:xfrm>
            <a:off x="971900" y="3958025"/>
            <a:ext cx="4550637" cy="321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липидам относятся также воски и стероиды. Воски защищают поверхности от воды и высыхания, а стероиды участвуют в регуляции процессов в организме и входят в состав некоторых биологически активных молекул.
</a:t>
            </a:r>
            <a:endParaRPr lang="en-US" sz="800" dirty="0"/>
          </a:p>
        </p:txBody>
      </p:sp>
      <p:sp>
        <p:nvSpPr>
          <p:cNvPr id="23" name="Text 11"/>
          <p:cNvSpPr txBox="1"/>
          <p:nvPr/>
        </p:nvSpPr>
        <p:spPr>
          <a:xfrm>
            <a:off x="971900" y="3800550"/>
            <a:ext cx="4550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липиды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6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доля белков отражает их универсальность: одна и та же молекулярная группа участвует в построении, транспорте, защите и катализе, что особенно важно для активных клеток.
</a:t>
            </a:r>
            <a:endParaRPr lang="en-US" sz="1267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занимают наибольшую часть сухого остатка, поэтому именно они формируют основу функциональной активности клетки и определяют ее специализированные возможности.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составе сухой массы клетки
</a:t>
            </a:r>
            <a:endParaRPr lang="en-US" sz="916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преобладают в сухой массе клетки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4955" y="1329175"/>
            <a:ext cx="3500941" cy="283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как универсальные молекулы клетки
</a:t>
            </a:r>
            <a:endParaRPr lang="en-US" sz="2700" dirty="0"/>
          </a:p>
        </p:txBody>
      </p:sp>
      <p:sp>
        <p:nvSpPr>
          <p:cNvPr id="13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4" name="Text 2"/>
          <p:cNvSpPr txBox="1"/>
          <p:nvPr/>
        </p:nvSpPr>
        <p:spPr>
          <a:xfrm>
            <a:off x="4725600" y="1428602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построены из аминокислот, соединённых пептидными связями. Последовательность аминокислот определяет свойства молекулы и задаёт будущую биологическую функцию белка в клетке.
</a:t>
            </a:r>
            <a:endParaRPr lang="en-US" sz="613" dirty="0"/>
          </a:p>
        </p:txBody>
      </p:sp>
      <p:sp>
        <p:nvSpPr>
          <p:cNvPr id="15" name="Text 3"/>
          <p:cNvSpPr txBox="1"/>
          <p:nvPr/>
        </p:nvSpPr>
        <p:spPr>
          <a:xfrm>
            <a:off x="4725600" y="1242900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из аминокислот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4725600" y="4014652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Антитела относятся к белкам иммунной системы и распознают чужеродные вещества. Такая функция помогает организму защищаться от инфекций и поддерживать биологическое постоянство.
</a:t>
            </a:r>
            <a:endParaRPr lang="en-US" sz="638" dirty="0"/>
          </a:p>
        </p:txBody>
      </p:sp>
      <p:sp>
        <p:nvSpPr>
          <p:cNvPr id="17" name="Text 5"/>
          <p:cNvSpPr txBox="1"/>
          <p:nvPr/>
        </p:nvSpPr>
        <p:spPr>
          <a:xfrm>
            <a:off x="4725600" y="3828950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и распознавание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4725600" y="3368139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Гемоглобин переносит кислород, а коллаген придаёт прочность соединительной ткани. Эти примеры показывают, что белки не только действуют внутри клетки, но и формируют свойства тканей организма.
</a:t>
            </a:r>
            <a:endParaRPr lang="en-US" sz="618" dirty="0"/>
          </a:p>
        </p:txBody>
      </p:sp>
      <p:sp>
        <p:nvSpPr>
          <p:cNvPr id="19" name="Text 7"/>
          <p:cNvSpPr txBox="1"/>
          <p:nvPr/>
        </p:nvSpPr>
        <p:spPr>
          <a:xfrm>
            <a:off x="4725600" y="3182438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опора
</a:t>
            </a:r>
            <a:endParaRPr lang="en-US" sz="900" dirty="0"/>
          </a:p>
        </p:txBody>
      </p:sp>
      <p:sp>
        <p:nvSpPr>
          <p:cNvPr id="20" name="Text 8"/>
          <p:cNvSpPr txBox="1"/>
          <p:nvPr/>
        </p:nvSpPr>
        <p:spPr>
          <a:xfrm>
            <a:off x="4725600" y="2721627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белки работают как ферменты и ускоряют химические реакции, не расходуясь в процессе. Благодаря этому клетка может быстро и точно управлять обменом веществ.
</a:t>
            </a:r>
            <a:endParaRPr lang="en-US" sz="700" dirty="0"/>
          </a:p>
        </p:txBody>
      </p:sp>
      <p:sp>
        <p:nvSpPr>
          <p:cNvPr id="21" name="Text 9"/>
          <p:cNvSpPr txBox="1"/>
          <p:nvPr/>
        </p:nvSpPr>
        <p:spPr>
          <a:xfrm>
            <a:off x="4725600" y="2535925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Каталитическая роль
</a:t>
            </a:r>
            <a:endParaRPr lang="en-US" sz="900" dirty="0"/>
          </a:p>
        </p:txBody>
      </p:sp>
      <p:sp>
        <p:nvSpPr>
          <p:cNvPr id="22" name="Text 10"/>
          <p:cNvSpPr txBox="1"/>
          <p:nvPr/>
        </p:nvSpPr>
        <p:spPr>
          <a:xfrm>
            <a:off x="4725600" y="2075114"/>
            <a:ext cx="38094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Первичная, вторичная, третичная и четвертичная структуры отражают разные уровни упорядоченности белка. Именно пространственная форма обеспечивает его специфичность и устойчивость к изменениям условий среды.
</a:t>
            </a:r>
            <a:endParaRPr lang="en-US" sz="613" dirty="0"/>
          </a:p>
        </p:txBody>
      </p:sp>
      <p:sp>
        <p:nvSpPr>
          <p:cNvPr id="23" name="Text 11"/>
          <p:cNvSpPr txBox="1"/>
          <p:nvPr/>
        </p:nvSpPr>
        <p:spPr>
          <a:xfrm>
            <a:off x="4725600" y="1889413"/>
            <a:ext cx="36543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Нуклеиновые кислоты и наследственная информация
</a:t>
            </a:r>
            <a:endParaRPr lang="en-US" sz="2523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сохраняет наследственную информацию в устойчивой форме. В её последовательности зашифрованы сведения о строении белков, а значит, и о признаках, характерных для организма.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как хранилище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Спаривание оснований по принципу комплементарности обеспечивает точное копирование ДНК. Благодаря этому наследственная информация передаётся без существенных искажений при делении клеток.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Комплементарность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Мономером нуклеиновых кислот является нуклеотид, состоящий из сахара, фосфатной группы и азотистого основания. Из таких звеньев строятся длинные полимерные цепи.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Нуклеотидная основа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участвует в реализации генетической информации, прежде всего в синтезе белка. Она переносит, считывает и помогает собирать сведения, записанные в ДНК.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РНК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97883"/>
            <a:ext cx="4356600" cy="17874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общие и отличительные признаки двух нуклеиновых кислот: состав сахара, набор оснований, число цепей, локализацию и основные функции.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более устойчива и служит долговременным носителем информации, а РНК отличается разнообразием форм и непосредственно участвует в её реализации.
</a:t>
            </a:r>
            <a:endParaRPr lang="en-US" sz="1343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биологии; сопоставление основных признаков ДНК и РНК
</a:t>
            </a:r>
            <a:endParaRPr lang="en-US" sz="98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ДНК и РНК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превращений веществ от поступления в клетку до образования энергии и новых структур.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участвуют в обмене веществ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70255" y="1095725"/>
            <a:ext cx="2751339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витамины как регуляторы обмена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 — это белки, которые ускоряют реакции в клетке и при этом остаются неизменными. Каждый из них действует избирательно, распознавая определённое вещество или близкую группу соединений.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Ферменты-катализаторы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витамины входят в состав коферментов или помогают их образованию. Особенно важны витамины группы B, витамин C и никотиновая кислота, связанные с реакциями обмена веществ.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Витамины и коферменты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Активность ферментов зависит от температуры, кислотности среды и наличия кофакторов. Если условия выходят за пределы нормы, скорость реакции снижается или фермент теряет активность.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работы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нехватке витаминов нарушаются рост, иммунная защита и работа органов. Поэтому полноценное питание важно не только для энергии, но и для согласованной работы ферментных систем.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недостатка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соотношения воды и сухого остатка отражает функциональное состояние клетки: чем интенсивнее обмен и деление, тем выше доля воды.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и молодые клетки богаче водой, а по мере специализации и накопления веществ возрастает сухой остаток, особенно за счёт белков и запасных соединений.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школьного курса биологии о водно-сухом составе клеток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 сухой остаток в разных типах клеток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29193" y="1104207"/>
            <a:ext cx="3315804" cy="32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2175" y="1359700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9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 растительные, и животные клетки содержат воду, белки, липиды, углеводы, нуклеиновые кислоты и минеральные соли. Эти вещества образуют универсальную химическую основу жизни.
</a:t>
            </a:r>
            <a:endParaRPr lang="en-US" sz="798" dirty="0"/>
          </a:p>
        </p:txBody>
      </p:sp>
      <p:sp>
        <p:nvSpPr>
          <p:cNvPr id="8" name="Text 2"/>
          <p:cNvSpPr txBox="1"/>
          <p:nvPr/>
        </p:nvSpPr>
        <p:spPr>
          <a:xfrm>
            <a:off x="332175" y="1179575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компоненты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32175" y="1997456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растительных клеток выше доля целлюлозы, крахмала и ионов калия. Такие особенности связаны с опорной функцией клеточной стенки, запасанием веществ и поддержанием тургора.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332175" y="1817331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особенности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32175" y="2635212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животных клетках чаще накапливаются гликоген и жиры. Это соответствует их способу питания, подвижности и необходимости быстро использовать энергетические резервы.
</a:t>
            </a:r>
            <a:endParaRPr lang="en-US" sz="800" dirty="0"/>
          </a:p>
        </p:txBody>
      </p:sp>
      <p:sp>
        <p:nvSpPr>
          <p:cNvPr id="12" name="Text 6"/>
          <p:cNvSpPr txBox="1"/>
          <p:nvPr/>
        </p:nvSpPr>
        <p:spPr>
          <a:xfrm>
            <a:off x="332175" y="2455087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особенности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332175" y="3272968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сок вакуоли увеличивает содержание воды в растительной клетке. Он участвует в поддержании внутреннего давления, благодаря чему ткани сохраняют упругость и форму.
</a:t>
            </a:r>
            <a:endParaRPr lang="en-US" sz="800" dirty="0"/>
          </a:p>
        </p:txBody>
      </p:sp>
      <p:sp>
        <p:nvSpPr>
          <p:cNvPr id="14" name="Text 8"/>
          <p:cNvSpPr txBox="1"/>
          <p:nvPr/>
        </p:nvSpPr>
        <p:spPr>
          <a:xfrm>
            <a:off x="332175" y="3092843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вакуоли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332175" y="3910724"/>
            <a:ext cx="46260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 химическом составе определяются не случайно, а отражают функции организма. Поэтому состав клетки помогает понять, как она питается, защищается и запасает вещества.
</a:t>
            </a:r>
            <a:endParaRPr lang="en-US" sz="800" dirty="0"/>
          </a:p>
        </p:txBody>
      </p:sp>
      <p:sp>
        <p:nvSpPr>
          <p:cNvPr id="16" name="Text 10"/>
          <p:cNvSpPr txBox="1"/>
          <p:nvPr/>
        </p:nvSpPr>
        <p:spPr>
          <a:xfrm>
            <a:off x="332175" y="3730599"/>
            <a:ext cx="4626000" cy="1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образом жизни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клетки по химическому составу
</a:t>
            </a:r>
            <a:endParaRPr lang="en-US" sz="226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клетки: ключ к пониманию жизни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Химический состав клетки показывает, как из воды, ионов и органических молекул возникает живая система с обменом веществ, наследственностью и способностью к развитию. Именно поэтому клетка остаётся главным объектом биологии.
</a:t>
            </a:r>
            <a:endParaRPr lang="en-US" sz="130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2026-06-01T14:08:27Z</dcterms:created>
  <dcterms:modified xsi:type="dcterms:W3CDTF">2026-06-01T14:08:27Z</dcterms:modified>
</cp:coreProperties>
</file>