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image" Target="../media/image-7-6.png"/><Relationship Id="rId7" Type="http://schemas.openxmlformats.org/officeDocument/2006/relationships/image" Target="../media/image-7-7.png"/><Relationship Id="rId8" Type="http://schemas.openxmlformats.org/officeDocument/2006/relationships/image" Target="../media/image-7-8.png"/><Relationship Id="rId9" Type="http://schemas.openxmlformats.org/officeDocument/2006/relationships/image" Target="../media/image-7-9.png"/><Relationship Id="rId10" Type="http://schemas.openxmlformats.org/officeDocument/2006/relationships/image" Target="../media/image-7-10.png"/><Relationship Id="rId11" Type="http://schemas.openxmlformats.org/officeDocument/2006/relationships/image" Target="../media/image-7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image" Target="../media/image-1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image" Target="../media/image-18-7.png"/><Relationship Id="rId8" Type="http://schemas.openxmlformats.org/officeDocument/2006/relationships/image" Target="../media/image-18-8.png"/><Relationship Id="rId9" Type="http://schemas.openxmlformats.org/officeDocument/2006/relationships/image" Target="../media/image-18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54950" y="461297"/>
            <a:ext cx="4209600" cy="4193156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84250" y="245775"/>
            <a:ext cx="5200200" cy="52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600" dirty="0"/>
          </a:p>
        </p:txBody>
      </p:sp>
      <p:sp>
        <p:nvSpPr>
          <p:cNvPr id="6" name="Text 1"/>
          <p:cNvSpPr txBox="1"/>
          <p:nvPr/>
        </p:nvSpPr>
        <p:spPr>
          <a:xfrm>
            <a:off x="284250" y="875675"/>
            <a:ext cx="4287600" cy="367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чисел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Убираем лишнее и узнаём, что осталось после уменьшения.
</a:t>
            </a:r>
            <a:endParaRPr lang="en-US" sz="3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6" y="0"/>
            <a:ext cx="4304667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890763" y="543900"/>
            <a:ext cx="3701700" cy="405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вычитание встречается каждый день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прячется в магазинах, играх, дома и на прогулке. Дети считают конфеты, карандаши, шаги и баллы — и сразу видят, сколько осталось.
</a:t>
            </a:r>
            <a:endParaRPr lang="en-US" sz="2800" dirty="0"/>
          </a:p>
        </p:txBody>
      </p:sp>
      <p:sp>
        <p:nvSpPr>
          <p:cNvPr id="6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означают числа в примере на вычитание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3401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Первое число показывает, сколько предметов было сначала. Оно напоминает стартовую точку, от которой мы начинаем считать и замечаем, что ситуация меняется.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34517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Второе число говорит, сколько убрали, отдали, съели или потратили. Именно это число «забирает» часть предметов и уменьшает общее количество.
</a:t>
            </a:r>
            <a:endParaRPr lang="en-US" sz="1400" dirty="0"/>
          </a:p>
        </p:txBody>
      </p:sp>
      <p:sp>
        <p:nvSpPr>
          <p:cNvPr id="10" name="Text 4"/>
          <p:cNvSpPr txBox="1"/>
          <p:nvPr/>
        </p:nvSpPr>
        <p:spPr>
          <a:xfrm>
            <a:off x="6563375" y="2159819"/>
            <a:ext cx="2250000" cy="24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Ответ показывает, сколько осталось после убавления. В записи 9 − 2 = 7 число 7 — это остаток, который и нужно найти.
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«−» помогает показать уменьшение числа. В примере 8 − 3 = 5 он подсказывает: из восьми убрать три, и останется пять.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Полезно рисовать две группы предметов: сначала все вместе, а потом часть зачеркнуть, закрыть или отодвинуть. Так младшим школьникам легче увидеть смысл действия.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 минус и исчезающие предметы
</a:t>
            </a:r>
            <a:endParaRPr lang="en-US" sz="2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35400" y="4206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на числовом отрезке
</a:t>
            </a:r>
            <a:endParaRPr lang="en-US" sz="2800" dirty="0"/>
          </a:p>
        </p:txBody>
      </p:sp>
      <p:sp>
        <p:nvSpPr>
          <p:cNvPr id="8" name="Text 1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340325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Старт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число, с которого начинаем движение. Это точка, где всё было сначала.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3698437" y="30385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Остановка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Останавливаемся на новом числе. Оно показывает, сколько осталось после уменьшения.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2018700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Шаги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Делаем столько шагов влево, сколько нужно вычесть. Каждый шаг уменьшает число на единицу.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375788" y="1034800"/>
            <a:ext cx="1678500" cy="1629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пути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шаги ещё раз, чтобы не сбиться. Так проще убедиться, что ответ найден верно.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по шагам и проверяем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из исходного числа получить остаток и убедиться в правильности решения.
</a:t>
            </a:r>
            <a:endParaRPr lang="en-US" sz="2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80032" y="1212710"/>
            <a:ext cx="165533" cy="14714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37181" y="3340378"/>
            <a:ext cx="161051" cy="161051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837349" y="1205754"/>
            <a:ext cx="161051" cy="161051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110027" y="1204531"/>
            <a:ext cx="161051" cy="161051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71144" y="3340378"/>
            <a:ext cx="161051" cy="161051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  <p:sp>
        <p:nvSpPr>
          <p:cNvPr id="14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предметами в руках
</a:t>
            </a:r>
            <a:endParaRPr lang="en-US" sz="2800" dirty="0"/>
          </a:p>
        </p:txBody>
      </p:sp>
      <p:sp>
        <p:nvSpPr>
          <p:cNvPr id="15" name="Text 2"/>
          <p:cNvSpPr txBox="1"/>
          <p:nvPr/>
        </p:nvSpPr>
        <p:spPr>
          <a:xfrm>
            <a:off x="479200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палочки
</a:t>
            </a:r>
            <a:pPr algn="l" indent="0" marL="0">
              <a:lnSpc>
                <a:spcPct val="100000"/>
              </a:lnSpc>
              <a:buNone/>
            </a:pPr>
            <a:r>
              <a:rPr lang="en-US" sz="70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Их удобно перекладывать, чтобы видеть действие руками. Было палочек много — несколько убрали, и остаток сразу можно посчитать без спешки и путаницы.
</a:t>
            </a:r>
            <a:endParaRPr lang="en-US" sz="1173" dirty="0"/>
          </a:p>
        </p:txBody>
      </p:sp>
      <p:sp>
        <p:nvSpPr>
          <p:cNvPr id="16" name="Text 3"/>
          <p:cNvSpPr txBox="1"/>
          <p:nvPr/>
        </p:nvSpPr>
        <p:spPr>
          <a:xfrm>
            <a:off x="2132337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 помогают строить и тут же убавлять. Если было шесть, а два убрали, ребёнок легко замечает, что осталось четыре, почти как в игре.
</a:t>
            </a:r>
            <a:endParaRPr lang="en-US" sz="1223" dirty="0"/>
          </a:p>
        </p:txBody>
      </p:sp>
      <p:sp>
        <p:nvSpPr>
          <p:cNvPr id="17" name="Text 4"/>
          <p:cNvSpPr txBox="1"/>
          <p:nvPr/>
        </p:nvSpPr>
        <p:spPr>
          <a:xfrm>
            <a:off x="3734281" y="1491250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
</a:t>
            </a:r>
            <a:pPr algn="l" indent="0" marL="0">
              <a:lnSpc>
                <a:spcPct val="100000"/>
              </a:lnSpc>
              <a:buNone/>
            </a:pPr>
            <a:r>
              <a:rPr lang="en-US" sz="70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Карандаши знакомы каждому школьнику. Их можно разложить перед собой, убрать часть в пенал и быстро увидеть, как число предметов стало меньше.
</a:t>
            </a:r>
            <a:endParaRPr lang="en-US" sz="1176" dirty="0"/>
          </a:p>
        </p:txBody>
      </p:sp>
      <p:sp>
        <p:nvSpPr>
          <p:cNvPr id="18" name="Text 5"/>
          <p:cNvSpPr txBox="1"/>
          <p:nvPr/>
        </p:nvSpPr>
        <p:spPr>
          <a:xfrm>
            <a:off x="6989355" y="1485124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2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
</a:t>
            </a:r>
            <a:pPr algn="l" indent="0" marL="0">
              <a:lnSpc>
                <a:spcPct val="100000"/>
              </a:lnSpc>
              <a:buNone/>
            </a:pPr>
            <a:r>
              <a:rPr lang="en-US" sz="737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2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Конфеты вызывают улыбку и помогают понять задачу почти мгновенно. Было несколько, часть съели или отложили — и сразу ясно, что осталось.
</a:t>
            </a:r>
            <a:endParaRPr lang="en-US" sz="1223" dirty="0"/>
          </a:p>
        </p:txBody>
      </p:sp>
      <p:sp>
        <p:nvSpPr>
          <p:cNvPr id="19" name="Text 6"/>
          <p:cNvSpPr txBox="1"/>
          <p:nvPr/>
        </p:nvSpPr>
        <p:spPr>
          <a:xfrm>
            <a:off x="5366296" y="3617375"/>
            <a:ext cx="1654893" cy="111376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1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
</a:t>
            </a:r>
            <a:pPr algn="l" indent="0" marL="0">
              <a:lnSpc>
                <a:spcPct val="100000"/>
              </a:lnSpc>
              <a:buNone/>
            </a:pPr>
            <a:r>
              <a:rPr lang="en-US" sz="70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98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Пуговицы удобно пересчитывать по одной. Они маленькие, поэтому хорошо подходят для коротких упражнений, где важно не потерять ни одного предмета.
</a:t>
            </a:r>
            <a:endParaRPr lang="en-US" sz="1171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EE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983779" y="860300"/>
            <a:ext cx="3138842" cy="3441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Простые примеры без картинки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Некоторые примеры удобно решать сразу в уме. Например, 10 − 1 = 9 или 8 − 2 = 6, потому что шаги очень маленькие и понятные.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340175" y="138398"/>
            <a:ext cx="8549100" cy="6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Считаем в голове
</a:t>
            </a:r>
            <a:endParaRPr lang="en-US" sz="2800" dirty="0"/>
          </a:p>
        </p:txBody>
      </p:sp>
      <p:sp>
        <p:nvSpPr>
          <p:cNvPr id="8" name="Text 3"/>
          <p:cNvSpPr txBox="1"/>
          <p:nvPr/>
        </p:nvSpPr>
        <p:spPr>
          <a:xfrm>
            <a:off x="6509902" y="1162575"/>
            <a:ext cx="2350500" cy="2846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помогает устный счёт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Чтобы не сбиться, дети могут считать по пальцам, по числовому ряду или тихо двигать фишку назад. Так устный счёт становится быстрее и увереннее.
</a:t>
            </a:r>
            <a:endParaRPr lang="en-US" sz="15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5006775" y="1352750"/>
            <a:ext cx="3316200" cy="29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означает, что после вычитания ничего не осталось.
</a:t>
            </a:r>
            <a:endParaRPr lang="en-US" sz="5000" dirty="0"/>
          </a:p>
        </p:txBody>
      </p:sp>
      <p:sp>
        <p:nvSpPr>
          <p:cNvPr id="6" name="Text 2"/>
          <p:cNvSpPr txBox="1"/>
          <p:nvPr/>
        </p:nvSpPr>
        <p:spPr>
          <a:xfrm>
            <a:off x="513235" y="1130978"/>
            <a:ext cx="3532800" cy="245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числа убирают всё, получается ноль. Это помогает понять, что остаток может полностью исчезнуть.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513225" y="4048127"/>
            <a:ext cx="3532800" cy="85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i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из учебного материала: 4 − 4 = 0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чисел с помощью вычитания
</a:t>
            </a:r>
            <a:endParaRPr lang="en-US" sz="2800" dirty="0"/>
          </a:p>
        </p:txBody>
      </p:sp>
      <p:sp>
        <p:nvSpPr>
          <p:cNvPr id="6" name="Text 2"/>
          <p:cNvSpPr txBox="1"/>
          <p:nvPr/>
        </p:nvSpPr>
        <p:spPr>
          <a:xfrm>
            <a:off x="3354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узнать, на сколько одно число больше другого. Если сравнить 9 и 6, легко увидеть разницу: нужно убрать лишние три.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3447000" y="30614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способ полезен в задачах про фишки, наклейки, игрушки и баллы. Он показывает не только ответ, но и разницу между двумя наборами предметов.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6558600" y="2036665"/>
            <a:ext cx="2250000" cy="18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младших школьников это удобный приём: сначала сравниваем количество, потом находим остаток. Всё просто, как пересчитать конфеты, которые успели спрятать.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778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сложениям ответа после вычитания
</a:t>
            </a:r>
            <a:pPr algn="l" indent="0" marL="0">
              <a:lnSpc>
                <a:spcPct val="100000"/>
              </a:lnSpc>
              <a:buNone/>
            </a:pPr>
            <a:r>
              <a:rPr lang="en-US" sz="794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8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показывает, как проверить пример 7 − 2 = 5 через обратное действие: к остатку прибавляют вычтенное число и сравнивают результат с исходным.
</a:t>
            </a:r>
            <a:endParaRPr lang="en-US" sz="277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340175" y="138400"/>
            <a:ext cx="3235800" cy="4761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однозначных чисел
</a:t>
            </a:r>
            <a:endParaRPr lang="en-US" sz="2800" dirty="0"/>
          </a:p>
        </p:txBody>
      </p:sp>
      <p:sp>
        <p:nvSpPr>
          <p:cNvPr id="9" name="Text 2"/>
          <p:cNvSpPr txBox="1"/>
          <p:nvPr/>
        </p:nvSpPr>
        <p:spPr>
          <a:xfrm>
            <a:off x="3695577" y="3183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0–9
</a:t>
            </a:r>
            <a:pPr algn="r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Однозначные числа легко представить на пальцах или в ряду цифр. Именно с них начинается первое знакомство с вычитанием.
</a:t>
            </a:r>
            <a:endParaRPr lang="en-US" sz="1396" dirty="0"/>
          </a:p>
        </p:txBody>
      </p:sp>
      <p:sp>
        <p:nvSpPr>
          <p:cNvPr id="10" name="Text 3"/>
          <p:cNvSpPr txBox="1"/>
          <p:nvPr/>
        </p:nvSpPr>
        <p:spPr>
          <a:xfrm>
            <a:off x="3700427" y="257662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375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уверенные ответы
</a:t>
            </a:r>
            <a:pPr algn="r" indent="0" marL="0">
              <a:lnSpc>
                <a:spcPct val="100000"/>
              </a:lnSpc>
              <a:buNone/>
            </a:pPr>
            <a:r>
              <a:rPr lang="en-US" sz="58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примеры становятся знакомыми, счёт идёт спокойнее. Записи 9 − 4 и 7 − 0 помогают закрепить смысл уменьшения.
</a:t>
            </a:r>
            <a:endParaRPr lang="en-US" sz="1375" dirty="0"/>
          </a:p>
        </p:txBody>
      </p:sp>
      <p:sp>
        <p:nvSpPr>
          <p:cNvPr id="11" name="Text 4"/>
          <p:cNvSpPr txBox="1"/>
          <p:nvPr/>
        </p:nvSpPr>
        <p:spPr>
          <a:xfrm>
            <a:off x="6620377" y="1447475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Маленький шаг назад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примерах вроде 6 − 1 или 8 − 3 число уменьшается на короткое расстояние. Ребёнок быстрее видит связь между действием и ответом.
</a:t>
            </a:r>
            <a:endParaRPr lang="en-US" sz="1396" dirty="0"/>
          </a:p>
        </p:txBody>
      </p:sp>
      <p:sp>
        <p:nvSpPr>
          <p:cNvPr id="12" name="Text 5"/>
          <p:cNvSpPr txBox="1"/>
          <p:nvPr/>
        </p:nvSpPr>
        <p:spPr>
          <a:xfrm>
            <a:off x="6620377" y="3705763"/>
            <a:ext cx="2367600" cy="101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96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Подготовка к большему
</a:t>
            </a:r>
            <a:pPr algn="l" indent="0" marL="0">
              <a:lnSpc>
                <a:spcPct val="100000"/>
              </a:lnSpc>
              <a:buNone/>
            </a:pPr>
            <a:r>
              <a:rPr lang="en-US" sz="598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96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однозначных чисел легче переходить к более длинным примерам. Ребёнок уже понимает порядок действий и не путается в смысле записи.
</a:t>
            </a:r>
            <a:endParaRPr lang="en-US" sz="1396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2156" y="73225"/>
            <a:ext cx="4617487" cy="50088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5190475" y="1661443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Одна из самых частых ошибок — перепутать, что было сначала, а что убрали. Тогда пример решается не по смыслу, и ответ получается случайным, словно предметы сами убежали из задачи.
</a:t>
            </a:r>
            <a:endParaRPr lang="en-US" sz="1500" dirty="0"/>
          </a:p>
        </p:txBody>
      </p:sp>
      <p:sp>
        <p:nvSpPr>
          <p:cNvPr id="7" name="Text 2"/>
          <p:cNvSpPr txBox="1"/>
          <p:nvPr/>
        </p:nvSpPr>
        <p:spPr>
          <a:xfrm>
            <a:off x="5190475" y="3278002"/>
            <a:ext cx="3522300" cy="143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дети иногда считают вперёд вместо счёта назад или забывают, что знак минус означает уменьшение. Здесь помогает спокойная проверка: представить предметы, убрать их по одному и посмотреть, что осталось.
</a:t>
            </a:r>
            <a:endParaRPr lang="en-US" sz="1500" dirty="0"/>
          </a:p>
        </p:txBody>
      </p:sp>
      <p:sp>
        <p:nvSpPr>
          <p:cNvPr id="8" name="Text 3"/>
          <p:cNvSpPr txBox="1"/>
          <p:nvPr/>
        </p:nvSpPr>
        <p:spPr>
          <a:xfrm>
            <a:off x="4713350" y="228800"/>
            <a:ext cx="3999600" cy="108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Частые ошибки при вычитании
</a:t>
            </a:r>
            <a:endParaRPr lang="en-US" sz="2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9" name="Text 1"/>
          <p:cNvSpPr txBox="1"/>
          <p:nvPr/>
        </p:nvSpPr>
        <p:spPr>
          <a:xfrm>
            <a:off x="483000" y="389600"/>
            <a:ext cx="81780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с числом 10
</a:t>
            </a:r>
            <a:endParaRPr lang="en-US" sz="2800" dirty="0"/>
          </a:p>
        </p:txBody>
      </p:sp>
      <p:sp>
        <p:nvSpPr>
          <p:cNvPr id="10" name="Text 2"/>
          <p:cNvSpPr txBox="1"/>
          <p:nvPr/>
        </p:nvSpPr>
        <p:spPr>
          <a:xfrm>
            <a:off x="721060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Десятку удобно запоминать, потому что она хорошо видна как 10 пальцев, 10 кубиков или 10 клеточек. Это делает примеры особенно наглядными.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4900132" y="1381869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из 10 вычитают 1, 3, 7 или 9, ответ быстро находится в уме. Такие случаи тренируют внимание и точность счёта.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721060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с десяткой помогают почувствовать, как число уменьшается на разную величину. Ребёнок учится замечать не только ответ, но и сам шаг уменьшения.
</a:t>
            </a:r>
            <a:endParaRPr lang="en-US" sz="1400" dirty="0"/>
          </a:p>
        </p:txBody>
      </p:sp>
      <p:sp>
        <p:nvSpPr>
          <p:cNvPr id="13" name="Text 5"/>
          <p:cNvSpPr txBox="1"/>
          <p:nvPr/>
        </p:nvSpPr>
        <p:spPr>
          <a:xfrm>
            <a:off x="4900132" y="3042344"/>
            <a:ext cx="3532800" cy="120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задания полезны для устного счёта, потому что ответы короткие и знакомые. После них легче решать примеры быстрее и увереннее, без лишнего напряжения.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1350" y="1428571"/>
            <a:ext cx="8181300" cy="322870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  <p:sp>
        <p:nvSpPr>
          <p:cNvPr id="5" name="Text 1"/>
          <p:cNvSpPr txBox="1"/>
          <p:nvPr/>
        </p:nvSpPr>
        <p:spPr>
          <a:xfrm>
            <a:off x="481350" y="448450"/>
            <a:ext cx="8181300" cy="88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решить текстовую задачу на вычитание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чтении условия: сначала ищем слова-«подсказки», затем выделяем исходное число, убранную часть и записываем пример с ответом.
</a:t>
            </a:r>
            <a:endParaRPr lang="en-US" sz="28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  <p:sp>
        <p:nvSpPr>
          <p:cNvPr id="6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Короткие устные приёмы вычитания
</a:t>
            </a:r>
            <a:endParaRPr lang="en-US" sz="2800" dirty="0"/>
          </a:p>
        </p:txBody>
      </p:sp>
      <p:sp>
        <p:nvSpPr>
          <p:cNvPr id="7" name="Text 2"/>
          <p:cNvSpPr txBox="1"/>
          <p:nvPr/>
        </p:nvSpPr>
        <p:spPr>
          <a:xfrm>
            <a:off x="1015875" y="1361350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простые примеры удобно считать по одному шагу назад: 9 − 1 = 8, 8 − 1 = 7. Такой способ помогает быстро увидеть, как число уменьшается.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1015875" y="265184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нужно вычесть 2 или 3, можно мысленно сделать столько же коротких шагов. Примеры 9 − 2 = 7 и 9 − 3 = 6 учат не сбиваться.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1015875" y="3951526"/>
            <a:ext cx="6122700" cy="96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Короткий устный счёт особенно полезен на уроке и в игре. Он развивает внимание, делает ответы быстрее и помогает ребёнку чувствовать себя увереннее.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71625" y="1419502"/>
            <a:ext cx="2009700" cy="1923346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53150" y="1419502"/>
            <a:ext cx="2009700" cy="1923346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  <p:sp>
        <p:nvSpPr>
          <p:cNvPr id="7" name="Text 1"/>
          <p:cNvSpPr txBox="1"/>
          <p:nvPr/>
        </p:nvSpPr>
        <p:spPr>
          <a:xfrm>
            <a:off x="442950" y="481300"/>
            <a:ext cx="8258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играх и баллах
</a:t>
            </a:r>
            <a:endParaRPr lang="en-US" sz="2800" dirty="0"/>
          </a:p>
        </p:txBody>
      </p:sp>
      <p:sp>
        <p:nvSpPr>
          <p:cNvPr id="8" name="Text 2"/>
          <p:cNvSpPr txBox="1"/>
          <p:nvPr/>
        </p:nvSpPr>
        <p:spPr>
          <a:xfrm>
            <a:off x="981075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Очки тают после раунда
</a:t>
            </a:r>
            <a:pPr algn="ctr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игре ребёнок получил 12 баллов, но 3 балла потерял из-за ошибки. Осталось 9, и сразу видно, как вычитание работает в знакомой ситуации. Такие примеры легко представить с жетонами или карточками.
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972050" y="3495675"/>
            <a:ext cx="3171900" cy="113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329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Фишки и звёздочки исчезают по одной
</a:t>
            </a:r>
            <a:pPr algn="ctr" indent="0" marL="0">
              <a:lnSpc>
                <a:spcPct val="100000"/>
              </a:lnSpc>
              <a:buNone/>
            </a:pPr>
            <a:r>
              <a:rPr lang="en-US" sz="57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139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столе лежат игровые фишки, а потом часть из них убирают в коробку. Было много, стало меньше — почти как маленький математический фокус. Это помогает детям считать без скуки и видеть результат глазами.
</a:t>
            </a:r>
            <a:endParaRPr lang="en-US" sz="1329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78625" y="1925990"/>
            <a:ext cx="292425" cy="3342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002600" y="1925990"/>
            <a:ext cx="292425" cy="33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101038" y="1940423"/>
            <a:ext cx="343500" cy="305333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29663" y="1925990"/>
            <a:ext cx="334200" cy="3342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2" name="Text 1"/>
          <p:cNvSpPr txBox="1"/>
          <p:nvPr/>
        </p:nvSpPr>
        <p:spPr>
          <a:xfrm>
            <a:off x="340175" y="138400"/>
            <a:ext cx="84732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помогает запомнить вычитание
</a:t>
            </a:r>
            <a:endParaRPr lang="en-US" sz="2800" dirty="0"/>
          </a:p>
        </p:txBody>
      </p:sp>
      <p:sp>
        <p:nvSpPr>
          <p:cNvPr id="13" name="Text 2"/>
          <p:cNvSpPr txBox="1"/>
          <p:nvPr/>
        </p:nvSpPr>
        <p:spPr>
          <a:xfrm>
            <a:off x="50960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Числовая прямая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числовой прямой удобно двигаться влево, когда число уменьшается. Ребёнок видит каждый шаг и не теряет счёт, даже если пример кажется длиннее.
</a:t>
            </a:r>
            <a:endParaRPr lang="en-US" sz="1500" dirty="0"/>
          </a:p>
        </p:txBody>
      </p:sp>
      <p:sp>
        <p:nvSpPr>
          <p:cNvPr id="14" name="Text 3"/>
          <p:cNvSpPr txBox="1"/>
          <p:nvPr/>
        </p:nvSpPr>
        <p:spPr>
          <a:xfrm>
            <a:off x="263357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Пальцы всегда под рукой и помогают быстро показать, сколько было и сколько убрали. Такой способ особенно полезен, когда нужно посчитать без ошибки.
</a:t>
            </a:r>
            <a:endParaRPr lang="en-US" sz="1500" dirty="0"/>
          </a:p>
        </p:txBody>
      </p:sp>
      <p:sp>
        <p:nvSpPr>
          <p:cNvPr id="15" name="Text 4"/>
          <p:cNvSpPr txBox="1"/>
          <p:nvPr/>
        </p:nvSpPr>
        <p:spPr>
          <a:xfrm>
            <a:off x="4757550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Счётные предметы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Кубики, пуговицы и палочки делают вычитание наглядным. Можно убрать часть предметов и сразу увидеть, что осталось, словно проверяя ответ вживую.
</a:t>
            </a:r>
            <a:endParaRPr lang="en-US" sz="1500" dirty="0"/>
          </a:p>
        </p:txBody>
      </p:sp>
      <p:sp>
        <p:nvSpPr>
          <p:cNvPr id="16" name="Text 5"/>
          <p:cNvSpPr txBox="1"/>
          <p:nvPr/>
        </p:nvSpPr>
        <p:spPr>
          <a:xfrm>
            <a:off x="6881525" y="2454840"/>
            <a:ext cx="1855200" cy="1882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43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Повторение коротких примеров
</a:t>
            </a:r>
            <a:pPr algn="l" indent="0" marL="0">
              <a:lnSpc>
                <a:spcPct val="100000"/>
              </a:lnSpc>
              <a:buNone/>
            </a:pPr>
            <a:r>
              <a:rPr lang="en-US" sz="673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5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повторение простых примеров закрепляет правило: при вычитании число уменьшается. Постепенно ребёнок начинает отвечать быстрее и спокойнее, без лишних остановок.
</a:t>
            </a:r>
            <a:endParaRPr lang="en-US" sz="1443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9076375" y="4899825"/>
            <a:ext cx="187200" cy="18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  <p:sp>
        <p:nvSpPr>
          <p:cNvPr id="4" name="Text 1"/>
          <p:cNvSpPr txBox="1"/>
          <p:nvPr/>
        </p:nvSpPr>
        <p:spPr>
          <a:xfrm>
            <a:off x="270850" y="144321"/>
            <a:ext cx="8561100" cy="52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в жизни школьника
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5530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помогает считать тетради, карандаши и другие школьные вещи. Если часть предметов уже использована, нужно быстро узнать, сколько осталось в рюкзаке или на парте.
</a:t>
            </a:r>
            <a:endParaRPr lang="en-US" sz="1400" dirty="0"/>
          </a:p>
        </p:txBody>
      </p:sp>
      <p:sp>
        <p:nvSpPr>
          <p:cNvPr id="6" name="Text 3"/>
          <p:cNvSpPr txBox="1"/>
          <p:nvPr/>
        </p:nvSpPr>
        <p:spPr>
          <a:xfrm>
            <a:off x="4992675" y="99860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нужно и дома: после перекуса, игры или прогулки ребёнок может посчитать, сколько конфет, шагов или минут осталось до конца дела.
</a:t>
            </a:r>
            <a:endParaRPr lang="en-US" sz="1400" dirty="0"/>
          </a:p>
        </p:txBody>
      </p:sp>
      <p:sp>
        <p:nvSpPr>
          <p:cNvPr id="7" name="Text 4"/>
          <p:cNvSpPr txBox="1"/>
          <p:nvPr/>
        </p:nvSpPr>
        <p:spPr>
          <a:xfrm>
            <a:off x="49926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второклассника вычитание — не просто пример в тетради, а настоящий помощник. Оно встречается почти везде, где нужно аккуратно посчитать уменьшение.
</a:t>
            </a:r>
            <a:endParaRPr lang="en-US" sz="1400" dirty="0"/>
          </a:p>
        </p:txBody>
      </p:sp>
      <p:sp>
        <p:nvSpPr>
          <p:cNvPr id="8" name="Text 5"/>
          <p:cNvSpPr txBox="1"/>
          <p:nvPr/>
        </p:nvSpPr>
        <p:spPr>
          <a:xfrm>
            <a:off x="553075" y="3178050"/>
            <a:ext cx="3594900" cy="147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задачах вычитание отвечает на вопросы: сколько не хватает, на сколько больше или меньше, что убрали и что осталось. Это очень полезно каждый день.
</a:t>
            </a:r>
            <a:endParaRPr lang="en-US" sz="1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CDBE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143500" y="1333500"/>
            <a:ext cx="6857100" cy="326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800" b="1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— это просто шаг назад
</a:t>
            </a:r>
            <a:pPr algn="ctr" indent="0" marL="0">
              <a:lnSpc>
                <a:spcPct val="100000"/>
              </a:lnSpc>
              <a:buNone/>
            </a:pPr>
            <a:r>
              <a:rPr lang="en-US" sz="20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8D2E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Вычитание показывает, как число уменьшается и что остаётся после убавления. Его можно считать предметами, на отрезке и в уме, а проверка сложением помогает не ошибиться.
</a:t>
            </a:r>
            <a:endParaRPr lang="en-US" sz="3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2026-05-20T16:11:06Z</dcterms:created>
  <dcterms:modified xsi:type="dcterms:W3CDTF">2026-05-20T16:11:06Z</dcterms:modified>
</cp:coreProperties>
</file>