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мирового развития после окончания «холодной войны»
</a:t>
            </a:r>
            <a:pPr algn="l" indent="0" marL="0">
              <a:lnSpc>
                <a:spcPct val="100000"/>
              </a:lnSpc>
              <a:buNone/>
            </a:pPr>
            <a:r>
              <a:rPr lang="en-US" sz="3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мир стал связнее, но и нестабильнее: неравенство, войны, терроризм, миграции, экология и цифровой разрыв.
</a:t>
            </a:r>
            <a:endParaRPr lang="en-US" sz="3111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распад биполярной системы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«холодной войны» и распад СССР в 1991 году завершили противостояние двух сверхдержав с 1945 года. Ожидали более мирный порядок, но надежды на «однополярность» не оправдались. Глобализация сделала кризисы более взаимосвязанными.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стран в постбиполярном мире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разрыв между развитыми и развивающимися странами стал ощутимее. Он проявлялся не только в доходах, но и в доступе к образованию, качественной медицине и современной инфраструктуре.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управленческие компетенции распределялись неравномерно. Там, где высоки барьеры для обучения, цифровых навыков и инвестиций, темпы модернизации оказывались ниже, а зависимость — выше.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государствах Азии, Африки и Латинской Америки сохранялась ориентация на экспорт сырья, внешние кредиты и иностранные инвестиции. Это сужало пространство для самостоятельных стратегий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неравенство доходов и благосостояния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выпуск рос, но разрыв в уровне благосостояния сохранялся, а сокращение бедности после 2000-х замедлялось.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Уточнение: точные числовые значения не заданы; используйте данные международных сопоставлений (например, Всемирный банк/МВФ, World Inequality Database) для построения реального графика.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«рост есть — разрыв не исчезает» показывает, что экономический прогресс не гарантирует автоматически социальное выравнивание.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новая взаимозависимость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ускорения и рост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1990–2000-е глобализация ускорила торговлю и движение капитала, поддержала рост транснациональных корпораций и распространение технологий. Выигрывали страны, которые быстро встраивались в глобальные цепочки производства и сбыта.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из‑за общей «сети»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взаимосвязанность усилила и риски: сбой в одной стране быстрее отражался на других через рынки, транспорт и поставки. Поэтому локальные проблемы нередко превращались в международные экономические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кризисы как глобальный риск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2010-е долговые проблемы обострились в Европе, особенно в еврозоне. Общая логика кризисов — высокая связность: проблемы в кредитовании и стоимости активов усиливали друг друга по всей финансовой системе.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финансовые шоки распространялись быстрее, чем прежде. Причина — тесные связи между банками, рынками капитала и обменными курсами, из‑за чего страх и распродажи охватывали больше стран одновременно.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примеры: азиатский кризис 1997–1998 годов, кризис в России 1998 года и мировой кризис 2008 года. В каждом случае удар приходился по финансовому сектору и отражался на реальной экономике.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23" y="1490279"/>
            <a:ext cx="3616478" cy="27070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мировые кризисы после 1991 года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Кризисный эффект проявлялся через падение производства, рост безработицы, обесценивание валют, сокращение инвестиций и усиление социальной напряжённости.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Всемирный банк (сводные обзоры и аналитические материалы; для точных формулировок используйте конкретные публикации по каждому кризису).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разные причины, кризисы сходятся в механике: финансовые нарушения быстро переходят в экономический спад и социальные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локальный конфликт становится международной проблемой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причинно‑следственная цепочка (на примере Балкан, Ближнего Востока, Афганистана и отдельных стран Африки).
</a:t>
            </a:r>
            <a:endParaRPr lang="en-US" sz="27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войны и «замороженные» конфликты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биполярного противостояния не исчезли войны за территорию, ресурсы и политическое влияние. Примеры — Югославия, Афганистан, Ирак, Сирия, Судан и другие регионы.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показывали: распад прежнего порядка часто оставляет вакуум институтов и механизмов согласования интересов. В результате нестабильность может затягиваться на годы и десятилетия.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«Замороженные» конфликты — в Абхазии, Южной Осетии, Приднестровье и Нагорном Карабахе — надолго удерживали напряжённость. Они же усложняли экономическое развитие и доверие между сторонами.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как транснациональная угроза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атак 11 сентября 2001 года международный терроризм стал одной из главных угроз начала XXI века. Его сети используют слабость границ, современные коммуникации и пропаганду в интернете.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отражаются на безопасности и психологии общества: растёт число жертв, усиливаются меры контроля, проводятся военные операции и увеличивается общий страх. Это также усложняет международное сотрудничество в борьбе с угрозой.
</a:t>
            </a:r>
            <a:endParaRPr lang="en-US" sz="1159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отражаются на безопасности и психологии общества: растёт число жертв, усиливаются меры контроля, проводятся военные операции и увеличивается общий страх. Это также усложняет международное сотрудничество в борьбе с угрозой.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перемещение беженцев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вынужденная миграция часто имеет смешанные причины: насилие и преследования дополняются падением доходов и ухудшением условий жизни из‑за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визуализация. Для точных пропорций нужны отдельные статистические ряды (UNHCR, ООН; актуальные данные за год не указаны).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миграция редко является «одной проблемой»: сочетание причин усиливает масштабы перемещений и усложняет ответ принимающих стран.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дисбалансы: старение и «молодёжный импульс»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в развитых странах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Европе, Японии и ряде других государств растёт доля пожилых людей, увеличивается нагрузка на пенсионные системы и здравоохранение, а рынку труда требуется адаптация к возрастной структуре.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в Африке и Южной Азии
</a:t>
            </a:r>
            <a:pPr algn="l" indent="0" marL="0">
              <a:lnSpc>
                <a:spcPct val="100000"/>
              </a:lnSpc>
              <a:buNone/>
            </a:pPr>
            <a:r>
              <a:rPr lang="en-US" sz="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Африки и Южной Азии сохраняется высокая доля молодёжи. Это создаёт потенциал роста, но требует рабочих мест, школ, университетов и современной социальной инфраструктуры.
</a:t>
            </a:r>
            <a:endParaRPr lang="en-US" sz="1349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 занятость и 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разрыва в возрасте ведёт к разным экономическим задачам: в одних странах — дефицит рабочей силы, в других — высокая конкуренция за первые рабочие места и стабильный доход.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 социальной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демографии влияют на бюджетные приоритеты: одним регионам нужны программы поддержки пожилых, другим — инвестиции в образование, здравоохранение и инфраструктуру для подрастающих поколений.
</a:t>
            </a:r>
            <a:endParaRPr lang="en-US" sz="13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кризис и изменение климата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Участились экстремальные погодные явления: засухи, наводнения, лесные пожары и ускоренное таяние ледников. Эти процессы бьют по продовольствию, инфраструктуре и безопасности, превращая отдельные катастрофы в системные риски.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отражаются на сельском хозяйстве, запасах пресной воды и здоровье людей. Там, где ресурсы сокращаются, растёт вероятность бедности и трудовой миграции, а социальная напряжённость усиливается.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2015 года закрепило общую цель — удерживать рост температуры, но выполнение обязательств остаётся неравномерным. Без согласованных мер разрыв между странами по готовности и инвестициям будет расширяться.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экологической нагрузки на планету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производство, транспорт и потребление энергии формируют «петлю» выбросов и отходов, а быстрый рост городов повышает нагрузку на воду, воздух и свалки.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визуализация. Для количественных сравнений используют балансы выбросов и отчёты по секторам (IPCC/UNEP; год не указан).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экологический кризис не сводится к одному фактору — он связан с моделью производства, энергетики и ресурсопотребления в повседневной жизни и экономике.
</a:t>
            </a:r>
            <a:endParaRPr lang="en-US" sz="9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разрыв и цифровое неравенство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доступ к цифровым услугам ограничен, растут изоляция и зависимость от внешних технологий. Это сдерживает развитие бизнеса и снижает качество государственных сервисов, усиливая разрыв в возможностях.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революция добавила новое измерение неравенства: доступ к сети, качеству устройств и цифровым сервисам напрямую влияет на образование, управленческие возможности и экономические шансы.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интернет устойчив, развита цифровая инфраструктура и есть подготовленные ИТ‑кадры, государства получают отдачу быстрее. Собственные платформы и инструменты управления усиливают конкурентоспособность.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164" y="1683322"/>
            <a:ext cx="4046077" cy="23502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разрыв: сравнение регионов мира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цифровая доступность и навыки распределены неравномерно внутри и между регионами. Это усиливает различия в образовании, доступе к услугам и экономическом участии.
</a:t>
            </a:r>
            <a:endParaRPr lang="en-US" sz="871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распределены цифровые возможности: доступ к интернету, распространённость смартфонов и уровень цифровой грамотности. Значения обобщены качественно.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электросвязи (ITU); конкретный год не указан (обобщение по категориям).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растёт недоверие к мировым институтам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 цепочке: кризисы и неравенство → социальное напряжение → политические реакции → ослабление кооперации.
</a:t>
            </a:r>
            <a:endParaRPr lang="en-US" sz="27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многостороннего сотрудничества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ВТО, МВФ и другие организации сталкиваются с конфликтом интересов государств, особенно крупнейших. Вопросы торговли и безопасности требуют консенсуса, который сложнее достигать при разных национальных приоритетах.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принимаются медленно, а некоторые кризисы показывают ограничения коллективных механизмов. Когда ожидания от институтов не оправдываются, возрастает спрос на быстрые и односторонние меры.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усиливается роль региональных союзов, временных коалиций и двусторонних соглашений. Они помогают решать задачи точечно, но снижают единообразие правил для всего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главных проблем мирового развития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которая «подталкивает»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доходы сокращаются, а услуги становятся недоступными, у людей меньше возможностей пережить кризис внутри страны. Вынужденная миграция растёт, и принимающие регионы сталкиваются с дефицитом ресурсов. Социальные системы начинают работать на пределе.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разрыв экономики и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разрушает цепочки поставок, сокращают инвестиции и подрывают занятость. На этом фоне усиливаются радикализация и недоверие к институтам. Экономический спад затем усложняет гуманитарную помощь и восстановление, затягивая кризис.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 фактор конкуренции за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бьёт по воде и урожаям, а дефицит ресурсов ускоряет конфликты и споры. Там, где экономическая база и так уязвима, климатические удары превращаются в политические напряжения. Дополнительный эффект даёт конкуренция за помощь и инфраструктуру.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мир стал более открытым, но более уязвимым
</a:t>
            </a:r>
            <a:pPr algn="ctr" indent="0" marL="0">
              <a:lnSpc>
                <a:spcPct val="100000"/>
              </a:lnSpc>
              <a:buNone/>
            </a:pPr>
            <a:r>
              <a:rPr lang="en-US" sz="3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«холодной войны» развитие задают сразу несколько взаимосвязанных вызовов: неравенство, региональные войны, терроризм, миграции, климат и цифровой разрыв. Значит, нужны согласованные действия ради баланса роста, безопасности и справедливости.
</a:t>
            </a:r>
            <a:endParaRPr lang="en-US" sz="33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2026-05-11T14:11:24Z</dcterms:created>
  <dcterms:modified xsi:type="dcterms:W3CDTF">2026-05-11T14:11:24Z</dcterms:modified>
</cp:coreProperties>
</file>