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74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 Твен: писатель, который умел говорить о важном с юмором
</a:t>
            </a:r>
            <a:endParaRPr lang="en-US" sz="3746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 Твен — это приключения, смех и важные жизненные вопросы для школьников.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Марк Твен и почему его читают в школе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 Твен жил в XIX веке и наблюдал за жизнью: от работы на Миссисипи до журналистских поездок. Эти впечатления легли в основу книг о Томе Сойере и Гекльберри Финне. В школе его ценят за понятный юмор и истории о детстве.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будущего писателя в штате Миссури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265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 ноября 1835
</a:t>
            </a:r>
            <a:pPr algn="l" indent="0" marL="0">
              <a:lnSpc>
                <a:spcPct val="100000"/>
              </a:lnSpc>
              <a:buNone/>
            </a:pPr>
            <a:r>
              <a:rPr lang="en-US" sz="6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Сэмюэл Клеменс родился в городе Флорида (штат Миссури). С ранних лет вокруг него была речная и провинциальная жизнь, которая позже стала фоном для многих образов.
</a:t>
            </a:r>
            <a:endParaRPr lang="en-US" sz="1522" dirty="0"/>
          </a:p>
        </p:txBody>
      </p:sp>
      <p:sp>
        <p:nvSpPr>
          <p:cNvPr id="10" name="Text 3"/>
          <p:cNvSpPr txBox="1"/>
          <p:nvPr/>
        </p:nvSpPr>
        <p:spPr>
          <a:xfrm>
            <a:off x="33668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Ганнибале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он провел в Ганнибале на берегу Миссисипи. Рядом были пароходы, пристань и тихие улочки — детали, которые трудно забыть.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5669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наблюдений для будущих книг
</a:t>
            </a:r>
            <a:pPr algn="l" indent="0" marL="0">
              <a:lnSpc>
                <a:spcPct val="100000"/>
              </a:lnSpc>
              <a:buNone/>
            </a:pPr>
            <a:r>
              <a:rPr lang="en-US" sz="6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эти впечатления помогли создать в книгах образы провинциальной Америки, особенно в историях о Томе Сойере и Гекльберри Финне.
</a:t>
            </a:r>
            <a:endParaRPr lang="en-US" sz="157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Миссисипи и работа лоцманом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6047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Лоцманские обязанности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47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юности Клеменс учился управлять речными судами и в 1859 году получил лицензию лоцмана. Профессия требовала отличной памяти и внимательности. Нужно было понимать течение, искать безопасные проходы и учитывать повороты реки.
</a:t>
            </a:r>
            <a:endParaRPr lang="en-US" sz="1577" dirty="0"/>
          </a:p>
        </p:txBody>
      </p:sp>
      <p:sp>
        <p:nvSpPr>
          <p:cNvPr id="9" name="Text 2"/>
          <p:cNvSpPr txBox="1"/>
          <p:nvPr/>
        </p:nvSpPr>
        <p:spPr>
          <a:xfrm>
            <a:off x="4763179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наблюдений и интерес к дороге
</a:t>
            </a:r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на Миссисипи дал писателю точные наблюдения и живой язык. Он стал лучше видеть, как люди действуют в пути, где возникают трудности и в чем проявляется свобода. Поэтому в его текстах так много «дороги» и движения.
</a:t>
            </a:r>
            <a:endParaRPr lang="en-US" sz="1461" dirty="0"/>
          </a:p>
        </p:txBody>
      </p:sp>
      <p:sp>
        <p:nvSpPr>
          <p:cNvPr id="10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1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сажени
</a:t>
            </a:r>
            <a:pPr algn="ctr" indent="0" marL="0">
              <a:lnSpc>
                <a:spcPct val="100000"/>
              </a:lnSpc>
              <a:buNone/>
            </a:pPr>
            <a:r>
              <a:rPr lang="en-US" sz="225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обозначали безопасную глубину воды для судна, что и стало основой его речного псевдонима.
</a:t>
            </a:r>
            <a:pPr algn="ctr" indent="0" marL="0">
              <a:lnSpc>
                <a:spcPct val="100000"/>
              </a:lnSpc>
              <a:buNone/>
            </a:pPr>
            <a:r>
              <a:rPr lang="en-US" sz="225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значения Mark Twain как речного термина (бытовое объяснение происхождения псевдонима в биографических справках)
</a:t>
            </a:r>
            <a:endParaRPr lang="en-US" sz="3313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Псевдоним связан с речной командой о глубине: «Марка» помогала судну идти безопасно.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1113" y="1317313"/>
            <a:ext cx="764925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8150" y="1317313"/>
            <a:ext cx="764925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55175" y="1317313"/>
            <a:ext cx="764925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72213" y="1317313"/>
            <a:ext cx="764925" cy="874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успехи в литературе и газетах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Газетные заметки
</a:t>
            </a:r>
            <a:pPr algn="ctr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Твен быстро начал писать для газет. Он создавал короткие тексты и заметки, которые легко воспринимались на слух и в печати. Это помогло ему найти читателя и обрести уверенность.
</a:t>
            </a:r>
            <a:endParaRPr lang="en-US" sz="1438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Юмористический рассказ 1865 года
</a:t>
            </a:r>
            <a:pPr algn="ctr" indent="0" marL="0">
              <a:lnSpc>
                <a:spcPct val="100000"/>
              </a:lnSpc>
              <a:buNone/>
            </a:pPr>
            <a:r>
              <a:rPr lang="en-US" sz="127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1865 году он получил широкую известность благодаря юмористическому рассказу «Знаменитая прыгающая лягушка из Калавераса». Смешной сюжет работал за счет точной подачи и уверенного тона.
</a:t>
            </a:r>
            <a:endParaRPr lang="en-US" sz="1274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Разговорный стиль
</a:t>
            </a:r>
            <a:pPr algn="ctr" indent="0" marL="0">
              <a:lnSpc>
                <a:spcPct val="100000"/>
              </a:lnSpc>
              <a:buNone/>
            </a:pPr>
            <a:r>
              <a:rPr lang="en-US" sz="138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манера письма была понятной и живой, похожей на разговор. Твен умел строить фразы так, чтобы читатель сразу улавливал смысл. Поэтому тексты быстро читались и запоминались.
</a:t>
            </a:r>
            <a:endParaRPr lang="en-US" sz="1387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Шутки и наблюдения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30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черпал идеи из повседневных ситуаций. Он писал очерки, шутки и заметки, в которых заметно отношение автора к людям и поступкам. Юмор у него всегда был «с характером».
</a:t>
            </a:r>
            <a:endParaRPr lang="en-US" sz="1301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Путешествие, которое стало книгой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1869 году вышла книга «Простаки за границей», основанная на поездке по Европе и Святой земле. Твен показывал, как удивляют людей привычные места, когда смотришь на мир со стороны.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сравнивал страны с юмором и недоумением. Он замечал необычные обычаи, неожиданные правила и смешные ситуации. Так читателю становилось понятнее, что различия между людьми бывают не только культурными, но и бытовыми.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путешествия Твен наблюдал за тем, как люди ведут себя в других местах. Эти наблюдения превратились в истории, где смешное помогает разговорить серьезные темы: уважение и умение понимать чужое.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книги Марка Твена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«Приключения Тома Сойера» (1876) — книга о мальчишеской мечте и свободе. Юмор и игры соседствуют с первыми серьезными испытаниями: как вести себя честно, когда хочется придумать оправдание.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«Принц и нищий» (1881) показывает, что справедливость — не только в богатстве или власти. Герои оказываются по разные стороны жизни и учатся понимать чужие трудности, даже если сначала не верят в происходящее.
</a:t>
            </a:r>
            <a:endParaRPr lang="en-US" sz="1588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«Приключения Гекльберри Финна» (1884) известны темой дружбы и нравственного выбора. В приключениях звучит вопрос: что важнее — правила общества или собственная совесть, если они противоречат добру?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5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«Янки из Коннектикута при дворе короля Артура» (1889) переносит читателя в эпоху короля Артура. Здесь сочетаются приключение и размышление о том, как меняется человек, когда его знания сталкиваются с другой культурой и порядками.
</a:t>
            </a:r>
            <a:endParaRPr lang="en-US" sz="1545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книги Марка Твена по годам публикации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путь писателя от газетного успеха к произведениям, где приключения и нравственные вопросы раскрываются сложнее и глубже.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Перечень дат публикации основных произведений (по предоставленной структуре слайдов)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смотреть по годам, видно, как Твен расширял масштаб: от короткого юмористического рассказа к большим романам.
</a:t>
            </a:r>
            <a:endParaRPr lang="en-US" sz="1526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 Сойер и Гекльберри Финн: два разных мальчика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 Сойер — фантазер и выдумщик: ему легко превращать скучный день в приключение. Он умеет увлекать других идеей и искать выход даже там, где правила кажутся непреодолимыми.
</a:t>
            </a:r>
            <a:endParaRPr lang="en-US" sz="1791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Гекльберри Финн — мальчик свободолюбивый: он не любит строгие рамки и часто выбирает путь «сам по себе». И Том, и Гек связаны с рекой, побегами, тайнами и поиском справедливости. 
</a:t>
            </a:r>
            <a:endParaRPr lang="en-US" sz="1791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6221" y="1486901"/>
            <a:ext cx="543900" cy="4351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91100" y="1441586"/>
            <a:ext cx="525900" cy="52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977" y="1441586"/>
            <a:ext cx="525900" cy="525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 о Гекльберри Финне важен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324700" y="13512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Дружба, которая меняет взгляд на мир
</a:t>
            </a:r>
            <a:pPr algn="l" indent="0" marL="0">
              <a:lnSpc>
                <a:spcPct val="100000"/>
              </a:lnSpc>
              <a:buNone/>
            </a:pPr>
            <a:r>
              <a:rPr lang="en-US" sz="156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Гек Финн и беглый раб Джим становятся друзьями в пути. Их поддержка друг друга противопоставлена жестоким законам и предрассудкам, поэтому читатель видит, что человек важнее правил.
</a:t>
            </a:r>
            <a:endParaRPr lang="en-US" sz="1561" dirty="0"/>
          </a:p>
        </p:txBody>
      </p:sp>
      <p:sp>
        <p:nvSpPr>
          <p:cNvPr id="11" name="Text 2"/>
          <p:cNvSpPr txBox="1"/>
          <p:nvPr/>
        </p:nvSpPr>
        <p:spPr>
          <a:xfrm>
            <a:off x="4129400" y="13512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рабства и цена “порядка”
</a:t>
            </a:r>
            <a:pPr algn="l" indent="0" marL="0">
              <a:lnSpc>
                <a:spcPct val="100000"/>
              </a:lnSpc>
              <a:buNone/>
            </a:pPr>
            <a:r>
              <a:rPr lang="en-US" sz="15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подводит к разговору о рабстве: общество оправдывает несправедливость, а герои сталкиваются с ее последствиями. Роман показывает, как легко окружающие превращают людей в “вещи”.
</a:t>
            </a:r>
            <a:endParaRPr lang="en-US" sz="1542" dirty="0"/>
          </a:p>
        </p:txBody>
      </p:sp>
      <p:sp>
        <p:nvSpPr>
          <p:cNvPr id="12" name="Text 3"/>
          <p:cNvSpPr txBox="1"/>
          <p:nvPr/>
        </p:nvSpPr>
        <p:spPr>
          <a:xfrm>
            <a:off x="6934100" y="13544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 против “как надо”
</a:t>
            </a:r>
            <a:pPr algn="l" indent="0" marL="0">
              <a:lnSpc>
                <a:spcPct val="100000"/>
              </a:lnSpc>
              <a:buNone/>
            </a:pPr>
            <a:r>
              <a:rPr lang="en-US" sz="156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постоянно идет спор между правилами общества и внутренним чувством добра. Гек учится слушать совесть и делать выбор, от которого зависит достоинство — и его самого, и других.
</a:t>
            </a:r>
            <a:endParaRPr lang="en-US" sz="1563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опыт Марка Твена превращался в книги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на Миссисипи → наблюдения и речная работа → журналистика и юмор → путешествия → романы о детстве, дружбе и выборе.
</a:t>
            </a:r>
            <a:endParaRPr lang="en-US" sz="1179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и сатира в произведениях писателя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Твена держится на неожиданном повороте и точной детали, которую легко представить. Он рассказывает почти как в разговоре: читатель смеется, но понимает, что смеяться “просто так” не получается.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высмеивает хвастовство, ложь, глупость и лицемерие. Смешные эпизоды часто служат сигналом: за шуткой прячется серьезный вопрос о честности и ответственности человека перед другими.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текстах смешное и важное идут вместе. Хороший пример — фраза «Правда — самое ценное, что у нас есть. Давайте экономить ее». Она связывает смех с уважением к истине.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1304752"/>
            <a:ext cx="4048200" cy="31194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даты из жизни Марка Твена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вехи Марка Твена из учебных и справочных материалов.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вывод: жизнь писателя тесно связана с рекой, путешествиями и книгами.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 путь от речного опыта и газетного юмора к крупным романам, в которых путешествия и свобода становятся основой разговоров о морали.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трудные годы писателя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767673" y="2669250"/>
            <a:ext cx="2079704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 и дети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6639" y="3291300"/>
            <a:ext cx="2761938" cy="14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 Твен был женат на Оливии Лэнгдон, у супругов было четверо детей. Заботы о семье сопровождали его работу и влиянии на бытовую сторону жизни.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291060" y="2669250"/>
            <a:ext cx="2079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Слава и испытания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5950027" y="3291300"/>
            <a:ext cx="2761800" cy="14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признание, рядом всегда шли трудные обстоятельства. В результате в его жизненной истории соединились семейные переживания, слава и серьезные испытания.
</a:t>
            </a:r>
            <a:endParaRPr lang="en-US" sz="1573" dirty="0"/>
          </a:p>
        </p:txBody>
      </p:sp>
      <p:sp>
        <p:nvSpPr>
          <p:cNvPr id="12" name="Text 6"/>
          <p:cNvSpPr txBox="1"/>
          <p:nvPr/>
        </p:nvSpPr>
        <p:spPr>
          <a:xfrm>
            <a:off x="3188300" y="1131524"/>
            <a:ext cx="27618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биографии были тяжелые потери и долги, а также смерть близких людей. Эти испытания заметно меняли тон многих его поздних текстов — они становились более грустными.
</a:t>
            </a:r>
            <a:endParaRPr lang="en-US" sz="1511" dirty="0"/>
          </a:p>
        </p:txBody>
      </p:sp>
      <p:sp>
        <p:nvSpPr>
          <p:cNvPr id="13" name="Text 7"/>
          <p:cNvSpPr txBox="1"/>
          <p:nvPr/>
        </p:nvSpPr>
        <p:spPr>
          <a:xfrm>
            <a:off x="3532210" y="2669250"/>
            <a:ext cx="2079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и долги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взгляды Марка Твена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525550" y="1331800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резко выступал против расизма, несправедливости и лицемерия. Он критиковал войну, жадность и обман — и потому в свое время такие взгляды звучали особенно смело.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25600" y="3143668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поздних произведениях Твен чаще обращался к вопросам свободы человека и ответственности общества. Он показывает, что выбор героя нельзя отделять от поступков окружающих — иначе добро не выживает.
</a:t>
            </a:r>
            <a:endParaRPr lang="en-US" sz="1686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в книгах Марка Твена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доли приходятся на приключение и свободу, потому что именно они часто организуют сюжет о Томе Сойере и Гекльберри Финне. Остальные темы поддерживают нравственный смысл.
</a:t>
            </a:r>
            <a:endParaRPr lang="en-US" sz="1292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Темы: приключение, юмор, свобода, дружба, моральный выбор, критика несправедливости (условные доли для наглядности).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тексты Твена интересны не только событиями, но и жизненными вопросами: как поступать честно, когда вокруг давят правила и привычки.
</a:t>
            </a:r>
            <a:endParaRPr lang="en-US" sz="1455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 Твен помог сделать разговорный американский язык частью литературы. Его рассказы звучали живо и понятно, и это изменило ожидания читателей: “обычную речь” стали воспринимать как художественную.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7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книги повлияли на многих писателей, среди них Эрнест Хемингуэй и Уильям Фолкнер. Твен показал, что серьезные темы можно передавать простыми словами и при этом сохранять силу впечатления.
</a:t>
            </a:r>
            <a:endParaRPr lang="en-US" sz="1777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стиль стал ориентиром для авторов, которые пишут о детях и подростках. Он показал, что юмор способен не отвлекать, а помогать размышлять о характерах, поступках и выборе.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Марка Твена на литературу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Марк Твен интересен и сегодня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Твена читают и сейчас, потому что в них есть честные герои и понятный язык. Их приключения легко представить, а поступки обсуждаются без морализаторства.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держится на дружбе и на выборе между добром и ложью. Герои вынуждены решать, что важнее: удобные правила или собственная совесть — и этим близки сегодняшним школьникам.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Твена напоминают, что ребенок может думать самостоятельно. Он может сомневаться, задавать вопросы и принимать решения, даже когда взрослые или “общество” давят мнением.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свободы, совести и справедливости остаются актуальными и в XXI веке. Поэтому книги работают не только как школьная программа, но и как разговор о характере и достоинстве человека.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 Твен и его литературное наследие
</a:t>
            </a:r>
            <a:pPr algn="ctr" indent="0" marL="0">
              <a:lnSpc>
                <a:spcPct val="100000"/>
              </a:lnSpc>
              <a:buNone/>
            </a:pPr>
            <a:r>
              <a:rPr lang="en-US" sz="333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1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 Твен превратил впечатления детства, работу на реке, журналистский опыт и путешествия в книги, которые стали классикой. Он соединил юмор, приключения и размышления о человеке и обществе.
</a:t>
            </a:r>
            <a:endParaRPr lang="en-US" sz="438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2026-05-12T20:46:20Z</dcterms:created>
  <dcterms:modified xsi:type="dcterms:W3CDTF">2026-05-12T20:46:20Z</dcterms:modified>
</cp:coreProperties>
</file>