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jpe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image" Target="../media/image-15-10.png"/><Relationship Id="rId11" Type="http://schemas.openxmlformats.org/officeDocument/2006/relationships/image" Target="../media/image-15-11.png"/><Relationship Id="rId12" Type="http://schemas.openxmlformats.org/officeDocument/2006/relationships/slideLayout" Target="../slideLayouts/slideLayout1.xml"/><Relationship Id="rId1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1032" y="909450"/>
            <a:ext cx="3225035" cy="332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01450" y="2432550"/>
            <a:ext cx="3902400" cy="974400"/>
          </a:xfrm>
          <a:prstGeom prst="rect">
            <a:avLst/>
          </a:prstGeom>
          <a:noFill/>
          <a:ln/>
        </p:spPr>
        <p:txBody>
          <a:bodyPr wrap="square" lIns="0" tIns="0" rIns="0" bIns="0" rtlCol="0" anchor="t"/>
          <a:lstStyle/>
          <a:p>
            <a:pPr algn="l" indent="0" marL="0">
              <a:lnSpc>
                <a:spcPct val="90000"/>
              </a:lnSpc>
              <a:buNone/>
            </a:pPr>
            <a:r>
              <a:rPr lang="en-US" sz="2374" dirty="0">
                <a:solidFill>
                  <a:srgbClr val="362711"/>
                </a:solidFill>
                <a:latin typeface="Arial" pitchFamily="34" charset="0"/>
                <a:ea typeface="Arial" pitchFamily="34" charset="-122"/>
                <a:cs typeface="Arial" pitchFamily="34" charset="-120"/>
              </a:rPr>
              <a:t>Unit 5. Weather: погода и слова для её описания
</a:t>
            </a:r>
            <a:pPr algn="l" indent="0" marL="0">
              <a:lnSpc>
                <a:spcPct val="90000"/>
              </a:lnSpc>
              <a:buNone/>
            </a:pPr>
            <a:r>
              <a:rPr lang="en-US" sz="2374"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96" dirty="0">
                <a:solidFill>
                  <a:srgbClr val="362711"/>
                </a:solidFill>
                <a:latin typeface="Arial" pitchFamily="34" charset="0"/>
                <a:ea typeface="Arial" pitchFamily="34" charset="-122"/>
                <a:cs typeface="Arial" pitchFamily="34" charset="-120"/>
              </a:rPr>
              <a:t>Учимся понимать прогноз и описывать погоду по-английски.
</a:t>
            </a:r>
            <a:endParaRPr lang="en-US" sz="2374" dirty="0"/>
          </a:p>
        </p:txBody>
      </p:sp>
      <p:sp>
        <p:nvSpPr>
          <p:cNvPr id="6" name="Text 1"/>
          <p:cNvSpPr txBox="1"/>
          <p:nvPr/>
        </p:nvSpPr>
        <p:spPr>
          <a:xfrm>
            <a:off x="4701450" y="4215550"/>
            <a:ext cx="4130700" cy="623700"/>
          </a:xfrm>
          <a:prstGeom prst="rect">
            <a:avLst/>
          </a:prstGeom>
          <a:noFill/>
          <a:ln/>
        </p:spPr>
        <p:txBody>
          <a:bodyPr wrap="square" lIns="0" tIns="0" rIns="0" bIns="0" rtlCol="0" anchor="b"/>
          <a:lstStyle/>
          <a:p>
            <a:pPr algn="l" indent="0" marL="0">
              <a:lnSpc>
                <a:spcPct val="100000"/>
              </a:lnSpc>
              <a:buNone/>
            </a:pPr>
            <a:r>
              <a:rPr lang="en-US" sz="1100" dirty="0">
                <a:solidFill>
                  <a:srgbClr val="362711"/>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49607" y="932125"/>
            <a:ext cx="3502085" cy="332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1775" y="2381075"/>
            <a:ext cx="3994500" cy="1934700"/>
          </a:xfrm>
          <a:prstGeom prst="rect">
            <a:avLst/>
          </a:prstGeom>
          <a:noFill/>
          <a:ln/>
        </p:spPr>
        <p:txBody>
          <a:bodyPr wrap="square" lIns="0" tIns="0" rIns="0" bIns="0" rtlCol="0" anchor="b"/>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Погода окружает нас каждый день: в прогнозах, новостях и разговорах о планах. На этой теме удобно повторить Present Simple, сравнение прилагательных и модальные фразы для вероятности.
</a:t>
            </a:r>
            <a:endParaRPr lang="en-US" sz="1200" dirty="0"/>
          </a:p>
        </p:txBody>
      </p:sp>
      <p:sp>
        <p:nvSpPr>
          <p:cNvPr id="7"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2</a:t>
            </a:r>
            <a:endParaRPr lang="en-US" sz="700" dirty="0"/>
          </a:p>
        </p:txBody>
      </p:sp>
      <p:sp>
        <p:nvSpPr>
          <p:cNvPr id="8" name="Text 2"/>
          <p:cNvSpPr txBox="1"/>
          <p:nvPr/>
        </p:nvSpPr>
        <p:spPr>
          <a:xfrm>
            <a:off x="491775" y="480000"/>
            <a:ext cx="3994500" cy="13845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Почему Weather нужен каждому школьнику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68900" y="480000"/>
            <a:ext cx="8206200" cy="6531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Основная лексика по теме Weather
</a:t>
            </a:r>
            <a:endParaRPr lang="en-US" sz="2600" dirty="0"/>
          </a:p>
        </p:txBody>
      </p:sp>
      <p:sp>
        <p:nvSpPr>
          <p:cNvPr id="9"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3</a:t>
            </a:r>
            <a:endParaRPr lang="en-US" sz="700" dirty="0"/>
          </a:p>
        </p:txBody>
      </p:sp>
      <p:sp>
        <p:nvSpPr>
          <p:cNvPr id="10" name="Text 2"/>
          <p:cNvSpPr txBox="1"/>
          <p:nvPr/>
        </p:nvSpPr>
        <p:spPr>
          <a:xfrm>
            <a:off x="468900" y="1604375"/>
            <a:ext cx="26499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Базовые слова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Сначала важно запомнить самые частые прилагательные: sunny, cloudy, windy, rainy, snowy, foggy и stormy. Они помогают быстро описать состояние неба и общий характер дня без длинных объяснений.
</a:t>
            </a:r>
            <a:endParaRPr lang="en-US" sz="1059" dirty="0"/>
          </a:p>
        </p:txBody>
      </p:sp>
      <p:sp>
        <p:nvSpPr>
          <p:cNvPr id="11" name="Text 3"/>
          <p:cNvSpPr txBox="1"/>
          <p:nvPr/>
        </p:nvSpPr>
        <p:spPr>
          <a:xfrm>
            <a:off x="3286350" y="3055625"/>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Как их применять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Эти слова нужны не только для чтения текста, но и для коротких ответов в разговоре: It’s sunny, It’s very windy, There may be rain. Такие фразы легко использовать каждый день.
</a:t>
            </a:r>
            <a:endParaRPr lang="en-US" sz="1059" dirty="0"/>
          </a:p>
        </p:txBody>
      </p:sp>
      <p:sp>
        <p:nvSpPr>
          <p:cNvPr id="12" name="Text 4"/>
          <p:cNvSpPr txBox="1"/>
          <p:nvPr/>
        </p:nvSpPr>
        <p:spPr>
          <a:xfrm>
            <a:off x="468900" y="3043150"/>
            <a:ext cx="2649900" cy="967500"/>
          </a:xfrm>
          <a:prstGeom prst="rect">
            <a:avLst/>
          </a:prstGeom>
          <a:noFill/>
          <a:ln/>
        </p:spPr>
        <p:txBody>
          <a:bodyPr wrap="square" lIns="0" tIns="0" rIns="0" bIns="0" rtlCol="0" anchor="t"/>
          <a:lstStyle/>
          <a:p>
            <a:pPr algn="l" indent="0" marL="0">
              <a:lnSpc>
                <a:spcPct val="115000"/>
              </a:lnSpc>
              <a:buNone/>
            </a:pPr>
            <a:r>
              <a:rPr lang="en-US" sz="1014" b="1" dirty="0">
                <a:solidFill>
                  <a:srgbClr val="362711"/>
                </a:solidFill>
                <a:latin typeface="Arial" pitchFamily="34" charset="0"/>
                <a:ea typeface="Arial" pitchFamily="34" charset="-122"/>
                <a:cs typeface="Arial" pitchFamily="34" charset="-120"/>
              </a:rPr>
              <a:t>Что ещё пригодится
</a:t>
            </a:r>
            <a:pPr algn="l" indent="0" marL="0">
              <a:lnSpc>
                <a:spcPct val="115000"/>
              </a:lnSpc>
              <a:buNone/>
            </a:pPr>
            <a:r>
              <a:rPr lang="en-US" sz="25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14" dirty="0">
                <a:solidFill>
                  <a:srgbClr val="362711"/>
                </a:solidFill>
                <a:latin typeface="Arial" pitchFamily="34" charset="0"/>
                <a:ea typeface="Arial" pitchFamily="34" charset="-122"/>
                <a:cs typeface="Arial" pitchFamily="34" charset="-120"/>
              </a:rPr>
              <a:t>Кроме описания погоды, часто нужны слова temperature, forecast, humidity, thunder и lightning. Именно они встречаются в прогнозах, новостях и сообщениях о грозе, влажности или изменении температуры.
</a:t>
            </a:r>
            <a:endParaRPr lang="en-US" sz="1014" dirty="0"/>
          </a:p>
        </p:txBody>
      </p:sp>
      <p:sp>
        <p:nvSpPr>
          <p:cNvPr id="13" name="Text 5"/>
          <p:cNvSpPr txBox="1"/>
          <p:nvPr/>
        </p:nvSpPr>
        <p:spPr>
          <a:xfrm>
            <a:off x="3286350" y="1610612"/>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Полезные сочетания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В речи чаще используют не отдельные слова, а устойчивые пары: heavy rain, strong wind, light snow, cold weather. Такие сочетания звучат естественно и сразу делают описание точнее.
</a:t>
            </a:r>
            <a:endParaRPr lang="en-US" sz="1059" dirty="0"/>
          </a:p>
        </p:txBody>
      </p:sp>
      <p:sp>
        <p:nvSpPr>
          <p:cNvPr id="14" name="Text 6"/>
          <p:cNvSpPr txBox="1"/>
          <p:nvPr/>
        </p:nvSpPr>
        <p:spPr>
          <a:xfrm>
            <a:off x="6025200" y="1610612"/>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На что обратить внимание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Для 9 класса важно различать похожие по смыслу слова и подбирать их по ситуации. Например, cloudy — это не всегда дождь, а stormy означает уже более опасную и сильную погоду.
</a:t>
            </a:r>
            <a:endParaRPr lang="en-US" sz="1059"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Учебные тексты и прогнозы по теме Weather, сводная оценка по частоте употребления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Чаще всего в учебных текстах встречаются слова для обычной погоды, а не для редких явлений.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Базовая лексика сосредоточена вокруг ясной, дождливой и облачной погоды; слова про шторм и туман используются реже.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Какие погодные слова встречаются чаще всего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4</a:t>
            </a:r>
            <a:endParaRPr lang="en-US" sz="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750" y="1157761"/>
            <a:ext cx="2681700" cy="1775579"/>
          </a:xfrm>
          <a:prstGeom prst="rect">
            <a:avLst/>
          </a:prstGeom>
        </p:spPr>
      </p:pic>
      <p:pic>
        <p:nvPicPr>
          <p:cNvPr id="4" name="Image 2" descr="preencoded.png">    </p:cNvPr>
          <p:cNvPicPr>
            <a:picLocks noChangeAspect="1"/>
          </p:cNvPicPr>
          <p:nvPr/>
        </p:nvPicPr>
        <p:blipFill>
          <a:blip r:embed="rId3"/>
          <a:stretch>
            <a:fillRect/>
          </a:stretch>
        </p:blipFill>
        <p:spPr>
          <a:xfrm>
            <a:off x="3254003" y="1157761"/>
            <a:ext cx="2681700" cy="1775579"/>
          </a:xfrm>
          <a:prstGeom prst="rect">
            <a:avLst/>
          </a:prstGeom>
        </p:spPr>
      </p:pic>
      <p:pic>
        <p:nvPicPr>
          <p:cNvPr id="5" name="Image 3" descr="preencoded.png">    </p:cNvPr>
          <p:cNvPicPr>
            <a:picLocks noChangeAspect="1"/>
          </p:cNvPicPr>
          <p:nvPr/>
        </p:nvPicPr>
        <p:blipFill>
          <a:blip r:embed="rId4"/>
          <a:stretch>
            <a:fillRect/>
          </a:stretch>
        </p:blipFill>
        <p:spPr>
          <a:xfrm>
            <a:off x="6016250" y="1157761"/>
            <a:ext cx="2681700" cy="177557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5</a:t>
            </a:r>
            <a:endParaRPr lang="en-US" sz="700" dirty="0"/>
          </a:p>
        </p:txBody>
      </p:sp>
      <p:sp>
        <p:nvSpPr>
          <p:cNvPr id="8" name="Text 1"/>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Облачность и виды неба
</a:t>
            </a:r>
            <a:endParaRPr lang="en-US" sz="2600" dirty="0"/>
          </a:p>
        </p:txBody>
      </p:sp>
      <p:sp>
        <p:nvSpPr>
          <p:cNvPr id="9" name="Text 2"/>
          <p:cNvSpPr txBox="1"/>
          <p:nvPr/>
        </p:nvSpPr>
        <p:spPr>
          <a:xfrm>
            <a:off x="491775" y="3445725"/>
            <a:ext cx="2681700" cy="751800"/>
          </a:xfrm>
          <a:prstGeom prst="rect">
            <a:avLst/>
          </a:prstGeom>
          <a:noFill/>
          <a:ln/>
        </p:spPr>
        <p:txBody>
          <a:bodyPr wrap="square" lIns="0" tIns="0" rIns="0" bIns="0" rtlCol="0" anchor="t"/>
          <a:lstStyle/>
          <a:p>
            <a:pPr algn="l" indent="0" marL="0">
              <a:lnSpc>
                <a:spcPct val="115000"/>
              </a:lnSpc>
              <a:buNone/>
            </a:pPr>
            <a:r>
              <a:rPr lang="en-US" sz="998" dirty="0">
                <a:solidFill>
                  <a:srgbClr val="362711"/>
                </a:solidFill>
                <a:latin typeface="Arial" pitchFamily="34" charset="0"/>
                <a:ea typeface="Arial" pitchFamily="34" charset="-122"/>
                <a:cs typeface="Arial" pitchFamily="34" charset="-120"/>
              </a:rPr>
              <a:t>Кучевые облака и переменчивая погода
</a:t>
            </a:r>
            <a:pPr algn="l" indent="0" marL="0">
              <a:lnSpc>
                <a:spcPct val="115000"/>
              </a:lnSpc>
              <a:buNone/>
            </a:pPr>
            <a:r>
              <a:rPr lang="en-US" sz="107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68" dirty="0">
                <a:solidFill>
                  <a:srgbClr val="362711"/>
                </a:solidFill>
                <a:latin typeface="Arial" pitchFamily="34" charset="0"/>
                <a:ea typeface="Arial" pitchFamily="34" charset="-122"/>
                <a:cs typeface="Arial" pitchFamily="34" charset="-120"/>
              </a:rPr>
              <a:t>Кучевые облака легко узнать по мягким округлым формам. Обычно они ассоциируются с переменчивой, но нередко и с хорошей погодой. В английском описании подойдут выражения partly cloudy и clear sky.
</a:t>
            </a:r>
            <a:endParaRPr lang="en-US" sz="998" dirty="0"/>
          </a:p>
        </p:txBody>
      </p:sp>
      <p:sp>
        <p:nvSpPr>
          <p:cNvPr id="10" name="Text 3"/>
          <p:cNvSpPr txBox="1"/>
          <p:nvPr/>
        </p:nvSpPr>
        <p:spPr>
          <a:xfrm>
            <a:off x="3254000" y="3438000"/>
            <a:ext cx="2681700" cy="751800"/>
          </a:xfrm>
          <a:prstGeom prst="rect">
            <a:avLst/>
          </a:prstGeom>
          <a:noFill/>
          <a:ln/>
        </p:spPr>
        <p:txBody>
          <a:bodyPr wrap="square" lIns="0" tIns="0" rIns="0" bIns="0" rtlCol="0" anchor="t"/>
          <a:lstStyle/>
          <a:p>
            <a:pPr algn="l" indent="0" marL="0">
              <a:lnSpc>
                <a:spcPct val="115000"/>
              </a:lnSpc>
              <a:buNone/>
            </a:pPr>
            <a:r>
              <a:rPr lang="en-US" sz="998" dirty="0">
                <a:solidFill>
                  <a:srgbClr val="362711"/>
                </a:solidFill>
                <a:latin typeface="Arial" pitchFamily="34" charset="0"/>
                <a:ea typeface="Arial" pitchFamily="34" charset="-122"/>
                <a:cs typeface="Arial" pitchFamily="34" charset="-120"/>
              </a:rPr>
              <a:t>Слоистые облака и серое небо
</a:t>
            </a:r>
            <a:pPr algn="l" indent="0" marL="0">
              <a:lnSpc>
                <a:spcPct val="115000"/>
              </a:lnSpc>
              <a:buNone/>
            </a:pPr>
            <a:r>
              <a:rPr lang="en-US" sz="107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68" dirty="0">
                <a:solidFill>
                  <a:srgbClr val="362711"/>
                </a:solidFill>
                <a:latin typeface="Arial" pitchFamily="34" charset="0"/>
                <a:ea typeface="Arial" pitchFamily="34" charset="-122"/>
                <a:cs typeface="Arial" pitchFamily="34" charset="-120"/>
              </a:rPr>
              <a:t>Слоистые облака часто закрывают небо ровным слоем и делают день пасмурным. Из-за них появляется ощущение overcast sky или a grey sky. Такое описание помогает точно передать спокойную, но неяркую погоду.
</a:t>
            </a:r>
            <a:endParaRPr lang="en-US" sz="998" dirty="0"/>
          </a:p>
        </p:txBody>
      </p:sp>
      <p:sp>
        <p:nvSpPr>
          <p:cNvPr id="11" name="Text 4"/>
          <p:cNvSpPr txBox="1"/>
          <p:nvPr/>
        </p:nvSpPr>
        <p:spPr>
          <a:xfrm>
            <a:off x="6016225" y="3438000"/>
            <a:ext cx="2681700" cy="751800"/>
          </a:xfrm>
          <a:prstGeom prst="rect">
            <a:avLst/>
          </a:prstGeom>
          <a:noFill/>
          <a:ln/>
        </p:spPr>
        <p:txBody>
          <a:bodyPr wrap="square" lIns="0" tIns="0" rIns="0" bIns="0" rtlCol="0" anchor="t"/>
          <a:lstStyle/>
          <a:p>
            <a:pPr algn="l" indent="0" marL="0">
              <a:lnSpc>
                <a:spcPct val="115000"/>
              </a:lnSpc>
              <a:buNone/>
            </a:pPr>
            <a:r>
              <a:rPr lang="en-US" sz="872" dirty="0">
                <a:solidFill>
                  <a:srgbClr val="362711"/>
                </a:solidFill>
                <a:latin typeface="Arial" pitchFamily="34" charset="0"/>
                <a:ea typeface="Arial" pitchFamily="34" charset="-122"/>
                <a:cs typeface="Arial" pitchFamily="34" charset="-120"/>
              </a:rPr>
              <a:t>Перистые облака перед переменой
</a:t>
            </a:r>
            <a:pPr algn="l" indent="0" marL="0">
              <a:lnSpc>
                <a:spcPct val="115000"/>
              </a:lnSpc>
              <a:buNone/>
            </a:pPr>
            <a:r>
              <a:rPr lang="en-US" sz="939"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671" dirty="0">
                <a:solidFill>
                  <a:srgbClr val="362711"/>
                </a:solidFill>
                <a:latin typeface="Arial" pitchFamily="34" charset="0"/>
                <a:ea typeface="Arial" pitchFamily="34" charset="-122"/>
                <a:cs typeface="Arial" pitchFamily="34" charset="-120"/>
              </a:rPr>
              <a:t>Перистые облака находятся высоко и выглядят тонкими, почти прозрачными. Они нередко появляются перед изменением погоды, поэтому их полезно связывать с наблюдением за небом. В речи это помогает объяснить, почему прогноз может вскоре измениться.
</a:t>
            </a:r>
            <a:endParaRPr lang="en-US" sz="87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745358" y="1394038"/>
            <a:ext cx="5653284" cy="2253000"/>
          </a:xfrm>
          <a:prstGeom prst="rect">
            <a:avLst/>
          </a:prstGeom>
        </p:spPr>
      </p:pic>
      <p:sp>
        <p:nvSpPr>
          <p:cNvPr id="4" name="Text 0"/>
          <p:cNvSpPr txBox="1"/>
          <p:nvPr/>
        </p:nvSpPr>
        <p:spPr>
          <a:xfrm>
            <a:off x="4791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Одна и та же температура может восприниматься по-разному: ветер и влажность усиливают холод или жару.
</a:t>
            </a:r>
            <a:endParaRPr lang="en-US" sz="1000" dirty="0"/>
          </a:p>
        </p:txBody>
      </p:sp>
      <p:sp>
        <p:nvSpPr>
          <p:cNvPr id="5" name="Text 1"/>
          <p:cNvSpPr txBox="1"/>
          <p:nvPr/>
        </p:nvSpPr>
        <p:spPr>
          <a:xfrm>
            <a:off x="540000" y="4644025"/>
            <a:ext cx="8064000" cy="230700"/>
          </a:xfrm>
          <a:prstGeom prst="rect">
            <a:avLst/>
          </a:prstGeom>
          <a:noFill/>
          <a:ln/>
        </p:spPr>
        <p:txBody>
          <a:bodyPr wrap="square" lIns="0" tIns="0" rIns="0" bIns="0" rtlCol="0" anchor="t"/>
          <a:lstStyle/>
          <a:p>
            <a:pPr algn="ctr" indent="0" marL="0">
              <a:lnSpc>
                <a:spcPct val="100000"/>
              </a:lnSpc>
              <a:buNone/>
            </a:pPr>
            <a:r>
              <a:rPr lang="en-US" sz="900" dirty="0">
                <a:solidFill>
                  <a:srgbClr val="362711"/>
                </a:solidFill>
                <a:latin typeface="Arial" pitchFamily="34" charset="0"/>
                <a:ea typeface="Arial" pitchFamily="34" charset="-122"/>
                <a:cs typeface="Arial" pitchFamily="34" charset="-120"/>
              </a:rPr>
              <a:t>Обобщённые примеры для учебного курса Weather
</a:t>
            </a:r>
            <a:endParaRPr lang="en-US" sz="900" dirty="0"/>
          </a:p>
        </p:txBody>
      </p:sp>
      <p:sp>
        <p:nvSpPr>
          <p:cNvPr id="6" name="Text 2"/>
          <p:cNvSpPr txBox="1"/>
          <p:nvPr/>
        </p:nvSpPr>
        <p:spPr>
          <a:xfrm>
            <a:off x="540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Таблица показывает, как температура связана с английскими словами и типичными ощущениями в разную погоду.
</a:t>
            </a:r>
            <a:endParaRPr lang="en-US" sz="1000" dirty="0"/>
          </a:p>
        </p:txBody>
      </p:sp>
      <p:sp>
        <p:nvSpPr>
          <p:cNvPr id="7" name="Text 3"/>
          <p:cNvSpPr txBox="1"/>
          <p:nvPr/>
        </p:nvSpPr>
        <p:spPr>
          <a:xfrm>
            <a:off x="491775" y="480000"/>
            <a:ext cx="8206200" cy="7338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Температура и фразы для описания погоды
</a:t>
            </a:r>
            <a:endParaRPr lang="en-US" sz="26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6</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34125" y="1291100"/>
            <a:ext cx="300900" cy="300900"/>
          </a:xfrm>
          <a:prstGeom prst="rect">
            <a:avLst/>
          </a:prstGeom>
        </p:spPr>
      </p:pic>
      <p:pic>
        <p:nvPicPr>
          <p:cNvPr id="4" name="Image 2" descr="preencoded.png">    </p:cNvPr>
          <p:cNvPicPr>
            <a:picLocks noChangeAspect="1"/>
          </p:cNvPicPr>
          <p:nvPr/>
        </p:nvPicPr>
        <p:blipFill>
          <a:blip r:embed="rId3"/>
          <a:stretch>
            <a:fillRect/>
          </a:stretch>
        </p:blipFill>
        <p:spPr>
          <a:xfrm>
            <a:off x="4782250" y="1291100"/>
            <a:ext cx="300900" cy="300900"/>
          </a:xfrm>
          <a:prstGeom prst="rect">
            <a:avLst/>
          </a:prstGeom>
        </p:spPr>
      </p:pic>
      <p:pic>
        <p:nvPicPr>
          <p:cNvPr id="5" name="Image 3" descr="preencoded.png">    </p:cNvPr>
          <p:cNvPicPr>
            <a:picLocks noChangeAspect="1"/>
          </p:cNvPicPr>
          <p:nvPr/>
        </p:nvPicPr>
        <p:blipFill>
          <a:blip r:embed="rId4"/>
          <a:stretch>
            <a:fillRect/>
          </a:stretch>
        </p:blipFill>
        <p:spPr>
          <a:xfrm>
            <a:off x="702475" y="3059858"/>
            <a:ext cx="364200" cy="291360"/>
          </a:xfrm>
          <a:prstGeom prst="rect">
            <a:avLst/>
          </a:prstGeom>
        </p:spPr>
      </p:pic>
      <p:pic>
        <p:nvPicPr>
          <p:cNvPr id="6" name="Image 4" descr="preencoded.png">    </p:cNvPr>
          <p:cNvPicPr>
            <a:picLocks noChangeAspect="1"/>
          </p:cNvPicPr>
          <p:nvPr/>
        </p:nvPicPr>
        <p:blipFill>
          <a:blip r:embed="rId5"/>
          <a:stretch>
            <a:fillRect/>
          </a:stretch>
        </p:blipFill>
        <p:spPr>
          <a:xfrm>
            <a:off x="4801056" y="3055087"/>
            <a:ext cx="263288" cy="300900"/>
          </a:xfrm>
          <a:prstGeom prst="rect">
            <a:avLst/>
          </a:prstGeom>
        </p:spPr>
      </p:pic>
      <p:sp>
        <p:nvSpPr>
          <p:cNvPr id="7" name="Text 0"/>
          <p:cNvSpPr txBox="1"/>
          <p:nvPr/>
        </p:nvSpPr>
        <p:spPr>
          <a:xfrm>
            <a:off x="468900" y="480000"/>
            <a:ext cx="8206200" cy="4293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Ветер: направление и сила
</a:t>
            </a:r>
            <a:endParaRPr lang="en-US" sz="2600" dirty="0"/>
          </a:p>
        </p:txBody>
      </p:sp>
      <p:sp>
        <p:nvSpPr>
          <p:cNvPr id="8" name="Text 1"/>
          <p:cNvSpPr txBox="1"/>
          <p:nvPr/>
        </p:nvSpPr>
        <p:spPr>
          <a:xfrm>
            <a:off x="702475" y="1819288"/>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Направление описывают словами north, south, east и west. В учебных текстах также встречаются north wind, southern wind, eastern wind и western wind, когда нужно указать, откуда дует воздух.
</a:t>
            </a:r>
            <a:endParaRPr lang="en-US" sz="1000" dirty="0"/>
          </a:p>
        </p:txBody>
      </p:sp>
      <p:sp>
        <p:nvSpPr>
          <p:cNvPr id="9" name="Text 2"/>
          <p:cNvSpPr txBox="1"/>
          <p:nvPr/>
        </p:nvSpPr>
        <p:spPr>
          <a:xfrm>
            <a:off x="1170325" y="1289775"/>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Направление ветра
</a:t>
            </a:r>
            <a:endParaRPr lang="en-US" sz="1300" dirty="0"/>
          </a:p>
        </p:txBody>
      </p:sp>
      <p:sp>
        <p:nvSpPr>
          <p:cNvPr id="10" name="Text 3"/>
          <p:cNvSpPr txBox="1"/>
          <p:nvPr/>
        </p:nvSpPr>
        <p:spPr>
          <a:xfrm>
            <a:off x="4750600" y="1819250"/>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Силу ветра передают выражения light wind, strong wind и a gust of wind. Они помогают точнее понять прогноз и отличить спокойный день от более ветреной погоды.
</a:t>
            </a:r>
            <a:endParaRPr lang="en-US" sz="1000" dirty="0"/>
          </a:p>
        </p:txBody>
      </p:sp>
      <p:sp>
        <p:nvSpPr>
          <p:cNvPr id="11" name="Text 4"/>
          <p:cNvSpPr txBox="1"/>
          <p:nvPr/>
        </p:nvSpPr>
        <p:spPr>
          <a:xfrm>
            <a:off x="5218375" y="1289775"/>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Слабый и сильный ветер
</a:t>
            </a:r>
            <a:endParaRPr lang="en-US" sz="1300" dirty="0"/>
          </a:p>
        </p:txBody>
      </p:sp>
      <p:sp>
        <p:nvSpPr>
          <p:cNvPr id="12" name="Text 5"/>
          <p:cNvSpPr txBox="1"/>
          <p:nvPr/>
        </p:nvSpPr>
        <p:spPr>
          <a:xfrm>
            <a:off x="702475" y="3542500"/>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В прогнозах часто пишут It will be windy. Ещё одна полезная фраза — The wind will increase in the afternoon, если ожидается усиление ветра к вечеру или после обеда.
</a:t>
            </a:r>
            <a:endParaRPr lang="en-US" sz="1000" dirty="0"/>
          </a:p>
        </p:txBody>
      </p:sp>
      <p:sp>
        <p:nvSpPr>
          <p:cNvPr id="13" name="Text 6"/>
          <p:cNvSpPr txBox="1"/>
          <p:nvPr/>
        </p:nvSpPr>
        <p:spPr>
          <a:xfrm>
            <a:off x="1170325" y="3049200"/>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Прогноз на день
</a:t>
            </a:r>
            <a:endParaRPr lang="en-US" sz="1300" dirty="0"/>
          </a:p>
        </p:txBody>
      </p:sp>
      <p:sp>
        <p:nvSpPr>
          <p:cNvPr id="14" name="Text 7"/>
          <p:cNvSpPr txBox="1"/>
          <p:nvPr/>
        </p:nvSpPr>
        <p:spPr>
          <a:xfrm>
            <a:off x="4750600" y="3566200"/>
            <a:ext cx="3647700" cy="8133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Если ветер становится резким и опасным, используют слова storm или stormy. Такие выражения особенно важны, когда погода влияет на прогулки, поездки и безопасность на улице.
</a:t>
            </a:r>
            <a:endParaRPr lang="en-US" sz="1000" dirty="0"/>
          </a:p>
        </p:txBody>
      </p:sp>
      <p:sp>
        <p:nvSpPr>
          <p:cNvPr id="15" name="Text 8"/>
          <p:cNvSpPr txBox="1"/>
          <p:nvPr/>
        </p:nvSpPr>
        <p:spPr>
          <a:xfrm>
            <a:off x="5218375" y="3049201"/>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Порывы и шторм
</a:t>
            </a:r>
            <a:endParaRPr lang="en-US" sz="1300" dirty="0"/>
          </a:p>
        </p:txBody>
      </p:sp>
      <p:sp>
        <p:nvSpPr>
          <p:cNvPr id="16" name="Text 9"/>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7</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53150" y="1960991"/>
            <a:ext cx="7855800" cy="247576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90550"/>
            <a:ext cx="8084700" cy="3363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Последовательность природных процессов и ключевых английских слов по теме осадков
</a:t>
            </a:r>
            <a:endParaRPr lang="en-US" sz="1100" dirty="0"/>
          </a:p>
        </p:txBody>
      </p:sp>
      <p:sp>
        <p:nvSpPr>
          <p:cNvPr id="6" name="Text 1"/>
          <p:cNvSpPr txBox="1"/>
          <p:nvPr/>
        </p:nvSpPr>
        <p:spPr>
          <a:xfrm>
            <a:off x="540000" y="480000"/>
            <a:ext cx="80847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 образуется дождь
</a:t>
            </a:r>
            <a:endParaRPr lang="en-US" sz="2600" dirty="0"/>
          </a:p>
        </p:txBody>
      </p:sp>
      <p:sp>
        <p:nvSpPr>
          <p:cNvPr id="7" name="Text 2"/>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8</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480000"/>
            <a:ext cx="8206200" cy="607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Атмосферное давление и прогноз погоды
</a:t>
            </a:r>
            <a:endParaRPr lang="en-US" sz="2600" dirty="0"/>
          </a:p>
        </p:txBody>
      </p:sp>
      <p:sp>
        <p:nvSpPr>
          <p:cNvPr id="8"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9</a:t>
            </a:r>
            <a:endParaRPr lang="en-US" sz="700" dirty="0"/>
          </a:p>
        </p:txBody>
      </p:sp>
      <p:sp>
        <p:nvSpPr>
          <p:cNvPr id="9" name="Text 2"/>
          <p:cNvSpPr txBox="1"/>
          <p:nvPr/>
        </p:nvSpPr>
        <p:spPr>
          <a:xfrm>
            <a:off x="720350" y="1656491"/>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Высокое давление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When pressure is high, the air is usually stable. Это часто означает clear and dry weather, поэтому день может быть спокойным, без сильных осадков и резких изменений.
</a:t>
            </a:r>
            <a:endParaRPr lang="en-US" sz="1170" dirty="0"/>
          </a:p>
        </p:txBody>
      </p:sp>
      <p:sp>
        <p:nvSpPr>
          <p:cNvPr id="10" name="Text 3"/>
          <p:cNvSpPr txBox="1"/>
          <p:nvPr/>
        </p:nvSpPr>
        <p:spPr>
          <a:xfrm>
            <a:off x="720350" y="3282575"/>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Прибор для измерения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Barometer is the instrument used to measure air pressure. Это слово важно знать, потому что оно часто встречается в описаниях погоды и школьных объяснениях атмосферных явлений.
</a:t>
            </a:r>
            <a:endParaRPr lang="en-US" sz="1170" dirty="0"/>
          </a:p>
        </p:txBody>
      </p:sp>
      <p:sp>
        <p:nvSpPr>
          <p:cNvPr id="11" name="Text 4"/>
          <p:cNvSpPr txBox="1"/>
          <p:nvPr/>
        </p:nvSpPr>
        <p:spPr>
          <a:xfrm>
            <a:off x="4850000" y="3282575"/>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Фразы из прогноза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In English forecasts, you may hear pressure is rising, pressure is falling, a low-pressure area and a high-pressure area. These phrases help explain why the weather changes during the day.
</a:t>
            </a:r>
            <a:endParaRPr lang="en-US" sz="1170" dirty="0"/>
          </a:p>
        </p:txBody>
      </p:sp>
      <p:sp>
        <p:nvSpPr>
          <p:cNvPr id="12" name="Text 5"/>
          <p:cNvSpPr txBox="1"/>
          <p:nvPr/>
        </p:nvSpPr>
        <p:spPr>
          <a:xfrm>
            <a:off x="4850000" y="1656491"/>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Низкое давление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Low pressure is often linked with clouds, rain and wind. В таких условиях погода меняется быстрее, а прогноз чаще говорит о вероятности дождя или усиления ветра.
</a:t>
            </a:r>
            <a:endParaRPr lang="en-US" sz="117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Учебная сезонная модель для сравнения температуры и осадков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График показывает, что сезонные изменения затрагивают и тепло, и количество осадков.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Зима остаётся самой холодной, лето — самым тёплым, а весна и осень отличаются большей изменчивостью.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Погода по сезонам: сравнение температуры и осадков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10</a:t>
            </a:r>
            <a:endParaRPr lang="en-US" sz="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77931" y="1220200"/>
            <a:ext cx="2824088" cy="3475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480000"/>
            <a:ext cx="8206200" cy="631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Одежда для разной погоды
</a:t>
            </a:r>
            <a:endParaRPr lang="en-US" sz="2600" dirty="0"/>
          </a:p>
        </p:txBody>
      </p:sp>
      <p:sp>
        <p:nvSpPr>
          <p:cNvPr id="8"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11</a:t>
            </a:r>
            <a:endParaRPr lang="en-US" sz="700" dirty="0"/>
          </a:p>
        </p:txBody>
      </p:sp>
      <p:sp>
        <p:nvSpPr>
          <p:cNvPr id="9" name="Text 2"/>
          <p:cNvSpPr txBox="1"/>
          <p:nvPr/>
        </p:nvSpPr>
        <p:spPr>
          <a:xfrm>
            <a:off x="672750" y="2530292"/>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Для холода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В cold weather нужны coat, scarf, gloves and hat. Если на улице ветер и низкая температура, многослойная одежда keeps you warmer and makes it easier to stay outside longer.
</a:t>
            </a:r>
            <a:endParaRPr lang="en-US" sz="1200" dirty="0"/>
          </a:p>
        </p:txBody>
      </p:sp>
      <p:sp>
        <p:nvSpPr>
          <p:cNvPr id="10" name="Text 3"/>
          <p:cNvSpPr txBox="1"/>
          <p:nvPr/>
        </p:nvSpPr>
        <p:spPr>
          <a:xfrm>
            <a:off x="672750" y="1369450"/>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Для дождя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Когда прогноз обещает rain, лучше заранее взять umbrella, raincoat и waterproof shoes. Такая одежда помогает не промокнуть по дороге в школу, на прогулке или во время поездки.
</a:t>
            </a:r>
            <a:endParaRPr lang="en-US" sz="1200" dirty="0"/>
          </a:p>
        </p:txBody>
      </p:sp>
      <p:sp>
        <p:nvSpPr>
          <p:cNvPr id="11" name="Text 4"/>
          <p:cNvSpPr txBox="1"/>
          <p:nvPr/>
        </p:nvSpPr>
        <p:spPr>
          <a:xfrm>
            <a:off x="672750" y="3721921"/>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Для жары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In hot weather удобнее носить T-shirt, shorts, cap and sunglasses. Лёгкая одежда защищает от перегрева, а фраза dress for the weather reminds us выбирать вещи по условиям дня.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Наблюдения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Weather stations фиксируют температуру, влажность, давление и ветер. Эти данные показывают, что происходит сейчас и как быстро меняются условия.
</a:t>
            </a:r>
            <a:endParaRPr lang="en-US" sz="1300" dirty="0"/>
          </a:p>
        </p:txBody>
      </p:sp>
      <p:sp>
        <p:nvSpPr>
          <p:cNvPr id="8" name="Text 1"/>
          <p:cNvSpPr txBox="1"/>
          <p:nvPr/>
        </p:nvSpPr>
        <p:spPr>
          <a:xfrm>
            <a:off x="2495875" y="2061025"/>
            <a:ext cx="18165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Спутники и радары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Satellites and radar track clouds, rain and storms from above. They help meteorologists see large weather systems and move forecasts beyond one city.
</a:t>
            </a:r>
            <a:endParaRPr lang="en-US" sz="1300" dirty="0"/>
          </a:p>
        </p:txBody>
      </p:sp>
      <p:sp>
        <p:nvSpPr>
          <p:cNvPr id="9" name="Text 2"/>
          <p:cNvSpPr txBox="1"/>
          <p:nvPr/>
        </p:nvSpPr>
        <p:spPr>
          <a:xfrm>
            <a:off x="4511425"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Модели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Computer models compare all measurements and calculate likely changes. They are especially useful for predicting temperature trends, chance of rain and possible thunderstorms.
</a:t>
            </a:r>
            <a:endParaRPr lang="en-US" sz="1300" dirty="0"/>
          </a:p>
        </p:txBody>
      </p:sp>
      <p:sp>
        <p:nvSpPr>
          <p:cNvPr id="10" name="Text 3"/>
          <p:cNvSpPr txBox="1"/>
          <p:nvPr/>
        </p:nvSpPr>
        <p:spPr>
          <a:xfrm>
            <a:off x="6526975" y="2061025"/>
            <a:ext cx="1798200" cy="2158500"/>
          </a:xfrm>
          <a:prstGeom prst="rect">
            <a:avLst/>
          </a:prstGeom>
          <a:noFill/>
          <a:ln/>
        </p:spPr>
        <p:txBody>
          <a:bodyPr wrap="square" lIns="0" tIns="0" rIns="0" bIns="0" rtlCol="0" anchor="t"/>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Готовый прогноз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The final forecast appears in apps and news: forecast for today, tomorrow's weather, chance of rain, windy by evening. Short-term forecasts are usually more accurate.
</a:t>
            </a:r>
            <a:endParaRPr lang="en-US" sz="1300" dirty="0"/>
          </a:p>
        </p:txBody>
      </p:sp>
      <p:sp>
        <p:nvSpPr>
          <p:cNvPr id="11" name="Text 4"/>
          <p:cNvSpPr txBox="1"/>
          <p:nvPr/>
        </p:nvSpPr>
        <p:spPr>
          <a:xfrm>
            <a:off x="468900" y="480000"/>
            <a:ext cx="8206200" cy="7518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Как получают прогноз погоды
</a:t>
            </a:r>
            <a:endParaRPr lang="en-US" sz="2600" dirty="0"/>
          </a:p>
        </p:txBody>
      </p:sp>
      <p:sp>
        <p:nvSpPr>
          <p:cNvPr id="12" name="Text 5"/>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12</a:t>
            </a:r>
            <a:endParaRPr lang="en-US"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54613" y="1808050"/>
            <a:ext cx="3945674" cy="1885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362275" y="3523900"/>
            <a:ext cx="3335700" cy="405600"/>
          </a:xfrm>
          <a:prstGeom prst="rect">
            <a:avLst/>
          </a:prstGeom>
          <a:noFill/>
          <a:ln/>
        </p:spPr>
        <p:txBody>
          <a:bodyPr wrap="square" lIns="0" tIns="0" rIns="0" bIns="0" rtlCol="0" anchor="t"/>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Учебные материалы по теме Weather
</a:t>
            </a:r>
            <a:endParaRPr lang="en-US" sz="1000" dirty="0"/>
          </a:p>
        </p:txBody>
      </p:sp>
      <p:sp>
        <p:nvSpPr>
          <p:cNvPr id="7" name="Text 1"/>
          <p:cNvSpPr txBox="1"/>
          <p:nvPr/>
        </p:nvSpPr>
        <p:spPr>
          <a:xfrm>
            <a:off x="5362225" y="1792000"/>
            <a:ext cx="3335700" cy="6531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Эти приборы помогают измерять разные элементы погоды и составлять полный прогноз.
</a:t>
            </a:r>
            <a:endParaRPr lang="en-US" sz="1100" dirty="0"/>
          </a:p>
        </p:txBody>
      </p:sp>
      <p:sp>
        <p:nvSpPr>
          <p:cNvPr id="8" name="Text 2"/>
          <p:cNvSpPr txBox="1"/>
          <p:nvPr/>
        </p:nvSpPr>
        <p:spPr>
          <a:xfrm>
            <a:off x="5362225" y="2689225"/>
            <a:ext cx="3335700" cy="5928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Каждый прибор отвечает только за один показатель, поэтому вместе они дают более точную картину погоды.
</a:t>
            </a:r>
            <a:endParaRPr lang="en-US" sz="1100" dirty="0"/>
          </a:p>
        </p:txBody>
      </p:sp>
      <p:sp>
        <p:nvSpPr>
          <p:cNvPr id="9" name="Text 3"/>
          <p:cNvSpPr txBox="1"/>
          <p:nvPr/>
        </p:nvSpPr>
        <p:spPr>
          <a:xfrm>
            <a:off x="491775" y="480000"/>
            <a:ext cx="8206200" cy="8466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Приборы для наблюдения за погодой
</a:t>
            </a:r>
            <a:endParaRPr lang="en-US" sz="2600" dirty="0"/>
          </a:p>
        </p:txBody>
      </p:sp>
      <p:sp>
        <p:nvSpPr>
          <p:cNvPr id="10"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13</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Обобщение учебных примеров по теме Weather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Один и тот же день может восприниматься по-разному, если меняются ветер и влажность. Поэтому погоду оценивают не только по градусам, но и по ощущениям.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Самым сильным фактором здесь выглядит ветер: он усиливает ощущение холода. Влажность особенно заметна летом, когда воздух кажется более тяжёлым.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Что сильнее влияет на ощущение погоды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14</a:t>
            </a:r>
            <a:endParaRPr lang="en-US" sz="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13562" y="1471725"/>
            <a:ext cx="168600" cy="168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61350" y="1473492"/>
            <a:ext cx="185700" cy="1650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26250" y="1471725"/>
            <a:ext cx="168600" cy="1686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713562" y="3212175"/>
            <a:ext cx="168600" cy="1686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3469900" y="3212175"/>
            <a:ext cx="168600" cy="168600"/>
          </a:xfrm>
          <a:prstGeom prst="rect">
            <a:avLst/>
          </a:prstGeom>
        </p:spPr>
      </p:pic>
      <p:sp>
        <p:nvSpPr>
          <p:cNvPr id="13" name="Text 0"/>
          <p:cNvSpPr txBox="1"/>
          <p:nvPr/>
        </p:nvSpPr>
        <p:spPr>
          <a:xfrm>
            <a:off x="468900" y="480000"/>
            <a:ext cx="8206200" cy="6681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Опасная погода и правила безопасности
</a:t>
            </a:r>
            <a:endParaRPr lang="en-US" sz="2600" dirty="0"/>
          </a:p>
        </p:txBody>
      </p:sp>
      <p:sp>
        <p:nvSpPr>
          <p:cNvPr id="14"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15</a:t>
            </a:r>
            <a:endParaRPr lang="en-US" sz="700" dirty="0"/>
          </a:p>
        </p:txBody>
      </p:sp>
      <p:sp>
        <p:nvSpPr>
          <p:cNvPr id="15" name="Text 2"/>
          <p:cNvSpPr txBox="1"/>
          <p:nvPr/>
        </p:nvSpPr>
        <p:spPr>
          <a:xfrm>
            <a:off x="600300" y="1860450"/>
            <a:ext cx="2403900" cy="10281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Гроза
</a:t>
            </a:r>
            <a:pPr algn="l" indent="0" marL="0">
              <a:lnSpc>
                <a:spcPct val="115000"/>
              </a:lnSpc>
              <a:buNone/>
            </a:pPr>
            <a:r>
              <a:rPr lang="en-US" sz="8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During a thunderstorm stay away from open areas and tall trees. Lightning is the main danger, so it is safer to wait indoors and avoid metal objects.
</a:t>
            </a:r>
            <a:endParaRPr lang="en-US" sz="1200" dirty="0"/>
          </a:p>
        </p:txBody>
      </p:sp>
      <p:sp>
        <p:nvSpPr>
          <p:cNvPr id="16" name="Text 3"/>
          <p:cNvSpPr txBox="1"/>
          <p:nvPr/>
        </p:nvSpPr>
        <p:spPr>
          <a:xfrm>
            <a:off x="3356649" y="1860450"/>
            <a:ext cx="2403900" cy="10281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Сильный дождь
</a:t>
            </a:r>
            <a:pPr algn="l" indent="0" marL="0">
              <a:lnSpc>
                <a:spcPct val="115000"/>
              </a:lnSpc>
              <a:buNone/>
            </a:pPr>
            <a:r>
              <a:rPr lang="en-US" sz="8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Heavy rain can quickly make roads slippery and reduce visibility. If flooding is possible, follow weather alerts and plan travel only when it is necessary.
</a:t>
            </a:r>
            <a:endParaRPr lang="en-US" sz="1200" dirty="0"/>
          </a:p>
        </p:txBody>
      </p:sp>
      <p:sp>
        <p:nvSpPr>
          <p:cNvPr id="17" name="Text 4"/>
          <p:cNvSpPr txBox="1"/>
          <p:nvPr/>
        </p:nvSpPr>
        <p:spPr>
          <a:xfrm>
            <a:off x="6112999" y="1860450"/>
            <a:ext cx="2403900" cy="10281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Сильный ветер
</a:t>
            </a:r>
            <a:pPr algn="l" indent="0" marL="0">
              <a:lnSpc>
                <a:spcPct val="115000"/>
              </a:lnSpc>
              <a:buNone/>
            </a:pPr>
            <a:r>
              <a:rPr lang="en-US" sz="8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Strong wind may break branches and make walking or cycling difficult. Outdoor sports and school events are best postponed when a storm warning appears.
</a:t>
            </a:r>
            <a:endParaRPr lang="en-US" sz="1200" dirty="0"/>
          </a:p>
        </p:txBody>
      </p:sp>
      <p:sp>
        <p:nvSpPr>
          <p:cNvPr id="18" name="Text 5"/>
          <p:cNvSpPr txBox="1"/>
          <p:nvPr/>
        </p:nvSpPr>
        <p:spPr>
          <a:xfrm>
            <a:off x="600300" y="3600900"/>
            <a:ext cx="2403900" cy="10281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Лёд и гололёд
</a:t>
            </a:r>
            <a:pPr algn="l" indent="0" marL="0">
              <a:lnSpc>
                <a:spcPct val="115000"/>
              </a:lnSpc>
              <a:buNone/>
            </a:pPr>
            <a:r>
              <a:rPr lang="en-US" sz="8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On icy roads the risk of falling is much higher. Wear shoes with good grip, walk carefully and allow extra time for bus or school trips.
</a:t>
            </a:r>
            <a:endParaRPr lang="en-US" sz="1200" dirty="0"/>
          </a:p>
        </p:txBody>
      </p:sp>
      <p:sp>
        <p:nvSpPr>
          <p:cNvPr id="19" name="Text 6"/>
          <p:cNvSpPr txBox="1"/>
          <p:nvPr/>
        </p:nvSpPr>
        <p:spPr>
          <a:xfrm>
            <a:off x="3356649" y="3600900"/>
            <a:ext cx="2403900" cy="1028100"/>
          </a:xfrm>
          <a:prstGeom prst="rect">
            <a:avLst/>
          </a:prstGeom>
          <a:noFill/>
          <a:ln/>
        </p:spPr>
        <p:txBody>
          <a:bodyPr wrap="square" lIns="0" tIns="0" rIns="0" bIns="0" rtlCol="0" anchor="t"/>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Жара
</a:t>
            </a:r>
            <a:pPr algn="l" indent="0" marL="0">
              <a:lnSpc>
                <a:spcPct val="115000"/>
              </a:lnSpc>
              <a:buNone/>
            </a:pPr>
            <a:r>
              <a:rPr lang="en-US" sz="8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In hot weather the body can lose water quickly, so dehydration and overheating become real risks. Drink regularly, rest in the shade and watch for heatwave warnings.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53150" y="1960991"/>
            <a:ext cx="7855800" cy="247576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90550"/>
            <a:ext cx="8084700" cy="3363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Последовательность показывает, как данные прогноза помогают выбрать одежду и спланировать день.
</a:t>
            </a:r>
            <a:endParaRPr lang="en-US" sz="1100" dirty="0"/>
          </a:p>
        </p:txBody>
      </p:sp>
      <p:sp>
        <p:nvSpPr>
          <p:cNvPr id="6" name="Text 1"/>
          <p:cNvSpPr txBox="1"/>
          <p:nvPr/>
        </p:nvSpPr>
        <p:spPr>
          <a:xfrm>
            <a:off x="540000" y="480000"/>
            <a:ext cx="80847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 читать прогноз на день
</a:t>
            </a:r>
            <a:endParaRPr lang="en-US" sz="2600" dirty="0"/>
          </a:p>
        </p:txBody>
      </p:sp>
      <p:sp>
        <p:nvSpPr>
          <p:cNvPr id="7" name="Text 2"/>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16</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34550" y="1648500"/>
            <a:ext cx="3296400" cy="946500"/>
          </a:xfrm>
          <a:prstGeom prst="rect">
            <a:avLst/>
          </a:prstGeom>
          <a:noFill/>
          <a:ln/>
        </p:spPr>
        <p:txBody>
          <a:bodyPr wrap="square" lIns="0" tIns="0" rIns="0" bIns="0" rtlCol="0" anchor="t"/>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Погода — это сегодня
</a:t>
            </a:r>
            <a:pPr algn="l" indent="0" marL="0">
              <a:lnSpc>
                <a:spcPct val="115000"/>
              </a:lnSpc>
              <a:buNone/>
            </a:pPr>
            <a:r>
              <a:rPr lang="en-US" sz="7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Weather describes short-term conditions: sunny, rainy, windy or cold. Это то, что мы видим за окном сейчас и что меняется в течение дня.
</a:t>
            </a:r>
            <a:endParaRPr lang="en-US" sz="1200" dirty="0"/>
          </a:p>
        </p:txBody>
      </p:sp>
      <p:sp>
        <p:nvSpPr>
          <p:cNvPr id="7" name="Text 1"/>
          <p:cNvSpPr txBox="1"/>
          <p:nvPr/>
        </p:nvSpPr>
        <p:spPr>
          <a:xfrm>
            <a:off x="5132850" y="1648500"/>
            <a:ext cx="3296400" cy="946500"/>
          </a:xfrm>
          <a:prstGeom prst="rect">
            <a:avLst/>
          </a:prstGeom>
          <a:noFill/>
          <a:ln/>
        </p:spPr>
        <p:txBody>
          <a:bodyPr wrap="square" lIns="0" tIns="0" rIns="0" bIns="0" rtlCol="0" anchor="t"/>
          <a:lstStyle/>
          <a:p>
            <a:pPr algn="l" indent="0" marL="0">
              <a:lnSpc>
                <a:spcPct val="115000"/>
              </a:lnSpc>
              <a:buNone/>
            </a:pPr>
            <a:r>
              <a:rPr lang="en-US" sz="1160" b="1" dirty="0">
                <a:solidFill>
                  <a:srgbClr val="362711"/>
                </a:solidFill>
                <a:latin typeface="Arial" pitchFamily="34" charset="0"/>
                <a:ea typeface="Arial" pitchFamily="34" charset="-122"/>
                <a:cs typeface="Arial" pitchFamily="34" charset="-120"/>
              </a:rPr>
              <a:t>Климат — это надолго
</a:t>
            </a:r>
            <a:pPr algn="l" indent="0" marL="0">
              <a:lnSpc>
                <a:spcPct val="115000"/>
              </a:lnSpc>
              <a:buNone/>
            </a:pPr>
            <a:r>
              <a:rPr lang="en-US" sz="677"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60" dirty="0">
                <a:solidFill>
                  <a:srgbClr val="362711"/>
                </a:solidFill>
                <a:latin typeface="Arial" pitchFamily="34" charset="0"/>
                <a:ea typeface="Arial" pitchFamily="34" charset="-122"/>
                <a:cs typeface="Arial" pitchFamily="34" charset="-120"/>
              </a:rPr>
              <a:t>Climate describes the average weather of a region over many years. Он показывает, какие сезоны обычно бывают и какие условия считаются типичными.
</a:t>
            </a:r>
            <a:endParaRPr lang="en-US" sz="1160" dirty="0"/>
          </a:p>
        </p:txBody>
      </p:sp>
      <p:sp>
        <p:nvSpPr>
          <p:cNvPr id="8" name="Text 2"/>
          <p:cNvSpPr txBox="1"/>
          <p:nvPr/>
        </p:nvSpPr>
        <p:spPr>
          <a:xfrm>
            <a:off x="534675" y="3261450"/>
            <a:ext cx="3296400" cy="946500"/>
          </a:xfrm>
          <a:prstGeom prst="rect">
            <a:avLst/>
          </a:prstGeom>
          <a:noFill/>
          <a:ln/>
        </p:spPr>
        <p:txBody>
          <a:bodyPr wrap="square" lIns="0" tIns="0" rIns="0" bIns="0" rtlCol="0" anchor="t"/>
          <a:lstStyle/>
          <a:p>
            <a:pPr algn="l" indent="0" marL="0">
              <a:lnSpc>
                <a:spcPct val="115000"/>
              </a:lnSpc>
              <a:buNone/>
            </a:pPr>
            <a:r>
              <a:rPr lang="en-US" sz="1160" b="1" dirty="0">
                <a:solidFill>
                  <a:srgbClr val="362711"/>
                </a:solidFill>
                <a:latin typeface="Arial" pitchFamily="34" charset="0"/>
                <a:ea typeface="Arial" pitchFamily="34" charset="-122"/>
                <a:cs typeface="Arial" pitchFamily="34" charset="-120"/>
              </a:rPr>
              <a:t>Почему это важно
</a:t>
            </a:r>
            <a:pPr algn="l" indent="0" marL="0">
              <a:lnSpc>
                <a:spcPct val="115000"/>
              </a:lnSpc>
              <a:buNone/>
            </a:pPr>
            <a:r>
              <a:rPr lang="en-US" sz="677"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60" dirty="0">
                <a:solidFill>
                  <a:srgbClr val="362711"/>
                </a:solidFill>
                <a:latin typeface="Arial" pitchFamily="34" charset="0"/>
                <a:ea typeface="Arial" pitchFamily="34" charset="-122"/>
                <a:cs typeface="Arial" pitchFamily="34" charset="-120"/>
              </a:rPr>
              <a:t>Когда вы читаете about countries and regions, важно различать today's weather и the climate of a region. Это помогает точнее понимать тексты о природе и сезонах.
</a:t>
            </a:r>
            <a:endParaRPr lang="en-US" sz="1160" dirty="0"/>
          </a:p>
        </p:txBody>
      </p:sp>
      <p:sp>
        <p:nvSpPr>
          <p:cNvPr id="9" name="Text 3"/>
          <p:cNvSpPr txBox="1"/>
          <p:nvPr/>
        </p:nvSpPr>
        <p:spPr>
          <a:xfrm>
            <a:off x="468900" y="480000"/>
            <a:ext cx="8206200" cy="4293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Weather и climate: важное различие
</a:t>
            </a:r>
            <a:endParaRPr lang="en-US" sz="2600" dirty="0"/>
          </a:p>
        </p:txBody>
      </p:sp>
      <p:sp>
        <p:nvSpPr>
          <p:cNvPr id="10"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17</a:t>
            </a:r>
            <a:endParaRPr lang="en-US" sz="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54003" y="1158347"/>
            <a:ext cx="2681700" cy="252980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16250" y="1158347"/>
            <a:ext cx="2681700" cy="252980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92897" y="1157700"/>
            <a:ext cx="2679407" cy="2531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18</a:t>
            </a:r>
            <a:endParaRPr lang="en-US" sz="700" dirty="0"/>
          </a:p>
        </p:txBody>
      </p:sp>
      <p:sp>
        <p:nvSpPr>
          <p:cNvPr id="10" name="Text 1"/>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 погода влияет на людей и природу
</a:t>
            </a:r>
            <a:endParaRPr lang="en-US" sz="2600" dirty="0"/>
          </a:p>
        </p:txBody>
      </p:sp>
      <p:sp>
        <p:nvSpPr>
          <p:cNvPr id="11" name="Text 2"/>
          <p:cNvSpPr txBox="1"/>
          <p:nvPr/>
        </p:nvSpPr>
        <p:spPr>
          <a:xfrm>
            <a:off x="3254000" y="3887392"/>
            <a:ext cx="2681700" cy="626400"/>
          </a:xfrm>
          <a:prstGeom prst="rect">
            <a:avLst/>
          </a:prstGeom>
          <a:noFill/>
          <a:ln/>
        </p:spPr>
        <p:txBody>
          <a:bodyPr wrap="square" lIns="0" tIns="0" rIns="0" bIns="0" rtlCol="0" anchor="t"/>
          <a:lstStyle/>
          <a:p>
            <a:pPr algn="l" indent="0" marL="0">
              <a:lnSpc>
                <a:spcPct val="115000"/>
              </a:lnSpc>
              <a:buNone/>
            </a:pPr>
            <a:r>
              <a:rPr lang="en-US" sz="913" dirty="0">
                <a:solidFill>
                  <a:srgbClr val="362711"/>
                </a:solidFill>
                <a:latin typeface="Arial" pitchFamily="34" charset="0"/>
                <a:ea typeface="Arial" pitchFamily="34" charset="-122"/>
                <a:cs typeface="Arial" pitchFamily="34" charset="-120"/>
              </a:rPr>
              <a:t>Засуха и урожай
</a:t>
            </a:r>
            <a:pPr algn="l" indent="0" marL="0">
              <a:lnSpc>
                <a:spcPct val="115000"/>
              </a:lnSpc>
              <a:buNone/>
            </a:pPr>
            <a:r>
              <a:rPr lang="en-US" sz="56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02" dirty="0">
                <a:solidFill>
                  <a:srgbClr val="362711"/>
                </a:solidFill>
                <a:latin typeface="Arial" pitchFamily="34" charset="0"/>
                <a:ea typeface="Arial" pitchFamily="34" charset="-122"/>
                <a:cs typeface="Arial" pitchFamily="34" charset="-120"/>
              </a:rPr>
              <a:t>When drought lasts long, fields become dry and crops suffer. Farmers watch the weather closely because water supply may drop, and plants need more care. Даже один жаркий период может заметно повлиять на природу вокруг.
</a:t>
            </a:r>
            <a:endParaRPr lang="en-US" sz="913" dirty="0"/>
          </a:p>
        </p:txBody>
      </p:sp>
      <p:sp>
        <p:nvSpPr>
          <p:cNvPr id="12" name="Text 3"/>
          <p:cNvSpPr txBox="1"/>
          <p:nvPr/>
        </p:nvSpPr>
        <p:spPr>
          <a:xfrm>
            <a:off x="6016225" y="3887392"/>
            <a:ext cx="2681700" cy="626400"/>
          </a:xfrm>
          <a:prstGeom prst="rect">
            <a:avLst/>
          </a:prstGeom>
          <a:noFill/>
          <a:ln/>
        </p:spPr>
        <p:txBody>
          <a:bodyPr wrap="square" lIns="0" tIns="0" rIns="0" bIns="0" rtlCol="0" anchor="t"/>
          <a:lstStyle/>
          <a:p>
            <a:pPr algn="l" indent="0" marL="0">
              <a:lnSpc>
                <a:spcPct val="115000"/>
              </a:lnSpc>
              <a:buNone/>
            </a:pPr>
            <a:r>
              <a:rPr lang="en-US" sz="913" dirty="0">
                <a:solidFill>
                  <a:srgbClr val="362711"/>
                </a:solidFill>
                <a:latin typeface="Arial" pitchFamily="34" charset="0"/>
                <a:ea typeface="Arial" pitchFamily="34" charset="-122"/>
                <a:cs typeface="Arial" pitchFamily="34" charset="-120"/>
              </a:rPr>
              <a:t>Ветер и школьные события
</a:t>
            </a:r>
            <a:pPr algn="l" indent="0" marL="0">
              <a:lnSpc>
                <a:spcPct val="115000"/>
              </a:lnSpc>
              <a:buNone/>
            </a:pPr>
            <a:r>
              <a:rPr lang="en-US" sz="56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02" dirty="0">
                <a:solidFill>
                  <a:srgbClr val="362711"/>
                </a:solidFill>
                <a:latin typeface="Arial" pitchFamily="34" charset="0"/>
                <a:ea typeface="Arial" pitchFamily="34" charset="-122"/>
                <a:cs typeface="Arial" pitchFamily="34" charset="-120"/>
              </a:rPr>
              <a:t>Strong wind can interrupt outdoor activities, especially concerts, games and class trips. Teachers then change the plan and move events indoors. Так weather влияет не только на растения и животных, but also on daily school life.
</a:t>
            </a:r>
            <a:endParaRPr lang="en-US" sz="913" dirty="0"/>
          </a:p>
        </p:txBody>
      </p:sp>
      <p:sp>
        <p:nvSpPr>
          <p:cNvPr id="13" name="Text 4"/>
          <p:cNvSpPr txBox="1"/>
          <p:nvPr/>
        </p:nvSpPr>
        <p:spPr>
          <a:xfrm>
            <a:off x="491775" y="3893828"/>
            <a:ext cx="2681700" cy="626400"/>
          </a:xfrm>
          <a:prstGeom prst="rect">
            <a:avLst/>
          </a:prstGeom>
          <a:noFill/>
          <a:ln/>
        </p:spPr>
        <p:txBody>
          <a:bodyPr wrap="square" lIns="0" tIns="0" rIns="0" bIns="0" rtlCol="0" anchor="t"/>
          <a:lstStyle/>
          <a:p>
            <a:pPr algn="l" indent="0" marL="0">
              <a:lnSpc>
                <a:spcPct val="115000"/>
              </a:lnSpc>
              <a:buNone/>
            </a:pPr>
            <a:r>
              <a:rPr lang="en-US" sz="913" dirty="0">
                <a:solidFill>
                  <a:srgbClr val="362711"/>
                </a:solidFill>
                <a:latin typeface="Arial" pitchFamily="34" charset="0"/>
                <a:ea typeface="Arial" pitchFamily="34" charset="-122"/>
                <a:cs typeface="Arial" pitchFamily="34" charset="-120"/>
              </a:rPr>
              <a:t>Дождливое утро меняет планы
</a:t>
            </a:r>
            <a:pPr algn="l" indent="0" marL="0">
              <a:lnSpc>
                <a:spcPct val="115000"/>
              </a:lnSpc>
              <a:buNone/>
            </a:pPr>
            <a:r>
              <a:rPr lang="en-US" sz="56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702" dirty="0">
                <a:solidFill>
                  <a:srgbClr val="362711"/>
                </a:solidFill>
                <a:latin typeface="Arial" pitchFamily="34" charset="0"/>
                <a:ea typeface="Arial" pitchFamily="34" charset="-122"/>
                <a:cs typeface="Arial" pitchFamily="34" charset="-120"/>
              </a:rPr>
              <a:t>С утра идёт heavy rain, и школьный автобус приходит позже обычного. На дорогах slippery roads, поэтому дети идут медленнее и аккуратнее. В такой день прогулку и спортивную тренировку часто переносят на другое время.
</a:t>
            </a:r>
            <a:endParaRPr lang="en-US" sz="913"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Иллюстративные данные для учебного примера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Диаграмма показывает, какие дни встречаются чаще всего в течение года, и помогает описать местный климат простыми английскими словами.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Если самый большой сектор — clear days, значит в регионе преобладает более сухая и светлая погода; smaller sectors show less common conditions.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Какая погода чаще бывает в регионе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19</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40000" y="2038875"/>
            <a:ext cx="8032800" cy="24159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Weather: что важно запомнить
</a:t>
            </a:r>
            <a:pPr algn="l" indent="0" marL="0">
              <a:lnSpc>
                <a:spcPct val="90000"/>
              </a:lnSpc>
              <a:buNone/>
            </a:pPr>
            <a:r>
              <a:rPr lang="en-US" sz="26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Тема Weather помогает говорить о temperature, wind, clouds, rain and safety. Эти слова нужны, чтобы понимать прогноз, планировать день, выбирать одежду и уверенно обсуждать погоду по-английски.
</a:t>
            </a:r>
            <a:endParaRPr 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2026-05-31T13:58:45Z</dcterms:created>
  <dcterms:modified xsi:type="dcterms:W3CDTF">2026-05-31T13:58:45Z</dcterms:modified>
</cp:coreProperties>
</file>