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jpe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slideLayout" Target="../slideLayouts/slideLayout1.xml"/><Relationship Id="rId11"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jpeg"/><Relationship Id="rId4" Type="http://schemas.openxmlformats.org/officeDocument/2006/relationships/image" Target="../media/image-18-4.png"/><Relationship Id="rId5" Type="http://schemas.openxmlformats.org/officeDocument/2006/relationships/image" Target="../media/image-18-5.jpeg"/><Relationship Id="rId6" Type="http://schemas.openxmlformats.org/officeDocument/2006/relationships/image" Target="../media/image-18-6.png"/><Relationship Id="rId7" Type="http://schemas.openxmlformats.org/officeDocument/2006/relationships/image" Target="../media/image-18-7.jpeg"/><Relationship Id="rId8" Type="http://schemas.openxmlformats.org/officeDocument/2006/relationships/image" Target="../media/image-18-8.png"/><Relationship Id="rId9" Type="http://schemas.openxmlformats.org/officeDocument/2006/relationships/slideLayout" Target="../slideLayouts/slideLayout1.xml"/><Relationship Id="rId10"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677025" y="2476113"/>
            <a:ext cx="4815900" cy="3179246"/>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sp>
        <p:nvSpPr>
          <p:cNvPr id="5" name="Text 0"/>
          <p:cNvSpPr txBox="1"/>
          <p:nvPr/>
        </p:nvSpPr>
        <p:spPr>
          <a:xfrm>
            <a:off x="1873045" y="1392068"/>
            <a:ext cx="8445909" cy="1800000"/>
          </a:xfrm>
          <a:prstGeom prst="rect">
            <a:avLst/>
          </a:prstGeom>
          <a:noFill/>
          <a:ln/>
        </p:spPr>
        <p:txBody>
          <a:bodyPr wrap="square" lIns="0" tIns="0" rIns="0" bIns="0" rtlCol="0" anchor="ctr"/>
          <a:lstStyle/>
          <a:p>
            <a:pPr algn="l" indent="0" marL="0">
              <a:lnSpc>
                <a:spcPct val="80000"/>
              </a:lnSpc>
              <a:buNone/>
            </a:pPr>
            <a:r>
              <a:rPr lang="en-US" sz="3000" b="1" dirty="0">
                <a:solidFill>
                  <a:srgbClr val="930E07"/>
                </a:solidFill>
                <a:latin typeface="Arial" pitchFamily="34" charset="0"/>
                <a:ea typeface="Arial" pitchFamily="34" charset="-122"/>
                <a:cs typeface="Arial" pitchFamily="34" charset="-120"/>
              </a:rPr>
              <a:t>Мировой экономический кризис: причины, ход и последствия
</a:t>
            </a:r>
            <a:endParaRPr lang="en-US" sz="3000" dirty="0"/>
          </a:p>
        </p:txBody>
      </p:sp>
      <p:sp>
        <p:nvSpPr>
          <p:cNvPr id="6" name="Text 1"/>
          <p:cNvSpPr txBox="1"/>
          <p:nvPr/>
        </p:nvSpPr>
        <p:spPr>
          <a:xfrm>
            <a:off x="1873045" y="3389672"/>
            <a:ext cx="4073440" cy="1440000"/>
          </a:xfrm>
          <a:prstGeom prst="rect">
            <a:avLst/>
          </a:prstGeom>
          <a:noFill/>
          <a:ln/>
        </p:spPr>
        <p:txBody>
          <a:bodyPr wrap="square" lIns="0" tIns="0" rIns="0" bIns="0" rtlCol="0" anchor="ctr"/>
          <a:lstStyle/>
          <a:p>
            <a:pPr algn="l" indent="0" marL="0">
              <a:lnSpc>
                <a:spcPct val="100000"/>
              </a:lnSpc>
              <a:buNone/>
            </a:pPr>
            <a:r>
              <a:rPr lang="en-US" sz="1800" dirty="0">
                <a:solidFill>
                  <a:srgbClr val="5C5C5C"/>
                </a:solidFill>
                <a:latin typeface="Arial" pitchFamily="34" charset="0"/>
                <a:ea typeface="Arial" pitchFamily="34" charset="-122"/>
                <a:cs typeface="Arial" pitchFamily="34" charset="-120"/>
              </a:rPr>
              <a:t>Как мировой кризис меняет жизнь стран, компаний и семей.
</a:t>
            </a:r>
            <a:endParaRPr lang="en-US" sz="1800" dirty="0"/>
          </a:p>
        </p:txBody>
      </p:sp>
      <p:sp>
        <p:nvSpPr>
          <p:cNvPr id="7" name="Text 2"/>
          <p:cNvSpPr txBox="1"/>
          <p:nvPr/>
        </p:nvSpPr>
        <p:spPr>
          <a:xfrm>
            <a:off x="1873045" y="5451988"/>
            <a:ext cx="4260339" cy="169277"/>
          </a:xfrm>
          <a:prstGeom prst="rect">
            <a:avLst/>
          </a:prstGeom>
          <a:noFill/>
          <a:ln/>
        </p:spPr>
        <p:txBody>
          <a:bodyPr wrap="square" lIns="0" tIns="0" rIns="0" bIns="0" rtlCol="0" anchor="t"/>
          <a:lstStyle/>
          <a:p>
            <a:pPr algn="l" indent="0" marL="0">
              <a:lnSpc>
                <a:spcPct val="100000"/>
              </a:lnSpc>
              <a:buNone/>
            </a:pPr>
            <a:r>
              <a:rPr lang="en-US" sz="1100" dirty="0">
                <a:solidFill>
                  <a:srgbClr val="930E07"/>
                </a:solidFill>
                <a:latin typeface="Arial" pitchFamily="34" charset="0"/>
                <a:ea typeface="Arial" pitchFamily="34" charset="-122"/>
                <a:cs typeface="Arial" pitchFamily="34" charset="-120"/>
              </a:rPr>
              <a:t>
</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4040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744719" y="2225169"/>
            <a:ext cx="6522721" cy="3605332"/>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sp>
        <p:nvSpPr>
          <p:cNvPr id="5" name="Text 0"/>
          <p:cNvSpPr txBox="1"/>
          <p:nvPr/>
        </p:nvSpPr>
        <p:spPr>
          <a:xfrm>
            <a:off x="684137" y="1027371"/>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Как локальная проблема становится мировой
</a:t>
            </a:r>
            <a:endParaRPr lang="en-US" sz="2800" dirty="0"/>
          </a:p>
        </p:txBody>
      </p:sp>
      <p:sp>
        <p:nvSpPr>
          <p:cNvPr id="6" name="Text 1"/>
          <p:cNvSpPr txBox="1"/>
          <p:nvPr/>
        </p:nvSpPr>
        <p:spPr>
          <a:xfrm>
            <a:off x="695342" y="2491632"/>
            <a:ext cx="3733200" cy="3132000"/>
          </a:xfrm>
          <a:prstGeom prst="rect">
            <a:avLst/>
          </a:prstGeom>
          <a:noFill/>
          <a:ln/>
        </p:spPr>
        <p:txBody>
          <a:bodyPr wrap="square" lIns="0" tIns="0" rIns="0" bIns="0" rtlCol="0" anchor="ctr"/>
          <a:lstStyle/>
          <a:p>
            <a:pPr algn="l" indent="0" marL="0">
              <a:lnSpc>
                <a:spcPct val="100000"/>
              </a:lnSpc>
              <a:buNone/>
            </a:pPr>
            <a:r>
              <a:rPr lang="en-US" sz="1600" dirty="0">
                <a:solidFill>
                  <a:srgbClr val="5C5C5C"/>
                </a:solidFill>
                <a:latin typeface="Arial" pitchFamily="34" charset="0"/>
                <a:ea typeface="Arial" pitchFamily="34" charset="-122"/>
                <a:cs typeface="Arial" pitchFamily="34" charset="-120"/>
              </a:rPr>
              <a:t>Экономики стран тесно связаны торговлей, кредитами и инвестициями. Поэтому спад в одной крупной стране быстро отражается на других: сокращаются заказы, падают доходы, растут долги и безработица.
</a:t>
            </a:r>
            <a:endParaRPr lang="en-US" sz="1600" dirty="0"/>
          </a:p>
        </p:txBody>
      </p:sp>
      <p:sp>
        <p:nvSpPr>
          <p:cNvPr id="7" name="Text 2"/>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00000"/>
                </a:solidFill>
                <a:latin typeface="Arial" pitchFamily="34" charset="0"/>
                <a:ea typeface="Arial" pitchFamily="34" charset="-122"/>
                <a:cs typeface="Arial" pitchFamily="34" charset="-120"/>
              </a:rPr>
              <a:t>2</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sp>
        <p:nvSpPr>
          <p:cNvPr id="7" name="Text 0"/>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00000"/>
                </a:solidFill>
                <a:latin typeface="Arial" pitchFamily="34" charset="0"/>
                <a:ea typeface="Arial" pitchFamily="34" charset="-122"/>
                <a:cs typeface="Arial" pitchFamily="34" charset="-120"/>
              </a:rPr>
              <a:t>3</a:t>
            </a:r>
            <a:endParaRPr lang="en-US" sz="1400" dirty="0"/>
          </a:p>
        </p:txBody>
      </p:sp>
      <p:sp>
        <p:nvSpPr>
          <p:cNvPr id="8" name="Text 1"/>
          <p:cNvSpPr txBox="1"/>
          <p:nvPr/>
        </p:nvSpPr>
        <p:spPr>
          <a:xfrm>
            <a:off x="684137" y="1027371"/>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Основные причины экономических кризисов
</a:t>
            </a:r>
            <a:endParaRPr lang="en-US" sz="2800" dirty="0"/>
          </a:p>
        </p:txBody>
      </p:sp>
      <p:sp>
        <p:nvSpPr>
          <p:cNvPr id="9" name="Text 2"/>
          <p:cNvSpPr txBox="1"/>
          <p:nvPr/>
        </p:nvSpPr>
        <p:spPr>
          <a:xfrm>
            <a:off x="915001" y="2941766"/>
            <a:ext cx="4912591" cy="839867"/>
          </a:xfrm>
          <a:prstGeom prst="rect">
            <a:avLst/>
          </a:prstGeom>
          <a:noFill/>
          <a:ln/>
        </p:spPr>
        <p:txBody>
          <a:bodyPr wrap="square" lIns="0" tIns="0" rIns="0" bIns="0" rtlCol="0" anchor="t"/>
          <a:lstStyle/>
          <a:p>
            <a:pPr algn="l" indent="0" marL="0">
              <a:lnSpc>
                <a:spcPct val="100000"/>
              </a:lnSpc>
              <a:buNone/>
            </a:pPr>
            <a:r>
              <a:rPr lang="en-US" sz="1200" b="1" dirty="0">
                <a:solidFill>
                  <a:srgbClr val="930E07"/>
                </a:solidFill>
                <a:latin typeface="Arial" pitchFamily="34" charset="0"/>
                <a:ea typeface="Arial" pitchFamily="34" charset="-122"/>
                <a:cs typeface="Arial" pitchFamily="34" charset="-120"/>
              </a:rPr>
              <a:t>Перепроизводство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Когда товаров выпускают больше, чем люди готовы купить, склады переполняются, прибыль снижается, а предприятия начинают сокращать выпуск, работников и новые заказы.
</a:t>
            </a:r>
            <a:endParaRPr lang="en-US" sz="1200" dirty="0"/>
          </a:p>
        </p:txBody>
      </p:sp>
      <p:sp>
        <p:nvSpPr>
          <p:cNvPr id="10" name="Text 3"/>
          <p:cNvSpPr txBox="1"/>
          <p:nvPr/>
        </p:nvSpPr>
        <p:spPr>
          <a:xfrm>
            <a:off x="6365009" y="2941766"/>
            <a:ext cx="4912591" cy="839867"/>
          </a:xfrm>
          <a:prstGeom prst="rect">
            <a:avLst/>
          </a:prstGeom>
          <a:noFill/>
          <a:ln/>
        </p:spPr>
        <p:txBody>
          <a:bodyPr wrap="square" lIns="0" tIns="0" rIns="0" bIns="0" rtlCol="0" anchor="t"/>
          <a:lstStyle/>
          <a:p>
            <a:pPr algn="l" indent="0" marL="0">
              <a:lnSpc>
                <a:spcPct val="100000"/>
              </a:lnSpc>
              <a:buNone/>
            </a:pPr>
            <a:r>
              <a:rPr lang="en-US" sz="1200" b="1" dirty="0">
                <a:solidFill>
                  <a:srgbClr val="930E07"/>
                </a:solidFill>
                <a:latin typeface="Arial" pitchFamily="34" charset="0"/>
                <a:ea typeface="Arial" pitchFamily="34" charset="-122"/>
                <a:cs typeface="Arial" pitchFamily="34" charset="-120"/>
              </a:rPr>
              <a:t>Кредиты и спекуляции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Слишком быстрый рост займов и азартные игры на бирже раздувают цены активов. Если ожидания не оправдываются, банки и инвесторы несут большие потери.
</a:t>
            </a:r>
            <a:endParaRPr lang="en-US" sz="1200" dirty="0"/>
          </a:p>
        </p:txBody>
      </p:sp>
      <p:sp>
        <p:nvSpPr>
          <p:cNvPr id="11" name="Text 4"/>
          <p:cNvSpPr txBox="1"/>
          <p:nvPr/>
        </p:nvSpPr>
        <p:spPr>
          <a:xfrm>
            <a:off x="915001" y="4644862"/>
            <a:ext cx="4912591" cy="839867"/>
          </a:xfrm>
          <a:prstGeom prst="rect">
            <a:avLst/>
          </a:prstGeom>
          <a:noFill/>
          <a:ln/>
        </p:spPr>
        <p:txBody>
          <a:bodyPr wrap="square" lIns="0" tIns="0" rIns="0" bIns="0" rtlCol="0" anchor="t"/>
          <a:lstStyle/>
          <a:p>
            <a:pPr algn="l" indent="0" marL="0">
              <a:lnSpc>
                <a:spcPct val="100000"/>
              </a:lnSpc>
              <a:buNone/>
            </a:pPr>
            <a:r>
              <a:rPr lang="en-US" sz="1200" b="1" dirty="0">
                <a:solidFill>
                  <a:srgbClr val="930E07"/>
                </a:solidFill>
                <a:latin typeface="Arial" pitchFamily="34" charset="0"/>
                <a:ea typeface="Arial" pitchFamily="34" charset="-122"/>
                <a:cs typeface="Arial" pitchFamily="34" charset="-120"/>
              </a:rPr>
              <a:t>Потеря доверия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Если люди сомневаются в банках или в устойчивости экономики, они стараются снимать деньги и меньше тратить. Это усиливает спад и ускоряет закрытие компаний.
</a:t>
            </a:r>
            <a:endParaRPr lang="en-US" sz="1200" dirty="0"/>
          </a:p>
        </p:txBody>
      </p:sp>
      <p:sp>
        <p:nvSpPr>
          <p:cNvPr id="12" name="Text 5"/>
          <p:cNvSpPr txBox="1"/>
          <p:nvPr/>
        </p:nvSpPr>
        <p:spPr>
          <a:xfrm>
            <a:off x="6365009" y="4644862"/>
            <a:ext cx="4912591" cy="839867"/>
          </a:xfrm>
          <a:prstGeom prst="rect">
            <a:avLst/>
          </a:prstGeom>
          <a:noFill/>
          <a:ln/>
        </p:spPr>
        <p:txBody>
          <a:bodyPr wrap="square" lIns="0" tIns="0" rIns="0" bIns="0" rtlCol="0" anchor="t"/>
          <a:lstStyle/>
          <a:p>
            <a:pPr algn="l" indent="0" marL="0">
              <a:lnSpc>
                <a:spcPct val="100000"/>
              </a:lnSpc>
              <a:buNone/>
            </a:pPr>
            <a:r>
              <a:rPr lang="en-US" sz="1200" b="1" dirty="0">
                <a:solidFill>
                  <a:srgbClr val="930E07"/>
                </a:solidFill>
                <a:latin typeface="Arial" pitchFamily="34" charset="0"/>
                <a:ea typeface="Arial" pitchFamily="34" charset="-122"/>
                <a:cs typeface="Arial" pitchFamily="34" charset="-120"/>
              </a:rPr>
              <a:t>Внешние потрясения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Войны, резкий рост цен на энергию, природные бедствия и падение спроса могут запустить кризис или сделать его намного глубже и продолжительнее.
</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886632" y="2579511"/>
            <a:ext cx="6228408" cy="2115827"/>
          </a:xfrm>
          <a:prstGeom prst="rect">
            <a:avLst/>
          </a:prstGeom>
        </p:spPr>
      </p:pic>
      <p:sp>
        <p:nvSpPr>
          <p:cNvPr id="4" name="Text 0"/>
          <p:cNvSpPr txBox="1"/>
          <p:nvPr/>
        </p:nvSpPr>
        <p:spPr>
          <a:xfrm>
            <a:off x="675597" y="1027371"/>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Крупнейшие мировые экономические кризисы XX–XXI веков
</a:t>
            </a:r>
            <a:endParaRPr lang="en-US" sz="2800" dirty="0"/>
          </a:p>
        </p:txBody>
      </p:sp>
      <p:sp>
        <p:nvSpPr>
          <p:cNvPr id="5" name="Text 1"/>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00000"/>
                </a:solidFill>
                <a:latin typeface="Arial" pitchFamily="34" charset="0"/>
                <a:ea typeface="Arial" pitchFamily="34" charset="-122"/>
                <a:cs typeface="Arial" pitchFamily="34" charset="-120"/>
              </a:rPr>
              <a:t>4</a:t>
            </a:r>
            <a:endParaRPr lang="en-US" sz="1400" dirty="0"/>
          </a:p>
        </p:txBody>
      </p:sp>
      <p:sp>
        <p:nvSpPr>
          <p:cNvPr id="6" name="Text 2"/>
          <p:cNvSpPr txBox="1"/>
          <p:nvPr/>
        </p:nvSpPr>
        <p:spPr>
          <a:xfrm>
            <a:off x="717754" y="2400300"/>
            <a:ext cx="3733068" cy="3314698"/>
          </a:xfrm>
          <a:prstGeom prst="rect">
            <a:avLst/>
          </a:prstGeom>
          <a:noFill/>
          <a:ln/>
        </p:spPr>
        <p:txBody>
          <a:bodyPr wrap="square" lIns="0" tIns="0" rIns="0" bIns="0" rtlCol="0" anchor="ctr"/>
          <a:lstStyle/>
          <a:p>
            <a:pPr algn="l" indent="0" marL="0">
              <a:lnSpc>
                <a:spcPct val="100000"/>
              </a:lnSpc>
              <a:buNone/>
            </a:pPr>
            <a:r>
              <a:rPr lang="en-US" sz="1400" dirty="0">
                <a:solidFill>
                  <a:srgbClr val="040404"/>
                </a:solidFill>
                <a:latin typeface="Arial" pitchFamily="34" charset="0"/>
                <a:ea typeface="Arial" pitchFamily="34" charset="-122"/>
                <a:cs typeface="Arial" pitchFamily="34" charset="-120"/>
              </a:rPr>
              <a:t>Четыре примера показывают, как разные причины приводили к похожим последствиям: спад производства, безработица и вмешательство государства.
</a:t>
            </a:r>
            <a:pPr algn="l" indent="0" marL="0">
              <a:lnSpc>
                <a:spcPct val="100000"/>
              </a:lnSpc>
              <a:buNone/>
            </a:pPr>
            <a:r>
              <a:rPr lang="en-US" sz="1600" dirty="0">
                <a:solidFill>
                  <a:srgbClr val="040404"/>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Несмотря на разные причины, все кризисы быстро затрагивали производство, торговлю и занятость, а затем требовали государственных мер.
</a:t>
            </a:r>
            <a:endParaRPr lang="en-US" sz="1400" dirty="0"/>
          </a:p>
        </p:txBody>
      </p:sp>
      <p:sp>
        <p:nvSpPr>
          <p:cNvPr id="7" name="Text 3"/>
          <p:cNvSpPr txBox="1"/>
          <p:nvPr/>
        </p:nvSpPr>
        <p:spPr>
          <a:xfrm>
            <a:off x="4886631" y="5030998"/>
            <a:ext cx="6228407" cy="684000"/>
          </a:xfrm>
          <a:prstGeom prst="rect">
            <a:avLst/>
          </a:prstGeom>
          <a:noFill/>
          <a:ln/>
        </p:spPr>
        <p:txBody>
          <a:bodyPr wrap="square" lIns="0" tIns="0" rIns="0" bIns="0" rtlCol="0" anchor="t"/>
          <a:lstStyle/>
          <a:p>
            <a:pPr algn="l" indent="0" marL="0">
              <a:lnSpc>
                <a:spcPct val="100000"/>
              </a:lnSpc>
              <a:buNone/>
            </a:pPr>
            <a:r>
              <a:rPr lang="en-US" sz="1400" dirty="0">
                <a:solidFill>
                  <a:srgbClr val="930E07"/>
                </a:solidFill>
                <a:latin typeface="Arial" pitchFamily="34" charset="0"/>
                <a:ea typeface="Arial" pitchFamily="34" charset="-122"/>
                <a:cs typeface="Arial" pitchFamily="34" charset="-120"/>
              </a:rPr>
              <a:t>Исторические сведения о кризисах XX–XXI веков
</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717756" y="2400797"/>
            <a:ext cx="6228408" cy="2473255"/>
          </a:xfrm>
          <a:prstGeom prst="rect">
            <a:avLst/>
          </a:prstGeom>
        </p:spPr>
      </p:pic>
      <p:sp>
        <p:nvSpPr>
          <p:cNvPr id="4" name="Text 0"/>
          <p:cNvSpPr txBox="1"/>
          <p:nvPr/>
        </p:nvSpPr>
        <p:spPr>
          <a:xfrm>
            <a:off x="675317" y="1027371"/>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Как меняются производство и мировая торговля во время кризисов
</a:t>
            </a:r>
            <a:endParaRPr lang="en-US" sz="2800" dirty="0"/>
          </a:p>
        </p:txBody>
      </p:sp>
      <p:sp>
        <p:nvSpPr>
          <p:cNvPr id="5" name="Text 1"/>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00000"/>
                </a:solidFill>
                <a:latin typeface="Arial" pitchFamily="34" charset="0"/>
                <a:ea typeface="Arial" pitchFamily="34" charset="-122"/>
                <a:cs typeface="Arial" pitchFamily="34" charset="-120"/>
              </a:rPr>
              <a:t>5</a:t>
            </a:r>
            <a:endParaRPr lang="en-US" sz="1400" dirty="0"/>
          </a:p>
        </p:txBody>
      </p:sp>
      <p:sp>
        <p:nvSpPr>
          <p:cNvPr id="6" name="Text 2"/>
          <p:cNvSpPr txBox="1"/>
          <p:nvPr/>
        </p:nvSpPr>
        <p:spPr>
          <a:xfrm>
            <a:off x="7381970" y="2400300"/>
            <a:ext cx="3733068" cy="3314698"/>
          </a:xfrm>
          <a:prstGeom prst="rect">
            <a:avLst/>
          </a:prstGeom>
          <a:noFill/>
          <a:ln/>
        </p:spPr>
        <p:txBody>
          <a:bodyPr wrap="square" lIns="0" tIns="0" rIns="0" bIns="0" rtlCol="0" anchor="ctr"/>
          <a:lstStyle/>
          <a:p>
            <a:pPr algn="l" indent="0" marL="0">
              <a:lnSpc>
                <a:spcPct val="100000"/>
              </a:lnSpc>
              <a:buNone/>
            </a:pPr>
            <a:r>
              <a:rPr lang="en-US" sz="1400" dirty="0">
                <a:solidFill>
                  <a:srgbClr val="040404"/>
                </a:solidFill>
                <a:latin typeface="Arial" pitchFamily="34" charset="0"/>
                <a:ea typeface="Arial" pitchFamily="34" charset="-122"/>
                <a:cs typeface="Arial" pitchFamily="34" charset="-120"/>
              </a:rPr>
              <a:t>Глубокие спады сильнее всего бьют по обмену товарами между странами и по выпуску продукции.
</a:t>
            </a:r>
            <a:pPr algn="l" indent="0" marL="0">
              <a:lnSpc>
                <a:spcPct val="100000"/>
              </a:lnSpc>
              <a:buNone/>
            </a:pPr>
            <a:r>
              <a:rPr lang="en-US" sz="1600" dirty="0">
                <a:solidFill>
                  <a:srgbClr val="040404"/>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Чем сильнее первоначальный шок, тем дольше восстановление; поддержка государства помогает вернуть выпуск и торговлю к прежнему уровню.
</a:t>
            </a:r>
            <a:endParaRPr lang="en-US" sz="1400" dirty="0"/>
          </a:p>
        </p:txBody>
      </p:sp>
      <p:sp>
        <p:nvSpPr>
          <p:cNvPr id="7" name="Text 3"/>
          <p:cNvSpPr txBox="1"/>
          <p:nvPr/>
        </p:nvSpPr>
        <p:spPr>
          <a:xfrm>
            <a:off x="717755" y="5030998"/>
            <a:ext cx="6228407" cy="684000"/>
          </a:xfrm>
          <a:prstGeom prst="rect">
            <a:avLst/>
          </a:prstGeom>
          <a:noFill/>
          <a:ln/>
        </p:spPr>
        <p:txBody>
          <a:bodyPr wrap="square" lIns="0" tIns="0" rIns="0" bIns="0" rtlCol="0" anchor="t"/>
          <a:lstStyle/>
          <a:p>
            <a:pPr algn="l" indent="0" marL="0">
              <a:lnSpc>
                <a:spcPct val="100000"/>
              </a:lnSpc>
              <a:buNone/>
            </a:pPr>
            <a:r>
              <a:rPr lang="en-US" sz="1400" dirty="0">
                <a:solidFill>
                  <a:srgbClr val="930E07"/>
                </a:solidFill>
                <a:latin typeface="Arial" pitchFamily="34" charset="0"/>
                <a:ea typeface="Arial" pitchFamily="34" charset="-122"/>
                <a:cs typeface="Arial" pitchFamily="34" charset="-120"/>
              </a:rPr>
              <a:t>Схематичная динамика по историческим обзорам мировых кризисов
</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790835" y="2367705"/>
            <a:ext cx="2830395" cy="3405787"/>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0" y="0"/>
            <a:ext cx="12192000" cy="6858000"/>
          </a:xfrm>
          <a:prstGeom prst="rect">
            <a:avLst/>
          </a:prstGeom>
        </p:spPr>
      </p:pic>
      <p:sp>
        <p:nvSpPr>
          <p:cNvPr id="9" name="Text 0"/>
          <p:cNvSpPr txBox="1"/>
          <p:nvPr/>
        </p:nvSpPr>
        <p:spPr>
          <a:xfrm>
            <a:off x="6119813"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FFFFFF"/>
                </a:solidFill>
                <a:latin typeface="Arial" pitchFamily="34" charset="0"/>
                <a:ea typeface="Arial" pitchFamily="34" charset="-122"/>
                <a:cs typeface="Arial" pitchFamily="34" charset="-120"/>
              </a:rPr>
              <a:t>6</a:t>
            </a:r>
            <a:endParaRPr lang="en-US" sz="1400" dirty="0"/>
          </a:p>
        </p:txBody>
      </p:sp>
      <p:sp>
        <p:nvSpPr>
          <p:cNvPr id="10" name="Text 1"/>
          <p:cNvSpPr txBox="1"/>
          <p:nvPr/>
        </p:nvSpPr>
        <p:spPr>
          <a:xfrm>
            <a:off x="719138" y="1026367"/>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FFFFFF"/>
                </a:solidFill>
                <a:latin typeface="Arial" pitchFamily="34" charset="0"/>
                <a:ea typeface="Arial" pitchFamily="34" charset="-122"/>
                <a:cs typeface="Arial" pitchFamily="34" charset="-120"/>
              </a:rPr>
              <a:t>Биржевой крах 1929 года
</a:t>
            </a:r>
            <a:endParaRPr lang="en-US" sz="2800" dirty="0"/>
          </a:p>
        </p:txBody>
      </p:sp>
      <p:sp>
        <p:nvSpPr>
          <p:cNvPr id="11" name="Text 2"/>
          <p:cNvSpPr txBox="1"/>
          <p:nvPr/>
        </p:nvSpPr>
        <p:spPr>
          <a:xfrm>
            <a:off x="847091" y="3248025"/>
            <a:ext cx="2345898" cy="2318052"/>
          </a:xfrm>
          <a:prstGeom prst="rect">
            <a:avLst/>
          </a:prstGeom>
          <a:noFill/>
          <a:ln/>
        </p:spPr>
        <p:txBody>
          <a:bodyPr wrap="square" lIns="0" tIns="0" rIns="0" bIns="0" rtlCol="0" anchor="t"/>
          <a:lstStyle/>
          <a:p>
            <a:pPr algn="l" indent="0" marL="0">
              <a:lnSpc>
                <a:spcPct val="100000"/>
              </a:lnSpc>
              <a:buNone/>
            </a:pPr>
            <a:r>
              <a:rPr lang="en-US" sz="1500" b="1" dirty="0">
                <a:solidFill>
                  <a:srgbClr val="FFD279"/>
                </a:solidFill>
                <a:latin typeface="Arial" pitchFamily="34" charset="0"/>
                <a:ea typeface="Arial" pitchFamily="34" charset="-122"/>
                <a:cs typeface="Arial" pitchFamily="34" charset="-120"/>
              </a:rPr>
              <a:t>Обвал на бирже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24 октября 1929 года цены на акции в Нью-Йорке резко упали. Для многих инвесторов это стало началом паники и сигналом, что рынок больше не растёт бесконечно.
</a:t>
            </a:r>
            <a:endParaRPr lang="en-US" sz="1500" dirty="0"/>
          </a:p>
        </p:txBody>
      </p:sp>
      <p:sp>
        <p:nvSpPr>
          <p:cNvPr id="12" name="Text 3"/>
          <p:cNvSpPr txBox="1"/>
          <p:nvPr/>
        </p:nvSpPr>
        <p:spPr>
          <a:xfrm>
            <a:off x="3564206" y="3248025"/>
            <a:ext cx="2345898" cy="2318052"/>
          </a:xfrm>
          <a:prstGeom prst="rect">
            <a:avLst/>
          </a:prstGeom>
          <a:noFill/>
          <a:ln/>
        </p:spPr>
        <p:txBody>
          <a:bodyPr wrap="square" lIns="0" tIns="0" rIns="0" bIns="0" rtlCol="0" anchor="t"/>
          <a:lstStyle/>
          <a:p>
            <a:pPr algn="l" indent="0" marL="0">
              <a:lnSpc>
                <a:spcPct val="100000"/>
              </a:lnSpc>
              <a:buNone/>
            </a:pPr>
            <a:r>
              <a:rPr lang="en-US" sz="1500" b="1" dirty="0">
                <a:solidFill>
                  <a:srgbClr val="FFD279"/>
                </a:solidFill>
                <a:latin typeface="Arial" pitchFamily="34" charset="0"/>
                <a:ea typeface="Arial" pitchFamily="34" charset="-122"/>
                <a:cs typeface="Arial" pitchFamily="34" charset="-120"/>
              </a:rPr>
              <a:t>Потери банков и компаний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Когда стоимость акций снизилась, банки и фирмы потеряли деньги. Слабые финансовые организации начали закрываться, а доверие к экономике быстро ослабло.
</a:t>
            </a:r>
            <a:endParaRPr lang="en-US" sz="1500" dirty="0"/>
          </a:p>
        </p:txBody>
      </p:sp>
      <p:sp>
        <p:nvSpPr>
          <p:cNvPr id="13" name="Text 4"/>
          <p:cNvSpPr txBox="1"/>
          <p:nvPr/>
        </p:nvSpPr>
        <p:spPr>
          <a:xfrm>
            <a:off x="6294359" y="3248025"/>
            <a:ext cx="2345898" cy="2318052"/>
          </a:xfrm>
          <a:prstGeom prst="rect">
            <a:avLst/>
          </a:prstGeom>
          <a:noFill/>
          <a:ln/>
        </p:spPr>
        <p:txBody>
          <a:bodyPr wrap="square" lIns="0" tIns="0" rIns="0" bIns="0" rtlCol="0" anchor="t"/>
          <a:lstStyle/>
          <a:p>
            <a:pPr algn="l" indent="0" marL="0">
              <a:lnSpc>
                <a:spcPct val="100000"/>
              </a:lnSpc>
              <a:buNone/>
            </a:pPr>
            <a:r>
              <a:rPr lang="en-US" sz="1500" b="1" dirty="0">
                <a:solidFill>
                  <a:srgbClr val="FFD279"/>
                </a:solidFill>
                <a:latin typeface="Arial" pitchFamily="34" charset="0"/>
                <a:ea typeface="Arial" pitchFamily="34" charset="-122"/>
                <a:cs typeface="Arial" pitchFamily="34" charset="-120"/>
              </a:rPr>
              <a:t>Волна последствий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Люди спешили забрать вклады, предприятия сокращали производство, а кризис быстро превратился в долгий спад, который вошёл в историю как Великая депрессия.
</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txBox="1"/>
          <p:nvPr/>
        </p:nvSpPr>
        <p:spPr>
          <a:xfrm>
            <a:off x="1304925" y="1268175"/>
            <a:ext cx="2418000" cy="2789100"/>
          </a:xfrm>
          <a:prstGeom prst="rect">
            <a:avLst/>
          </a:prstGeom>
          <a:noFill/>
          <a:ln/>
        </p:spPr>
        <p:txBody>
          <a:bodyPr wrap="square" lIns="0" tIns="0" rIns="0" bIns="0" rtlCol="0" anchor="t"/>
          <a:lstStyle/>
          <a:p>
            <a:pPr algn="l" indent="0" marL="0">
              <a:lnSpc>
                <a:spcPct val="80000"/>
              </a:lnSpc>
              <a:buNone/>
            </a:pPr>
            <a:r>
              <a:rPr lang="en-US" sz="5400" b="1" dirty="0">
                <a:solidFill>
                  <a:srgbClr val="930E07"/>
                </a:solidFill>
                <a:latin typeface="Arial" pitchFamily="34" charset="0"/>
                <a:ea typeface="Arial" pitchFamily="34" charset="-122"/>
                <a:cs typeface="Arial" pitchFamily="34" charset="-120"/>
              </a:rPr>
              <a:t>25%
</a:t>
            </a:r>
            <a:pPr algn="l" indent="0" marL="0">
              <a:lnSpc>
                <a:spcPct val="80000"/>
              </a:lnSpc>
              <a:buNone/>
            </a:pPr>
            <a:r>
              <a:rPr lang="en-US" sz="1200" b="1" dirty="0">
                <a:solidFill>
                  <a:srgbClr val="930E07"/>
                </a:solidFill>
                <a:latin typeface="Arial" pitchFamily="34" charset="0"/>
                <a:ea typeface="Arial" pitchFamily="34" charset="-122"/>
                <a:cs typeface="Arial" pitchFamily="34" charset="-120"/>
              </a:rPr>
              <a:t>
</a:t>
            </a:r>
            <a:pPr algn="l" indent="0" marL="0">
              <a:lnSpc>
                <a:spcPct val="100000"/>
              </a:lnSpc>
              <a:buNone/>
            </a:pPr>
            <a:r>
              <a:rPr lang="en-US" sz="2000" b="1" dirty="0">
                <a:solidFill>
                  <a:srgbClr val="930E07"/>
                </a:solidFill>
                <a:latin typeface="Arial" pitchFamily="34" charset="0"/>
                <a:ea typeface="Arial" pitchFamily="34" charset="-122"/>
                <a:cs typeface="Arial" pitchFamily="34" charset="-120"/>
              </a:rPr>
              <a:t>безработицы в США достигло примерно столько в 1930-е годы
</a:t>
            </a:r>
            <a:endParaRPr lang="en-US" sz="5400" dirty="0"/>
          </a:p>
        </p:txBody>
      </p:sp>
      <p:sp>
        <p:nvSpPr>
          <p:cNvPr id="4" name="Text 1"/>
          <p:cNvSpPr txBox="1"/>
          <p:nvPr/>
        </p:nvSpPr>
        <p:spPr>
          <a:xfrm>
            <a:off x="7580675" y="2420949"/>
            <a:ext cx="3523800" cy="30357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Это означало, что почти каждый четвертый трудоспособный человек не мог найти работу, а семьи жили в постоянной нехватке денег.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5C5C5C"/>
                </a:solidFill>
                <a:latin typeface="Arial" pitchFamily="34" charset="0"/>
                <a:ea typeface="Arial" pitchFamily="34" charset="-122"/>
                <a:cs typeface="Arial" pitchFamily="34" charset="-120"/>
              </a:rPr>
              <a:t>Исторические данные по США в период Великой депрессии
</a:t>
            </a:r>
            <a:endParaRPr lang="en-US" sz="1400" dirty="0"/>
          </a:p>
        </p:txBody>
      </p:sp>
      <p:sp>
        <p:nvSpPr>
          <p:cNvPr id="5" name="Text 2"/>
          <p:cNvSpPr txBox="1"/>
          <p:nvPr/>
        </p:nvSpPr>
        <p:spPr>
          <a:xfrm>
            <a:off x="6096000" y="6108622"/>
            <a:ext cx="5400600" cy="246300"/>
          </a:xfrm>
          <a:prstGeom prst="rect">
            <a:avLst/>
          </a:prstGeom>
          <a:noFill/>
          <a:ln/>
        </p:spPr>
        <p:txBody>
          <a:bodyPr wrap="square" lIns="0" tIns="0" rIns="0" bIns="0" rtlCol="0" anchor="t"/>
          <a:lstStyle/>
          <a:p>
            <a:pPr algn="r" indent="0" marL="0">
              <a:lnSpc>
                <a:spcPct val="100000"/>
              </a:lnSpc>
              <a:buNone/>
            </a:pPr>
            <a:r>
              <a:rPr lang="en-US" sz="1400" dirty="0">
                <a:solidFill>
                  <a:srgbClr val="FFFFFF"/>
                </a:solidFill>
                <a:latin typeface="Arial" pitchFamily="34" charset="0"/>
                <a:ea typeface="Arial" pitchFamily="34" charset="-122"/>
                <a:cs typeface="Arial" pitchFamily="34" charset="-120"/>
              </a:rPr>
              <a:t>7</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717756" y="2400491"/>
            <a:ext cx="10775744" cy="3429945"/>
          </a:xfrm>
          <a:prstGeom prst="rect">
            <a:avLst/>
          </a:prstGeom>
        </p:spPr>
      </p:pic>
      <p:sp>
        <p:nvSpPr>
          <p:cNvPr id="4" name="Text 0"/>
          <p:cNvSpPr txBox="1"/>
          <p:nvPr/>
        </p:nvSpPr>
        <p:spPr>
          <a:xfrm>
            <a:off x="675325" y="1027375"/>
            <a:ext cx="107757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Как финансовый кризис распространяется по миру
</a:t>
            </a:r>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252525"/>
                </a:solidFill>
                <a:latin typeface="Arial" pitchFamily="34" charset="0"/>
                <a:ea typeface="Arial" pitchFamily="34" charset="-122"/>
                <a:cs typeface="Arial" pitchFamily="34" charset="-120"/>
              </a:rPr>
              <a:t>Цепочка отражает типичный механизм передачи кризиса между рынками, банками и государством.
</a:t>
            </a:r>
            <a:endParaRPr lang="en-US" sz="2800" dirty="0"/>
          </a:p>
        </p:txBody>
      </p:sp>
      <p:sp>
        <p:nvSpPr>
          <p:cNvPr id="5" name="Text 1"/>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00000"/>
                </a:solidFill>
                <a:latin typeface="Arial" pitchFamily="34" charset="0"/>
                <a:ea typeface="Arial" pitchFamily="34" charset="-122"/>
                <a:cs typeface="Arial" pitchFamily="34" charset="-120"/>
              </a:rPr>
              <a:t>8</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sp>
        <p:nvSpPr>
          <p:cNvPr id="7" name="Text 0"/>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40404"/>
                </a:solidFill>
                <a:latin typeface="Arial" pitchFamily="34" charset="0"/>
                <a:ea typeface="Arial" pitchFamily="34" charset="-122"/>
                <a:cs typeface="Arial" pitchFamily="34" charset="-120"/>
              </a:rPr>
              <a:t>9</a:t>
            </a:r>
            <a:endParaRPr lang="en-US" sz="1400" dirty="0"/>
          </a:p>
        </p:txBody>
      </p:sp>
      <p:sp>
        <p:nvSpPr>
          <p:cNvPr id="8" name="Text 1"/>
          <p:cNvSpPr txBox="1"/>
          <p:nvPr/>
        </p:nvSpPr>
        <p:spPr>
          <a:xfrm>
            <a:off x="686267" y="1041885"/>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Кризис 2008 года и ипотечный пузырь
</a:t>
            </a:r>
            <a:endParaRPr lang="en-US" sz="2800" dirty="0"/>
          </a:p>
        </p:txBody>
      </p:sp>
      <p:sp>
        <p:nvSpPr>
          <p:cNvPr id="9" name="Text 2"/>
          <p:cNvSpPr txBox="1"/>
          <p:nvPr/>
        </p:nvSpPr>
        <p:spPr>
          <a:xfrm>
            <a:off x="684575" y="2228850"/>
            <a:ext cx="4375500" cy="252000"/>
          </a:xfrm>
          <a:prstGeom prst="rect">
            <a:avLst/>
          </a:prstGeom>
          <a:noFill/>
          <a:ln/>
        </p:spPr>
        <p:txBody>
          <a:bodyPr wrap="square" lIns="0" tIns="0" rIns="0" bIns="0" rtlCol="0" anchor="ctr"/>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Начало 2000-х
</a:t>
            </a:r>
            <a:endParaRPr lang="en-US" sz="1600" dirty="0"/>
          </a:p>
        </p:txBody>
      </p:sp>
      <p:sp>
        <p:nvSpPr>
          <p:cNvPr id="10" name="Text 3"/>
          <p:cNvSpPr txBox="1"/>
          <p:nvPr/>
        </p:nvSpPr>
        <p:spPr>
          <a:xfrm>
            <a:off x="684700" y="2692600"/>
            <a:ext cx="3862800" cy="1111200"/>
          </a:xfrm>
          <a:prstGeom prst="rect">
            <a:avLst/>
          </a:prstGeom>
          <a:noFill/>
          <a:ln/>
        </p:spPr>
        <p:txBody>
          <a:bodyPr wrap="square" lIns="0" tIns="0" rIns="0" bIns="0" rtlCol="0" anchor="t"/>
          <a:lstStyle/>
          <a:p>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Банки США активно выдавали ипотеку людям с высоким риском невозврата. Кредиты казались выгодными, потому что цены на жильё долго росли.
</a:t>
            </a:r>
            <a:endParaRPr lang="en-US" sz="1400" dirty="0"/>
          </a:p>
        </p:txBody>
      </p:sp>
      <p:sp>
        <p:nvSpPr>
          <p:cNvPr id="11" name="Text 4"/>
          <p:cNvSpPr txBox="1"/>
          <p:nvPr/>
        </p:nvSpPr>
        <p:spPr>
          <a:xfrm>
            <a:off x="685375" y="4090144"/>
            <a:ext cx="4375500" cy="252000"/>
          </a:xfrm>
          <a:prstGeom prst="rect">
            <a:avLst/>
          </a:prstGeom>
          <a:noFill/>
          <a:ln/>
        </p:spPr>
        <p:txBody>
          <a:bodyPr wrap="square" lIns="0" tIns="0" rIns="0" bIns="0" rtlCol="0" anchor="ctr"/>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Падение цен на жильё
</a:t>
            </a:r>
            <a:endParaRPr lang="en-US" sz="1600" dirty="0"/>
          </a:p>
        </p:txBody>
      </p:sp>
      <p:sp>
        <p:nvSpPr>
          <p:cNvPr id="12" name="Text 5"/>
          <p:cNvSpPr txBox="1"/>
          <p:nvPr/>
        </p:nvSpPr>
        <p:spPr>
          <a:xfrm>
            <a:off x="684700" y="4528875"/>
            <a:ext cx="3862800" cy="1111200"/>
          </a:xfrm>
          <a:prstGeom prst="rect">
            <a:avLst/>
          </a:prstGeom>
          <a:noFill/>
          <a:ln/>
        </p:spPr>
        <p:txBody>
          <a:bodyPr wrap="square" lIns="0" tIns="0" rIns="0" bIns="0" rtlCol="0" anchor="t"/>
          <a:lstStyle/>
          <a:p>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Когда рынок недвижимости начал слабеть, многие заёмщики перестали платить. Банки получили большие убытки, а доверие к финансовой системе пошатнулось.
</a:t>
            </a:r>
            <a:endParaRPr lang="en-US" sz="1400" dirty="0"/>
          </a:p>
        </p:txBody>
      </p:sp>
      <p:sp>
        <p:nvSpPr>
          <p:cNvPr id="13" name="Text 6"/>
          <p:cNvSpPr txBox="1"/>
          <p:nvPr/>
        </p:nvSpPr>
        <p:spPr>
          <a:xfrm>
            <a:off x="6105825" y="2228850"/>
            <a:ext cx="4375500" cy="252000"/>
          </a:xfrm>
          <a:prstGeom prst="rect">
            <a:avLst/>
          </a:prstGeom>
          <a:noFill/>
          <a:ln/>
        </p:spPr>
        <p:txBody>
          <a:bodyPr wrap="square" lIns="0" tIns="0" rIns="0" bIns="0" rtlCol="0" anchor="ctr"/>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Сложные финансовые инструменты
</a:t>
            </a:r>
            <a:endParaRPr lang="en-US" sz="1600" dirty="0"/>
          </a:p>
        </p:txBody>
      </p:sp>
      <p:sp>
        <p:nvSpPr>
          <p:cNvPr id="14" name="Text 7"/>
          <p:cNvSpPr txBox="1"/>
          <p:nvPr/>
        </p:nvSpPr>
        <p:spPr>
          <a:xfrm>
            <a:off x="6097135" y="2692600"/>
            <a:ext cx="3862800" cy="1111200"/>
          </a:xfrm>
          <a:prstGeom prst="rect">
            <a:avLst/>
          </a:prstGeom>
          <a:noFill/>
          <a:ln/>
        </p:spPr>
        <p:txBody>
          <a:bodyPr wrap="square" lIns="0" tIns="0" rIns="0" bIns="0" rtlCol="0" anchor="t"/>
          <a:lstStyle/>
          <a:p>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Ипотечные долги объединяли и продавали инвесторам по всему миру. Риски становились менее заметными, хотя на деле они никуда не исчезали.
</a:t>
            </a:r>
            <a:endParaRPr lang="en-US" sz="1400" dirty="0"/>
          </a:p>
        </p:txBody>
      </p:sp>
      <p:sp>
        <p:nvSpPr>
          <p:cNvPr id="15" name="Text 8"/>
          <p:cNvSpPr txBox="1"/>
          <p:nvPr/>
        </p:nvSpPr>
        <p:spPr>
          <a:xfrm>
            <a:off x="6105825" y="4090144"/>
            <a:ext cx="4375500" cy="252000"/>
          </a:xfrm>
          <a:prstGeom prst="rect">
            <a:avLst/>
          </a:prstGeom>
          <a:noFill/>
          <a:ln/>
        </p:spPr>
        <p:txBody>
          <a:bodyPr wrap="square" lIns="0" tIns="0" rIns="0" bIns="0" rtlCol="0" anchor="ctr"/>
          <a:lstStyle/>
          <a:p>
            <a:pPr algn="l" indent="0" marL="0">
              <a:lnSpc>
                <a:spcPct val="100000"/>
              </a:lnSpc>
              <a:buNone/>
            </a:pPr>
            <a:r>
              <a:rPr lang="en-US" sz="1600" b="1" dirty="0">
                <a:solidFill>
                  <a:srgbClr val="FFFFFF"/>
                </a:solidFill>
                <a:latin typeface="Arial" pitchFamily="34" charset="0"/>
                <a:ea typeface="Arial" pitchFamily="34" charset="-122"/>
                <a:cs typeface="Arial" pitchFamily="34" charset="-120"/>
              </a:rPr>
              <a:t>Мировое распространение
</a:t>
            </a:r>
            <a:endParaRPr lang="en-US" sz="1600" dirty="0"/>
          </a:p>
        </p:txBody>
      </p:sp>
      <p:sp>
        <p:nvSpPr>
          <p:cNvPr id="16" name="Text 9"/>
          <p:cNvSpPr txBox="1"/>
          <p:nvPr/>
        </p:nvSpPr>
        <p:spPr>
          <a:xfrm>
            <a:off x="6100241" y="4528875"/>
            <a:ext cx="3862800" cy="1111200"/>
          </a:xfrm>
          <a:prstGeom prst="rect">
            <a:avLst/>
          </a:prstGeom>
          <a:noFill/>
          <a:ln/>
        </p:spPr>
        <p:txBody>
          <a:bodyPr wrap="square" lIns="0" tIns="0" rIns="0" bIns="0" rtlCol="0" anchor="t"/>
          <a:lstStyle/>
          <a:p>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Проблемы быстро дошли до Европы и других регионов, потому что банки и фонды были связаны друг с другом через международные рынки.
</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717756" y="2400797"/>
            <a:ext cx="6228408" cy="2473255"/>
          </a:xfrm>
          <a:prstGeom prst="rect">
            <a:avLst/>
          </a:prstGeom>
        </p:spPr>
      </p:pic>
      <p:sp>
        <p:nvSpPr>
          <p:cNvPr id="4" name="Text 0"/>
          <p:cNvSpPr txBox="1"/>
          <p:nvPr/>
        </p:nvSpPr>
        <p:spPr>
          <a:xfrm>
            <a:off x="675317" y="1027371"/>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Почему во время кризиса растёт безработица
</a:t>
            </a:r>
            <a:endParaRPr lang="en-US" sz="2800" dirty="0"/>
          </a:p>
        </p:txBody>
      </p:sp>
      <p:sp>
        <p:nvSpPr>
          <p:cNvPr id="5" name="Text 1"/>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00000"/>
                </a:solidFill>
                <a:latin typeface="Arial" pitchFamily="34" charset="0"/>
                <a:ea typeface="Arial" pitchFamily="34" charset="-122"/>
                <a:cs typeface="Arial" pitchFamily="34" charset="-120"/>
              </a:rPr>
              <a:t>10</a:t>
            </a:r>
            <a:endParaRPr lang="en-US" sz="1400" dirty="0"/>
          </a:p>
        </p:txBody>
      </p:sp>
      <p:sp>
        <p:nvSpPr>
          <p:cNvPr id="6" name="Text 2"/>
          <p:cNvSpPr txBox="1"/>
          <p:nvPr/>
        </p:nvSpPr>
        <p:spPr>
          <a:xfrm>
            <a:off x="7381970" y="2400300"/>
            <a:ext cx="3733068" cy="3314698"/>
          </a:xfrm>
          <a:prstGeom prst="rect">
            <a:avLst/>
          </a:prstGeom>
          <a:noFill/>
          <a:ln/>
        </p:spPr>
        <p:txBody>
          <a:bodyPr wrap="square" lIns="0" tIns="0" rIns="0" bIns="0" rtlCol="0" anchor="ctr"/>
          <a:lstStyle/>
          <a:p>
            <a:pPr algn="l" indent="0" marL="0">
              <a:lnSpc>
                <a:spcPct val="100000"/>
              </a:lnSpc>
              <a:buNone/>
            </a:pPr>
            <a:r>
              <a:rPr lang="en-US" sz="1400" dirty="0">
                <a:solidFill>
                  <a:srgbClr val="040404"/>
                </a:solidFill>
                <a:latin typeface="Arial" pitchFamily="34" charset="0"/>
                <a:ea typeface="Arial" pitchFamily="34" charset="-122"/>
                <a:cs typeface="Arial" pitchFamily="34" charset="-120"/>
              </a:rPr>
              <a:t>Компании сначала сокращают сверхурочные, затем замораживают найм, а позже увольняют работников, чтобы снизить расходы.
</a:t>
            </a:r>
            <a:pPr algn="l" indent="0" marL="0">
              <a:lnSpc>
                <a:spcPct val="100000"/>
              </a:lnSpc>
              <a:buNone/>
            </a:pPr>
            <a:r>
              <a:rPr lang="en-US" sz="1600" dirty="0">
                <a:solidFill>
                  <a:srgbClr val="040404"/>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Чем сильнее падают продажи, тем быстрее бизнес режет рабочие места; восстановление занятости обычно запаздывает относительно роста производства.
</a:t>
            </a:r>
            <a:endParaRPr lang="en-US" sz="1400" dirty="0"/>
          </a:p>
        </p:txBody>
      </p:sp>
      <p:sp>
        <p:nvSpPr>
          <p:cNvPr id="7" name="Text 3"/>
          <p:cNvSpPr txBox="1"/>
          <p:nvPr/>
        </p:nvSpPr>
        <p:spPr>
          <a:xfrm>
            <a:off x="717755" y="5030998"/>
            <a:ext cx="6228407" cy="684000"/>
          </a:xfrm>
          <a:prstGeom prst="rect">
            <a:avLst/>
          </a:prstGeom>
          <a:noFill/>
          <a:ln/>
        </p:spPr>
        <p:txBody>
          <a:bodyPr wrap="square" lIns="0" tIns="0" rIns="0" bIns="0" rtlCol="0" anchor="t"/>
          <a:lstStyle/>
          <a:p>
            <a:pPr algn="l" indent="0" marL="0">
              <a:lnSpc>
                <a:spcPct val="100000"/>
              </a:lnSpc>
              <a:buNone/>
            </a:pPr>
            <a:r>
              <a:rPr lang="en-US" sz="1400" dirty="0">
                <a:solidFill>
                  <a:srgbClr val="930E07"/>
                </a:solidFill>
                <a:latin typeface="Arial" pitchFamily="34" charset="0"/>
                <a:ea typeface="Arial" pitchFamily="34" charset="-122"/>
                <a:cs typeface="Arial" pitchFamily="34" charset="-120"/>
              </a:rPr>
              <a:t>Схематичная динамика по типичным данным о занятости в кризисные периоды
</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sp>
        <p:nvSpPr>
          <p:cNvPr id="8" name="Text 0"/>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00000"/>
                </a:solidFill>
                <a:latin typeface="Arial" pitchFamily="34" charset="0"/>
                <a:ea typeface="Arial" pitchFamily="34" charset="-122"/>
                <a:cs typeface="Arial" pitchFamily="34" charset="-120"/>
              </a:rPr>
              <a:t>11</a:t>
            </a:r>
            <a:endParaRPr lang="en-US" sz="1400" dirty="0"/>
          </a:p>
        </p:txBody>
      </p:sp>
      <p:sp>
        <p:nvSpPr>
          <p:cNvPr id="9" name="Text 1"/>
          <p:cNvSpPr txBox="1"/>
          <p:nvPr/>
        </p:nvSpPr>
        <p:spPr>
          <a:xfrm>
            <a:off x="684137" y="1027371"/>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Как кризис влияет на семьи и школьников
</a:t>
            </a:r>
            <a:endParaRPr lang="en-US" sz="2800" dirty="0"/>
          </a:p>
        </p:txBody>
      </p:sp>
      <p:sp>
        <p:nvSpPr>
          <p:cNvPr id="10" name="Text 2"/>
          <p:cNvSpPr txBox="1"/>
          <p:nvPr/>
        </p:nvSpPr>
        <p:spPr>
          <a:xfrm>
            <a:off x="709107" y="2850359"/>
            <a:ext cx="4479388" cy="1136384"/>
          </a:xfrm>
          <a:prstGeom prst="rect">
            <a:avLst/>
          </a:prstGeom>
          <a:noFill/>
          <a:ln/>
        </p:spPr>
        <p:txBody>
          <a:bodyPr wrap="square" lIns="0" tIns="0" rIns="0" bIns="0" rtlCol="0" anchor="t"/>
          <a:lstStyle/>
          <a:p>
            <a:pPr algn="l" indent="0" marL="0">
              <a:lnSpc>
                <a:spcPct val="100000"/>
              </a:lnSpc>
              <a:buNone/>
            </a:pPr>
            <a:r>
              <a:rPr lang="en-US" sz="1300" b="1" dirty="0">
                <a:solidFill>
                  <a:srgbClr val="930E07"/>
                </a:solidFill>
                <a:latin typeface="Arial" pitchFamily="34" charset="0"/>
                <a:ea typeface="Arial" pitchFamily="34" charset="-122"/>
                <a:cs typeface="Arial" pitchFamily="34" charset="-120"/>
              </a:rPr>
              <a:t>Меньше крупных покупок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Во время спада семьи откладывают покупку техники, мебели и поездки, потому что стараются сохранить деньги на самое необходимое: еду, жильё, транспорт и лекарства.
</a:t>
            </a:r>
            <a:endParaRPr lang="en-US" sz="1300" dirty="0"/>
          </a:p>
        </p:txBody>
      </p:sp>
      <p:sp>
        <p:nvSpPr>
          <p:cNvPr id="11" name="Text 3"/>
          <p:cNvSpPr txBox="1"/>
          <p:nvPr/>
        </p:nvSpPr>
        <p:spPr>
          <a:xfrm>
            <a:off x="6100123" y="2850359"/>
            <a:ext cx="4479388" cy="1136384"/>
          </a:xfrm>
          <a:prstGeom prst="rect">
            <a:avLst/>
          </a:prstGeom>
          <a:noFill/>
          <a:ln/>
        </p:spPr>
        <p:txBody>
          <a:bodyPr wrap="square" lIns="0" tIns="0" rIns="0" bIns="0" rtlCol="0" anchor="t"/>
          <a:lstStyle/>
          <a:p>
            <a:pPr algn="l" indent="0" marL="0">
              <a:lnSpc>
                <a:spcPct val="100000"/>
              </a:lnSpc>
              <a:buNone/>
            </a:pPr>
            <a:r>
              <a:rPr lang="en-US" sz="1300" b="1" dirty="0">
                <a:solidFill>
                  <a:srgbClr val="930E07"/>
                </a:solidFill>
                <a:latin typeface="Arial" pitchFamily="34" charset="0"/>
                <a:ea typeface="Arial" pitchFamily="34" charset="-122"/>
                <a:cs typeface="Arial" pitchFamily="34" charset="-120"/>
              </a:rPr>
              <a:t>Экономия на повседневном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Люди начинают внимательнее считать расходы, выбирают более дешёвые товары, реже ходят в кафе и сокращают траты на одежду, развлечения и кружки детей.
</a:t>
            </a:r>
            <a:endParaRPr lang="en-US" sz="1300" dirty="0"/>
          </a:p>
        </p:txBody>
      </p:sp>
      <p:sp>
        <p:nvSpPr>
          <p:cNvPr id="12" name="Text 4"/>
          <p:cNvSpPr txBox="1"/>
          <p:nvPr/>
        </p:nvSpPr>
        <p:spPr>
          <a:xfrm>
            <a:off x="709107" y="4553455"/>
            <a:ext cx="4479388" cy="1136384"/>
          </a:xfrm>
          <a:prstGeom prst="rect">
            <a:avLst/>
          </a:prstGeom>
          <a:noFill/>
          <a:ln/>
        </p:spPr>
        <p:txBody>
          <a:bodyPr wrap="square" lIns="0" tIns="0" rIns="0" bIns="0" rtlCol="0" anchor="t"/>
          <a:lstStyle/>
          <a:p>
            <a:pPr algn="l" indent="0" marL="0">
              <a:lnSpc>
                <a:spcPct val="100000"/>
              </a:lnSpc>
              <a:buNone/>
            </a:pPr>
            <a:r>
              <a:rPr lang="en-US" sz="1300" b="1" dirty="0">
                <a:solidFill>
                  <a:srgbClr val="930E07"/>
                </a:solidFill>
                <a:latin typeface="Arial" pitchFamily="34" charset="0"/>
                <a:ea typeface="Arial" pitchFamily="34" charset="-122"/>
                <a:cs typeface="Arial" pitchFamily="34" charset="-120"/>
              </a:rPr>
              <a:t>Нестабильность в семье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Потеря работы или сокращение зарплаты усиливают тревогу, создают долги и споры о деньгах. Иногда семья переезжает туда, где проще найти новый доход.
</a:t>
            </a:r>
            <a:endParaRPr lang="en-US" sz="1300" dirty="0"/>
          </a:p>
        </p:txBody>
      </p:sp>
      <p:sp>
        <p:nvSpPr>
          <p:cNvPr id="13" name="Text 5"/>
          <p:cNvSpPr txBox="1"/>
          <p:nvPr/>
        </p:nvSpPr>
        <p:spPr>
          <a:xfrm>
            <a:off x="6100123" y="4553455"/>
            <a:ext cx="4479388" cy="1136384"/>
          </a:xfrm>
          <a:prstGeom prst="rect">
            <a:avLst/>
          </a:prstGeom>
          <a:noFill/>
          <a:ln/>
        </p:spPr>
        <p:txBody>
          <a:bodyPr wrap="square" lIns="0" tIns="0" rIns="0" bIns="0" rtlCol="0" anchor="t"/>
          <a:lstStyle/>
          <a:p>
            <a:pPr algn="l" indent="0" marL="0">
              <a:lnSpc>
                <a:spcPct val="100000"/>
              </a:lnSpc>
              <a:buNone/>
            </a:pPr>
            <a:r>
              <a:rPr lang="en-US" sz="1300" b="1" dirty="0">
                <a:solidFill>
                  <a:srgbClr val="930E07"/>
                </a:solidFill>
                <a:latin typeface="Arial" pitchFamily="34" charset="0"/>
                <a:ea typeface="Arial" pitchFamily="34" charset="-122"/>
                <a:cs typeface="Arial" pitchFamily="34" charset="-120"/>
              </a:rPr>
              <a:t>Изменения для школьников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Дети замечают кризис через перемены в привычной жизни: отмену поездок, отказ от части секций и более строгий семейный бюджет, который влияет на повседневные планы.
</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760604" y="2403758"/>
            <a:ext cx="2839581" cy="3402181"/>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sp>
        <p:nvSpPr>
          <p:cNvPr id="8" name="Text 0"/>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00000"/>
                </a:solidFill>
                <a:latin typeface="Arial" pitchFamily="34" charset="0"/>
                <a:ea typeface="Arial" pitchFamily="34" charset="-122"/>
                <a:cs typeface="Arial" pitchFamily="34" charset="-120"/>
              </a:rPr>
              <a:t>12</a:t>
            </a:r>
            <a:endParaRPr lang="en-US" sz="1400" dirty="0"/>
          </a:p>
        </p:txBody>
      </p:sp>
      <p:sp>
        <p:nvSpPr>
          <p:cNvPr id="9" name="Text 1"/>
          <p:cNvSpPr txBox="1"/>
          <p:nvPr/>
        </p:nvSpPr>
        <p:spPr>
          <a:xfrm>
            <a:off x="684137" y="1027371"/>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Инфляция и рост цен в период кризиса
</a:t>
            </a:r>
            <a:endParaRPr lang="en-US" sz="2800" dirty="0"/>
          </a:p>
        </p:txBody>
      </p:sp>
      <p:sp>
        <p:nvSpPr>
          <p:cNvPr id="10" name="Text 2"/>
          <p:cNvSpPr txBox="1"/>
          <p:nvPr/>
        </p:nvSpPr>
        <p:spPr>
          <a:xfrm>
            <a:off x="805657" y="3165622"/>
            <a:ext cx="2382588" cy="2265367"/>
          </a:xfrm>
          <a:prstGeom prst="rect">
            <a:avLst/>
          </a:prstGeom>
          <a:noFill/>
          <a:ln/>
        </p:spPr>
        <p:txBody>
          <a:bodyPr wrap="square" lIns="0" tIns="0" rIns="0" bIns="0" rtlCol="0" anchor="t"/>
          <a:lstStyle/>
          <a:p>
            <a:pPr algn="l" indent="0" marL="0">
              <a:lnSpc>
                <a:spcPct val="100000"/>
              </a:lnSpc>
              <a:buNone/>
            </a:pPr>
            <a:r>
              <a:rPr lang="en-US" sz="1600" b="1" dirty="0">
                <a:solidFill>
                  <a:srgbClr val="930E07"/>
                </a:solidFill>
                <a:latin typeface="Arial" pitchFamily="34" charset="0"/>
                <a:ea typeface="Arial" pitchFamily="34" charset="-122"/>
                <a:cs typeface="Arial" pitchFamily="34" charset="-120"/>
              </a:rPr>
              <a:t>Цены растут быстрее доходов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Сначала дорожают продукты, топливо и услуги, а зарплаты и пособия не успевают за ними. Поэтому одна и та же сумма денег позволяет купить меньше, чем раньше.
</a:t>
            </a:r>
            <a:endParaRPr lang="en-US" sz="1600" dirty="0"/>
          </a:p>
        </p:txBody>
      </p:sp>
      <p:sp>
        <p:nvSpPr>
          <p:cNvPr id="11" name="Text 3"/>
          <p:cNvSpPr txBox="1"/>
          <p:nvPr/>
        </p:nvSpPr>
        <p:spPr>
          <a:xfrm>
            <a:off x="3535731" y="3165622"/>
            <a:ext cx="2382588" cy="2265367"/>
          </a:xfrm>
          <a:prstGeom prst="rect">
            <a:avLst/>
          </a:prstGeom>
          <a:noFill/>
          <a:ln/>
        </p:spPr>
        <p:txBody>
          <a:bodyPr wrap="square" lIns="0" tIns="0" rIns="0" bIns="0" rtlCol="0" anchor="t"/>
          <a:lstStyle/>
          <a:p>
            <a:pPr algn="l" indent="0" marL="0">
              <a:lnSpc>
                <a:spcPct val="100000"/>
              </a:lnSpc>
              <a:buNone/>
            </a:pPr>
            <a:r>
              <a:rPr lang="en-US" sz="1600" b="1" dirty="0">
                <a:solidFill>
                  <a:srgbClr val="930E07"/>
                </a:solidFill>
                <a:latin typeface="Arial" pitchFamily="34" charset="0"/>
                <a:ea typeface="Arial" pitchFamily="34" charset="-122"/>
                <a:cs typeface="Arial" pitchFamily="34" charset="-120"/>
              </a:rPr>
              <a:t>Покупательная способность падает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Когда семья тратит больше на обязательные нужды, остаётся меньше средств на остальное. Люди начинают выбирать более дешёвые товары и отказываться от лишних покупок.
</a:t>
            </a:r>
            <a:endParaRPr lang="en-US" sz="1600" dirty="0"/>
          </a:p>
        </p:txBody>
      </p:sp>
      <p:sp>
        <p:nvSpPr>
          <p:cNvPr id="12" name="Text 4"/>
          <p:cNvSpPr txBox="1"/>
          <p:nvPr/>
        </p:nvSpPr>
        <p:spPr>
          <a:xfrm>
            <a:off x="6265803" y="3165622"/>
            <a:ext cx="2382588" cy="2265367"/>
          </a:xfrm>
          <a:prstGeom prst="rect">
            <a:avLst/>
          </a:prstGeom>
          <a:noFill/>
          <a:ln/>
        </p:spPr>
        <p:txBody>
          <a:bodyPr wrap="square" lIns="0" tIns="0" rIns="0" bIns="0" rtlCol="0" anchor="t"/>
          <a:lstStyle/>
          <a:p>
            <a:pPr algn="l" indent="0" marL="0">
              <a:lnSpc>
                <a:spcPct val="100000"/>
              </a:lnSpc>
              <a:buNone/>
            </a:pPr>
            <a:r>
              <a:rPr lang="en-US" sz="1600" b="1" dirty="0">
                <a:solidFill>
                  <a:srgbClr val="930E07"/>
                </a:solidFill>
                <a:latin typeface="Arial" pitchFamily="34" charset="0"/>
                <a:ea typeface="Arial" pitchFamily="34" charset="-122"/>
                <a:cs typeface="Arial" pitchFamily="34" charset="-120"/>
              </a:rPr>
              <a:t>Бюджет становится напряжённым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Инфляция особенно тяжело отражается на семьях с небольшим доходом: даже обычные расходы на транспорт, коммунальные услуги и питание занимают большую часть бюджета.
</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717755" y="2579511"/>
            <a:ext cx="6228408" cy="2115827"/>
          </a:xfrm>
          <a:prstGeom prst="rect">
            <a:avLst/>
          </a:prstGeom>
        </p:spPr>
      </p:pic>
      <p:sp>
        <p:nvSpPr>
          <p:cNvPr id="4" name="Text 0"/>
          <p:cNvSpPr txBox="1"/>
          <p:nvPr/>
        </p:nvSpPr>
        <p:spPr>
          <a:xfrm>
            <a:off x="675963" y="1027371"/>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FFFFFF"/>
                </a:solidFill>
                <a:latin typeface="Arial" pitchFamily="34" charset="0"/>
                <a:ea typeface="Arial" pitchFamily="34" charset="-122"/>
                <a:cs typeface="Arial" pitchFamily="34" charset="-120"/>
              </a:rPr>
              <a:t>Кто сильнее всего страдает от кризиса
</a:t>
            </a:r>
            <a:endParaRPr lang="en-US" sz="2800" dirty="0"/>
          </a:p>
        </p:txBody>
      </p:sp>
      <p:sp>
        <p:nvSpPr>
          <p:cNvPr id="5" name="Text 1"/>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FFFFFF"/>
                </a:solidFill>
                <a:latin typeface="Arial" pitchFamily="34" charset="0"/>
                <a:ea typeface="Arial" pitchFamily="34" charset="-122"/>
                <a:cs typeface="Arial" pitchFamily="34" charset="-120"/>
              </a:rPr>
              <a:t>13</a:t>
            </a:r>
            <a:endParaRPr lang="en-US" sz="1400" dirty="0"/>
          </a:p>
        </p:txBody>
      </p:sp>
      <p:sp>
        <p:nvSpPr>
          <p:cNvPr id="6" name="Text 2"/>
          <p:cNvSpPr txBox="1"/>
          <p:nvPr/>
        </p:nvSpPr>
        <p:spPr>
          <a:xfrm>
            <a:off x="7381970" y="2400299"/>
            <a:ext cx="3733068" cy="3314697"/>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Сравнение показывает, у кого меньше запасов, а у кого больше возможностей переждать спад и быстрее восстановиться.
</a:t>
            </a:r>
            <a:pPr algn="l" indent="0" marL="0">
              <a:lnSpc>
                <a:spcPct val="100000"/>
              </a:lnSpc>
              <a:buNone/>
            </a:pPr>
            <a:r>
              <a:rPr lang="en-US" sz="1600" dirty="0">
                <a:solidFill>
                  <a:srgbClr val="DCDCDC"/>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Сильнее всего страдают семьи с низким доходом и малые предприятия: у них меньше резервов. Крупные компании и государство лучше выдерживают спад благодаря ресурсам и доступу к поддержке.
</a:t>
            </a:r>
            <a:endParaRPr lang="en-US" sz="1400" dirty="0"/>
          </a:p>
        </p:txBody>
      </p:sp>
      <p:sp>
        <p:nvSpPr>
          <p:cNvPr id="7" name="Text 3"/>
          <p:cNvSpPr txBox="1"/>
          <p:nvPr/>
        </p:nvSpPr>
        <p:spPr>
          <a:xfrm>
            <a:off x="717754" y="5030997"/>
            <a:ext cx="6228407" cy="684000"/>
          </a:xfrm>
          <a:prstGeom prst="rect">
            <a:avLst/>
          </a:prstGeom>
          <a:noFill/>
          <a:ln/>
        </p:spPr>
        <p:txBody>
          <a:bodyPr wrap="square" lIns="0" tIns="0" rIns="0" bIns="0" rtlCol="0" anchor="t"/>
          <a:lstStyle/>
          <a:p>
            <a:pPr algn="l" indent="0" marL="0">
              <a:lnSpc>
                <a:spcPct val="100000"/>
              </a:lnSpc>
              <a:buNone/>
            </a:pPr>
            <a:r>
              <a:rPr lang="en-US" sz="1400" dirty="0">
                <a:solidFill>
                  <a:srgbClr val="FFD279"/>
                </a:solidFill>
                <a:latin typeface="Arial" pitchFamily="34" charset="0"/>
                <a:ea typeface="Arial" pitchFamily="34" charset="-122"/>
                <a:cs typeface="Arial" pitchFamily="34" charset="-120"/>
              </a:rPr>
              <a:t>Обобщение по материалам о кризисах XX–XXI веков
</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1037717" y="2233462"/>
            <a:ext cx="554100" cy="5541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3720784" y="2228535"/>
            <a:ext cx="589800" cy="524267"/>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6424755" y="2248379"/>
            <a:ext cx="589800" cy="524267"/>
          </a:xfrm>
          <a:prstGeom prst="rect">
            <a:avLst/>
          </a:prstGeom>
        </p:spPr>
      </p:pic>
      <p:pic>
        <p:nvPicPr>
          <p:cNvPr id="9" name="Image 7" descr="preencoded.png">    </p:cNvPr>
          <p:cNvPicPr>
            <a:picLocks noChangeAspect="1"/>
          </p:cNvPicPr>
          <p:nvPr/>
        </p:nvPicPr>
        <p:blipFill>
          <a:blip r:embed="rId8"/>
          <a:stretch>
            <a:fillRect/>
          </a:stretch>
        </p:blipFill>
        <p:spPr>
          <a:xfrm>
            <a:off x="0" y="0"/>
            <a:ext cx="12192000" cy="6858000"/>
          </a:xfrm>
          <a:prstGeom prst="rect">
            <a:avLst/>
          </a:prstGeom>
        </p:spPr>
      </p:pic>
      <p:pic>
        <p:nvPicPr>
          <p:cNvPr id="10" name="Image 8" descr="preencoded.png">    </p:cNvPr>
          <p:cNvPicPr>
            <a:picLocks noChangeAspect="1"/>
          </p:cNvPicPr>
          <p:nvPr/>
        </p:nvPicPr>
        <p:blipFill>
          <a:blip r:embed="rId9"/>
          <a:stretch>
            <a:fillRect/>
          </a:stretch>
        </p:blipFill>
        <p:spPr>
          <a:xfrm>
            <a:off x="9136633" y="2223541"/>
            <a:ext cx="554100" cy="554100"/>
          </a:xfrm>
          <a:prstGeom prst="rect">
            <a:avLst/>
          </a:prstGeom>
        </p:spPr>
      </p:pic>
      <p:sp>
        <p:nvSpPr>
          <p:cNvPr id="11" name="Text 0"/>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40404"/>
                </a:solidFill>
                <a:latin typeface="Arial" pitchFamily="34" charset="0"/>
                <a:ea typeface="Arial" pitchFamily="34" charset="-122"/>
                <a:cs typeface="Arial" pitchFamily="34" charset="-120"/>
              </a:rPr>
              <a:t>14</a:t>
            </a:r>
            <a:endParaRPr lang="en-US" sz="1400" dirty="0"/>
          </a:p>
        </p:txBody>
      </p:sp>
      <p:sp>
        <p:nvSpPr>
          <p:cNvPr id="12" name="Text 1"/>
          <p:cNvSpPr txBox="1"/>
          <p:nvPr/>
        </p:nvSpPr>
        <p:spPr>
          <a:xfrm>
            <a:off x="687989" y="1027371"/>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Роль государства в борьбе с кризисом
</a:t>
            </a:r>
            <a:endParaRPr lang="en-US" sz="2800" dirty="0"/>
          </a:p>
        </p:txBody>
      </p:sp>
      <p:sp>
        <p:nvSpPr>
          <p:cNvPr id="13" name="Text 2"/>
          <p:cNvSpPr txBox="1"/>
          <p:nvPr/>
        </p:nvSpPr>
        <p:spPr>
          <a:xfrm>
            <a:off x="807273" y="3116825"/>
            <a:ext cx="2174700" cy="2281200"/>
          </a:xfrm>
          <a:prstGeom prst="rect">
            <a:avLst/>
          </a:prstGeom>
          <a:noFill/>
          <a:ln/>
        </p:spPr>
        <p:txBody>
          <a:bodyPr wrap="square" lIns="0" tIns="0" rIns="0" bIns="0" rtlCol="0" anchor="t"/>
          <a:lstStyle/>
          <a:p>
            <a:pPr algn="l" indent="0" marL="0">
              <a:lnSpc>
                <a:spcPct val="100000"/>
              </a:lnSpc>
              <a:buNone/>
            </a:pPr>
            <a:r>
              <a:rPr lang="en-US" sz="1600" b="1" dirty="0">
                <a:solidFill>
                  <a:srgbClr val="930E07"/>
                </a:solidFill>
                <a:latin typeface="Arial" pitchFamily="34" charset="0"/>
                <a:ea typeface="Arial" pitchFamily="34" charset="-122"/>
                <a:cs typeface="Arial" pitchFamily="34" charset="-120"/>
              </a:rPr>
              <a:t>Налоговые послабления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Снижение налогов оставляет у людей и компаний больше денег на повседневные расходы, оплату труда и новые заказы. Это помогает поддержать спрос и замедлить падение экономики.
</a:t>
            </a:r>
            <a:endParaRPr lang="en-US" sz="1600" dirty="0"/>
          </a:p>
        </p:txBody>
      </p:sp>
      <p:sp>
        <p:nvSpPr>
          <p:cNvPr id="14" name="Text 3"/>
          <p:cNvSpPr txBox="1"/>
          <p:nvPr/>
        </p:nvSpPr>
        <p:spPr>
          <a:xfrm>
            <a:off x="3511148" y="3116825"/>
            <a:ext cx="2174700" cy="2281200"/>
          </a:xfrm>
          <a:prstGeom prst="rect">
            <a:avLst/>
          </a:prstGeom>
          <a:noFill/>
          <a:ln/>
        </p:spPr>
        <p:txBody>
          <a:bodyPr wrap="square" lIns="0" tIns="0" rIns="0" bIns="0" rtlCol="0" anchor="t"/>
          <a:lstStyle/>
          <a:p>
            <a:pPr algn="l" indent="0" marL="0">
              <a:lnSpc>
                <a:spcPct val="100000"/>
              </a:lnSpc>
              <a:buNone/>
            </a:pPr>
            <a:r>
              <a:rPr lang="en-US" sz="1600" b="1" dirty="0">
                <a:solidFill>
                  <a:srgbClr val="930E07"/>
                </a:solidFill>
                <a:latin typeface="Arial" pitchFamily="34" charset="0"/>
                <a:ea typeface="Arial" pitchFamily="34" charset="-122"/>
                <a:cs typeface="Arial" pitchFamily="34" charset="-120"/>
              </a:rPr>
              <a:t>Госрасходы и стройки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Когда государство вкладывает деньги в дороги, школы и больницы, появляются рабочие места и заказы для предприятий. Такие проекты поддерживают занятость и оживляют местный бизнес.
</a:t>
            </a:r>
            <a:endParaRPr lang="en-US" sz="1600" dirty="0"/>
          </a:p>
        </p:txBody>
      </p:sp>
      <p:sp>
        <p:nvSpPr>
          <p:cNvPr id="15" name="Text 4"/>
          <p:cNvSpPr txBox="1"/>
          <p:nvPr/>
        </p:nvSpPr>
        <p:spPr>
          <a:xfrm>
            <a:off x="6210001" y="3116825"/>
            <a:ext cx="2174700" cy="2281200"/>
          </a:xfrm>
          <a:prstGeom prst="rect">
            <a:avLst/>
          </a:prstGeom>
          <a:noFill/>
          <a:ln/>
        </p:spPr>
        <p:txBody>
          <a:bodyPr wrap="square" lIns="0" tIns="0" rIns="0" bIns="0" rtlCol="0" anchor="t"/>
          <a:lstStyle/>
          <a:p>
            <a:pPr algn="l" indent="0" marL="0">
              <a:lnSpc>
                <a:spcPct val="100000"/>
              </a:lnSpc>
              <a:buNone/>
            </a:pPr>
            <a:r>
              <a:rPr lang="en-US" sz="1600" b="1" dirty="0">
                <a:solidFill>
                  <a:srgbClr val="930E07"/>
                </a:solidFill>
                <a:latin typeface="Arial" pitchFamily="34" charset="0"/>
                <a:ea typeface="Arial" pitchFamily="34" charset="-122"/>
                <a:cs typeface="Arial" pitchFamily="34" charset="-120"/>
              </a:rPr>
              <a:t>Помощь населению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Пособия по безработице и другие выплаты помогают семьям пережить трудный период без резкого падения уровня жизни. Полученные деньги быстро возвращаются в магазины и сферу услуг.
</a:t>
            </a:r>
            <a:endParaRPr lang="en-US" sz="1600" dirty="0"/>
          </a:p>
        </p:txBody>
      </p:sp>
      <p:sp>
        <p:nvSpPr>
          <p:cNvPr id="16" name="Text 5"/>
          <p:cNvSpPr txBox="1"/>
          <p:nvPr/>
        </p:nvSpPr>
        <p:spPr>
          <a:xfrm>
            <a:off x="8910000" y="3116825"/>
            <a:ext cx="2174700" cy="2281200"/>
          </a:xfrm>
          <a:prstGeom prst="rect">
            <a:avLst/>
          </a:prstGeom>
          <a:noFill/>
          <a:ln/>
        </p:spPr>
        <p:txBody>
          <a:bodyPr wrap="square" lIns="0" tIns="0" rIns="0" bIns="0" rtlCol="0" anchor="t"/>
          <a:lstStyle/>
          <a:p>
            <a:pPr algn="l" indent="0" marL="0">
              <a:lnSpc>
                <a:spcPct val="100000"/>
              </a:lnSpc>
              <a:buNone/>
            </a:pPr>
            <a:r>
              <a:rPr lang="en-US" sz="1600" b="1" dirty="0">
                <a:solidFill>
                  <a:srgbClr val="930E07"/>
                </a:solidFill>
                <a:latin typeface="Arial" pitchFamily="34" charset="0"/>
                <a:ea typeface="Arial" pitchFamily="34" charset="-122"/>
                <a:cs typeface="Arial" pitchFamily="34" charset="-120"/>
              </a:rPr>
              <a:t>Поддержка банков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Центральный банк может снижать ставку и делать кредиты доступнее, чтобы банки продолжали выдавать деньги бизнесу и гражданам. Тогда предприятия легче сохраняют работу и производство.
</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717756" y="2400491"/>
            <a:ext cx="10775744" cy="3429945"/>
          </a:xfrm>
          <a:prstGeom prst="rect">
            <a:avLst/>
          </a:prstGeom>
        </p:spPr>
      </p:pic>
      <p:sp>
        <p:nvSpPr>
          <p:cNvPr id="4" name="Text 0"/>
          <p:cNvSpPr txBox="1"/>
          <p:nvPr/>
        </p:nvSpPr>
        <p:spPr>
          <a:xfrm>
            <a:off x="675325" y="1027375"/>
            <a:ext cx="107757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Антикризисные меры: путь от стабилизации к росту
</a:t>
            </a:r>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252525"/>
                </a:solidFill>
                <a:latin typeface="Arial" pitchFamily="34" charset="0"/>
                <a:ea typeface="Arial" pitchFamily="34" charset="-122"/>
                <a:cs typeface="Arial" pitchFamily="34" charset="-120"/>
              </a:rPr>
              <a:t>Последовательность шагов в типичном государственном антикризисном ответе на спад экономики
</a:t>
            </a:r>
            <a:endParaRPr lang="en-US" sz="2800" dirty="0"/>
          </a:p>
        </p:txBody>
      </p:sp>
      <p:sp>
        <p:nvSpPr>
          <p:cNvPr id="5" name="Text 1"/>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00000"/>
                </a:solidFill>
                <a:latin typeface="Arial" pitchFamily="34" charset="0"/>
                <a:ea typeface="Arial" pitchFamily="34" charset="-122"/>
                <a:cs typeface="Arial" pitchFamily="34" charset="-120"/>
              </a:rPr>
              <a:t>15</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717756" y="2400797"/>
            <a:ext cx="6228408" cy="2473255"/>
          </a:xfrm>
          <a:prstGeom prst="rect">
            <a:avLst/>
          </a:prstGeom>
        </p:spPr>
      </p:pic>
      <p:sp>
        <p:nvSpPr>
          <p:cNvPr id="4" name="Text 0"/>
          <p:cNvSpPr txBox="1"/>
          <p:nvPr/>
        </p:nvSpPr>
        <p:spPr>
          <a:xfrm>
            <a:off x="675317" y="1027371"/>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Почему цены на сырьё влияют на кризисы
</a:t>
            </a:r>
            <a:endParaRPr lang="en-US" sz="2800" dirty="0"/>
          </a:p>
        </p:txBody>
      </p:sp>
      <p:sp>
        <p:nvSpPr>
          <p:cNvPr id="5" name="Text 1"/>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00000"/>
                </a:solidFill>
                <a:latin typeface="Arial" pitchFamily="34" charset="0"/>
                <a:ea typeface="Arial" pitchFamily="34" charset="-122"/>
                <a:cs typeface="Arial" pitchFamily="34" charset="-120"/>
              </a:rPr>
              <a:t>16</a:t>
            </a:r>
            <a:endParaRPr lang="en-US" sz="1400" dirty="0"/>
          </a:p>
        </p:txBody>
      </p:sp>
      <p:sp>
        <p:nvSpPr>
          <p:cNvPr id="6" name="Text 2"/>
          <p:cNvSpPr txBox="1"/>
          <p:nvPr/>
        </p:nvSpPr>
        <p:spPr>
          <a:xfrm>
            <a:off x="7381970" y="2400300"/>
            <a:ext cx="3733068" cy="3314698"/>
          </a:xfrm>
          <a:prstGeom prst="rect">
            <a:avLst/>
          </a:prstGeom>
          <a:noFill/>
          <a:ln/>
        </p:spPr>
        <p:txBody>
          <a:bodyPr wrap="square" lIns="0" tIns="0" rIns="0" bIns="0" rtlCol="0" anchor="ctr"/>
          <a:lstStyle/>
          <a:p>
            <a:pPr algn="l" indent="0" marL="0">
              <a:lnSpc>
                <a:spcPct val="100000"/>
              </a:lnSpc>
              <a:buNone/>
            </a:pPr>
            <a:r>
              <a:rPr lang="en-US" sz="1400" dirty="0">
                <a:solidFill>
                  <a:srgbClr val="040404"/>
                </a:solidFill>
                <a:latin typeface="Arial" pitchFamily="34" charset="0"/>
                <a:ea typeface="Arial" pitchFamily="34" charset="-122"/>
                <a:cs typeface="Arial" pitchFamily="34" charset="-120"/>
              </a:rPr>
              <a:t>Когда дорожают нефть и газ, растут расходы на перевозки, отопление и производство. Это быстро отражается на ценах почти всех товаров и услуг.
</a:t>
            </a:r>
            <a:pPr algn="l" indent="0" marL="0">
              <a:lnSpc>
                <a:spcPct val="100000"/>
              </a:lnSpc>
              <a:buNone/>
            </a:pPr>
            <a:r>
              <a:rPr lang="en-US" sz="1600" dirty="0">
                <a:solidFill>
                  <a:srgbClr val="040404"/>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Энергия сильнее всего разгоняет кризисные риски, потому что она влияет на всю экономику сразу. Сырьё делает спад глубже, если дорожает одновременно.
</a:t>
            </a:r>
            <a:endParaRPr lang="en-US" sz="1400" dirty="0"/>
          </a:p>
        </p:txBody>
      </p:sp>
      <p:sp>
        <p:nvSpPr>
          <p:cNvPr id="7" name="Text 3"/>
          <p:cNvSpPr txBox="1"/>
          <p:nvPr/>
        </p:nvSpPr>
        <p:spPr>
          <a:xfrm>
            <a:off x="717755" y="5030998"/>
            <a:ext cx="6228407" cy="684000"/>
          </a:xfrm>
          <a:prstGeom prst="rect">
            <a:avLst/>
          </a:prstGeom>
          <a:noFill/>
          <a:ln/>
        </p:spPr>
        <p:txBody>
          <a:bodyPr wrap="square" lIns="0" tIns="0" rIns="0" bIns="0" rtlCol="0" anchor="t"/>
          <a:lstStyle/>
          <a:p>
            <a:pPr algn="l" indent="0" marL="0">
              <a:lnSpc>
                <a:spcPct val="100000"/>
              </a:lnSpc>
              <a:buNone/>
            </a:pPr>
            <a:r>
              <a:rPr lang="en-US" sz="1400" dirty="0">
                <a:solidFill>
                  <a:srgbClr val="930E07"/>
                </a:solidFill>
                <a:latin typeface="Arial" pitchFamily="34" charset="0"/>
                <a:ea typeface="Arial" pitchFamily="34" charset="-122"/>
                <a:cs typeface="Arial" pitchFamily="34" charset="-120"/>
              </a:rPr>
              <a:t>Учебное обобщение по структуре расходов мировой экономики
</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sp>
        <p:nvSpPr>
          <p:cNvPr id="7" name="Text 0"/>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FFFFFF"/>
                </a:solidFill>
                <a:latin typeface="Arial" pitchFamily="34" charset="0"/>
                <a:ea typeface="Arial" pitchFamily="34" charset="-122"/>
                <a:cs typeface="Arial" pitchFamily="34" charset="-120"/>
              </a:rPr>
              <a:t>17</a:t>
            </a:r>
            <a:endParaRPr lang="en-US" sz="1400" dirty="0"/>
          </a:p>
        </p:txBody>
      </p:sp>
      <p:sp>
        <p:nvSpPr>
          <p:cNvPr id="8" name="Text 1"/>
          <p:cNvSpPr txBox="1"/>
          <p:nvPr/>
        </p:nvSpPr>
        <p:spPr>
          <a:xfrm>
            <a:off x="695325" y="1026367"/>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FFFFFF"/>
                </a:solidFill>
                <a:latin typeface="Arial" pitchFamily="34" charset="0"/>
                <a:ea typeface="Arial" pitchFamily="34" charset="-122"/>
                <a:cs typeface="Arial" pitchFamily="34" charset="-120"/>
              </a:rPr>
              <a:t>Как международные организации помогают странам
</a:t>
            </a:r>
            <a:endParaRPr lang="en-US" sz="2800" dirty="0"/>
          </a:p>
        </p:txBody>
      </p:sp>
      <p:sp>
        <p:nvSpPr>
          <p:cNvPr id="9" name="Text 2"/>
          <p:cNvSpPr txBox="1"/>
          <p:nvPr/>
        </p:nvSpPr>
        <p:spPr>
          <a:xfrm>
            <a:off x="695324" y="3248025"/>
            <a:ext cx="3286125" cy="2318052"/>
          </a:xfrm>
          <a:prstGeom prst="rect">
            <a:avLst/>
          </a:prstGeom>
          <a:noFill/>
          <a:ln/>
        </p:spPr>
        <p:txBody>
          <a:bodyPr wrap="square" lIns="0" tIns="0" rIns="0" bIns="0" rtlCol="0" anchor="t"/>
          <a:lstStyle/>
          <a:p>
            <a:pPr algn="l" indent="0" marL="0">
              <a:lnSpc>
                <a:spcPct val="100000"/>
              </a:lnSpc>
              <a:buNone/>
            </a:pPr>
            <a:r>
              <a:rPr lang="en-US" sz="1600" b="1" dirty="0">
                <a:solidFill>
                  <a:srgbClr val="FFD279"/>
                </a:solidFill>
                <a:latin typeface="Arial" pitchFamily="34" charset="0"/>
                <a:ea typeface="Arial" pitchFamily="34" charset="-122"/>
                <a:cs typeface="Arial" pitchFamily="34" charset="-120"/>
              </a:rPr>
              <a:t>Кредиты и стабилизация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Международный валютный фонд помогает странам, когда им не хватает денег для оплаты долгов и поддержки валюты. Его помощь особенно важна при резком падении доходов.
</a:t>
            </a:r>
            <a:endParaRPr lang="en-US" sz="1600" dirty="0"/>
          </a:p>
        </p:txBody>
      </p:sp>
      <p:sp>
        <p:nvSpPr>
          <p:cNvPr id="10" name="Text 3"/>
          <p:cNvSpPr txBox="1"/>
          <p:nvPr/>
        </p:nvSpPr>
        <p:spPr>
          <a:xfrm>
            <a:off x="4440237" y="3248025"/>
            <a:ext cx="3286125" cy="2318052"/>
          </a:xfrm>
          <a:prstGeom prst="rect">
            <a:avLst/>
          </a:prstGeom>
          <a:noFill/>
          <a:ln/>
        </p:spPr>
        <p:txBody>
          <a:bodyPr wrap="square" lIns="0" tIns="0" rIns="0" bIns="0" rtlCol="0" anchor="t"/>
          <a:lstStyle/>
          <a:p>
            <a:pPr algn="l" indent="0" marL="0">
              <a:lnSpc>
                <a:spcPct val="100000"/>
              </a:lnSpc>
              <a:buNone/>
            </a:pPr>
            <a:r>
              <a:rPr lang="en-US" sz="1600" b="1" dirty="0">
                <a:solidFill>
                  <a:srgbClr val="FFD279"/>
                </a:solidFill>
                <a:latin typeface="Arial" pitchFamily="34" charset="0"/>
                <a:ea typeface="Arial" pitchFamily="34" charset="-122"/>
                <a:cs typeface="Arial" pitchFamily="34" charset="-120"/>
              </a:rPr>
              <a:t>Восстановление и развитие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Всемирный банк финансирует проекты, которые помогают экономике встать на ноги: ремонт дорог, поддержку школ, больниц и других важных объектов, нужных людям каждый день.
</a:t>
            </a:r>
            <a:endParaRPr lang="en-US" sz="1600" dirty="0"/>
          </a:p>
        </p:txBody>
      </p:sp>
      <p:sp>
        <p:nvSpPr>
          <p:cNvPr id="11" name="Text 4"/>
          <p:cNvSpPr txBox="1"/>
          <p:nvPr/>
        </p:nvSpPr>
        <p:spPr>
          <a:xfrm>
            <a:off x="8210549" y="3248025"/>
            <a:ext cx="3286125" cy="2318052"/>
          </a:xfrm>
          <a:prstGeom prst="rect">
            <a:avLst/>
          </a:prstGeom>
          <a:noFill/>
          <a:ln/>
        </p:spPr>
        <p:txBody>
          <a:bodyPr wrap="square" lIns="0" tIns="0" rIns="0" bIns="0" rtlCol="0" anchor="t"/>
          <a:lstStyle/>
          <a:p>
            <a:pPr algn="l" indent="0" marL="0">
              <a:lnSpc>
                <a:spcPct val="100000"/>
              </a:lnSpc>
              <a:buNone/>
            </a:pPr>
            <a:r>
              <a:rPr lang="en-US" sz="1600" b="1" dirty="0">
                <a:solidFill>
                  <a:srgbClr val="FFD279"/>
                </a:solidFill>
                <a:latin typeface="Arial" pitchFamily="34" charset="0"/>
                <a:ea typeface="Arial" pitchFamily="34" charset="-122"/>
                <a:cs typeface="Arial" pitchFamily="34" charset="-120"/>
              </a:rPr>
              <a:t>Правила торговли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Всемирная торговая организация следит за тем, чтобы страны не закрывали рынки произвольно и не мешали обмену товарами. Это помогает сохранять торговлю даже в трудные годы.
</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695325" y="2176246"/>
            <a:ext cx="3440100" cy="1793958"/>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4406900" y="2167296"/>
            <a:ext cx="3440100" cy="1793958"/>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8118475" y="2167296"/>
            <a:ext cx="3440100" cy="1793958"/>
          </a:xfrm>
          <a:prstGeom prst="rect">
            <a:avLst/>
          </a:prstGeom>
        </p:spPr>
      </p:pic>
      <p:pic>
        <p:nvPicPr>
          <p:cNvPr id="9" name="Image 7" descr="preencoded.png">    </p:cNvPr>
          <p:cNvPicPr>
            <a:picLocks noChangeAspect="1"/>
          </p:cNvPicPr>
          <p:nvPr/>
        </p:nvPicPr>
        <p:blipFill>
          <a:blip r:embed="rId8"/>
          <a:stretch>
            <a:fillRect/>
          </a:stretch>
        </p:blipFill>
        <p:spPr>
          <a:xfrm>
            <a:off x="0" y="0"/>
            <a:ext cx="12192000" cy="6858000"/>
          </a:xfrm>
          <a:prstGeom prst="rect">
            <a:avLst/>
          </a:prstGeom>
        </p:spPr>
      </p:pic>
      <p:sp>
        <p:nvSpPr>
          <p:cNvPr id="10" name="Text 0"/>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40404"/>
                </a:solidFill>
                <a:latin typeface="Arial" pitchFamily="34" charset="0"/>
                <a:ea typeface="Arial" pitchFamily="34" charset="-122"/>
                <a:cs typeface="Arial" pitchFamily="34" charset="-120"/>
              </a:rPr>
              <a:t>18</a:t>
            </a:r>
            <a:endParaRPr lang="en-US" sz="1400" dirty="0"/>
          </a:p>
        </p:txBody>
      </p:sp>
      <p:sp>
        <p:nvSpPr>
          <p:cNvPr id="11" name="Text 1"/>
          <p:cNvSpPr txBox="1"/>
          <p:nvPr/>
        </p:nvSpPr>
        <p:spPr>
          <a:xfrm>
            <a:off x="890525" y="4339200"/>
            <a:ext cx="3000000" cy="1215000"/>
          </a:xfrm>
          <a:prstGeom prst="rect">
            <a:avLst/>
          </a:prstGeom>
          <a:noFill/>
          <a:ln/>
        </p:spPr>
        <p:txBody>
          <a:bodyPr wrap="square" lIns="0" tIns="0" rIns="0" bIns="0" rtlCol="0" anchor="t"/>
          <a:lstStyle/>
          <a:p>
            <a:pPr algn="l" indent="0" marL="0">
              <a:lnSpc>
                <a:spcPct val="100000"/>
              </a:lnSpc>
              <a:buNone/>
            </a:pPr>
            <a:r>
              <a:rPr lang="en-US" sz="1313" b="1" dirty="0">
                <a:solidFill>
                  <a:srgbClr val="930E07"/>
                </a:solidFill>
                <a:latin typeface="Arial" pitchFamily="34" charset="0"/>
                <a:ea typeface="Arial" pitchFamily="34" charset="-122"/>
                <a:cs typeface="Arial" pitchFamily="34" charset="-120"/>
              </a:rPr>
              <a:t>Страна ищет новых покупателей
</a:t>
            </a:r>
            <a:pPr algn="l" indent="0" marL="0">
              <a:lnSpc>
                <a:spcPct val="100000"/>
              </a:lnSpc>
              <a:buNone/>
            </a:pPr>
            <a:r>
              <a:rPr lang="en-US" sz="1313"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48" dirty="0">
                <a:solidFill>
                  <a:srgbClr val="5C5C5C"/>
                </a:solidFill>
                <a:latin typeface="Arial" pitchFamily="34" charset="0"/>
                <a:ea typeface="Arial" pitchFamily="34" charset="-122"/>
                <a:cs typeface="Arial" pitchFamily="34" charset="-120"/>
              </a:rPr>
              <a:t>После кризиса государство старается не зависеть от одного рынка. Экспорт начинают развивать в новые регионы, а предприятия меняют ассортимент, чтобы продавать товары разным покупателям. Так экономика становится гибче и устойчивее.
</a:t>
            </a:r>
            <a:endParaRPr lang="en-US" sz="1313" dirty="0"/>
          </a:p>
        </p:txBody>
      </p:sp>
      <p:sp>
        <p:nvSpPr>
          <p:cNvPr id="12" name="Text 2"/>
          <p:cNvSpPr txBox="1"/>
          <p:nvPr/>
        </p:nvSpPr>
        <p:spPr>
          <a:xfrm>
            <a:off x="4602200" y="4339200"/>
            <a:ext cx="3000000" cy="1215000"/>
          </a:xfrm>
          <a:prstGeom prst="rect">
            <a:avLst/>
          </a:prstGeom>
          <a:noFill/>
          <a:ln/>
        </p:spPr>
        <p:txBody>
          <a:bodyPr wrap="square" lIns="0" tIns="0" rIns="0" bIns="0" rtlCol="0" anchor="t"/>
          <a:lstStyle/>
          <a:p>
            <a:pPr algn="l" indent="0" marL="0">
              <a:lnSpc>
                <a:spcPct val="100000"/>
              </a:lnSpc>
              <a:buNone/>
            </a:pPr>
            <a:r>
              <a:rPr lang="en-US" sz="1302" b="1" dirty="0">
                <a:solidFill>
                  <a:srgbClr val="930E07"/>
                </a:solidFill>
                <a:latin typeface="Arial" pitchFamily="34" charset="0"/>
                <a:ea typeface="Arial" pitchFamily="34" charset="-122"/>
                <a:cs typeface="Arial" pitchFamily="34" charset="-120"/>
              </a:rPr>
              <a:t>Фабрики перестраивают работу
</a:t>
            </a:r>
            <a:pPr algn="l" indent="0" marL="0">
              <a:lnSpc>
                <a:spcPct val="100000"/>
              </a:lnSpc>
              <a:buNone/>
            </a:pPr>
            <a:r>
              <a:rPr lang="en-US" sz="1302"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39" dirty="0">
                <a:solidFill>
                  <a:srgbClr val="5C5C5C"/>
                </a:solidFill>
                <a:latin typeface="Arial" pitchFamily="34" charset="0"/>
                <a:ea typeface="Arial" pitchFamily="34" charset="-122"/>
                <a:cs typeface="Arial" pitchFamily="34" charset="-120"/>
              </a:rPr>
              <a:t>Компании сокращают риск, если не делают ставку только на один вид продукции. Одни переходят на более дешёвые материалы, другие открывают новые линии производства. На мировой карте появляются новые центры выпуска товаров.
</a:t>
            </a:r>
            <a:endParaRPr lang="en-US" sz="1302" dirty="0"/>
          </a:p>
        </p:txBody>
      </p:sp>
      <p:sp>
        <p:nvSpPr>
          <p:cNvPr id="13" name="Text 3"/>
          <p:cNvSpPr txBox="1"/>
          <p:nvPr/>
        </p:nvSpPr>
        <p:spPr>
          <a:xfrm>
            <a:off x="8301475" y="4339200"/>
            <a:ext cx="3000000" cy="1215000"/>
          </a:xfrm>
          <a:prstGeom prst="rect">
            <a:avLst/>
          </a:prstGeom>
          <a:noFill/>
          <a:ln/>
        </p:spPr>
        <p:txBody>
          <a:bodyPr wrap="square" lIns="0" tIns="0" rIns="0" bIns="0" rtlCol="0" anchor="t"/>
          <a:lstStyle/>
          <a:p>
            <a:pPr algn="l" indent="0" marL="0">
              <a:lnSpc>
                <a:spcPct val="100000"/>
              </a:lnSpc>
              <a:buNone/>
            </a:pPr>
            <a:r>
              <a:rPr lang="en-US" sz="1319" b="1" dirty="0">
                <a:solidFill>
                  <a:srgbClr val="930E07"/>
                </a:solidFill>
                <a:latin typeface="Arial" pitchFamily="34" charset="0"/>
                <a:ea typeface="Arial" pitchFamily="34" charset="-122"/>
                <a:cs typeface="Arial" pitchFamily="34" charset="-120"/>
              </a:rPr>
              <a:t>Финансы под строгим контролем
</a:t>
            </a:r>
            <a:pPr algn="l" indent="0" marL="0">
              <a:lnSpc>
                <a:spcPct val="100000"/>
              </a:lnSpc>
              <a:buNone/>
            </a:pPr>
            <a:r>
              <a:rPr lang="en-US" sz="1319"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54" dirty="0">
                <a:solidFill>
                  <a:srgbClr val="5C5C5C"/>
                </a:solidFill>
                <a:latin typeface="Arial" pitchFamily="34" charset="0"/>
                <a:ea typeface="Arial" pitchFamily="34" charset="-122"/>
                <a:cs typeface="Arial" pitchFamily="34" charset="-120"/>
              </a:rPr>
              <a:t>После тяжёлого спада власти внимательнее следят за банками и крупными сделками. Это помогает снизить риск новых пузырей и уменьшить зависимость от одного кредитора или одного источника денег.
</a:t>
            </a:r>
            <a:endParaRPr lang="en-US" sz="1319" dirty="0"/>
          </a:p>
        </p:txBody>
      </p:sp>
      <p:sp>
        <p:nvSpPr>
          <p:cNvPr id="14" name="Text 4"/>
          <p:cNvSpPr txBox="1"/>
          <p:nvPr/>
        </p:nvSpPr>
        <p:spPr>
          <a:xfrm>
            <a:off x="688000" y="1027375"/>
            <a:ext cx="108633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Новые маршруты мировой экономики после кризиса
</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717756" y="2400797"/>
            <a:ext cx="6228408" cy="2473255"/>
          </a:xfrm>
          <a:prstGeom prst="rect">
            <a:avLst/>
          </a:prstGeom>
        </p:spPr>
      </p:pic>
      <p:sp>
        <p:nvSpPr>
          <p:cNvPr id="4" name="Text 0"/>
          <p:cNvSpPr txBox="1"/>
          <p:nvPr/>
        </p:nvSpPr>
        <p:spPr>
          <a:xfrm>
            <a:off x="675317" y="1027371"/>
            <a:ext cx="10397400" cy="889800"/>
          </a:xfrm>
          <a:prstGeom prst="rect">
            <a:avLst/>
          </a:prstGeom>
          <a:noFill/>
          <a:ln/>
        </p:spPr>
        <p:txBody>
          <a:bodyPr wrap="square" lIns="0" tIns="0" rIns="0" bIns="0" rtlCol="0" anchor="t"/>
          <a:lstStyle/>
          <a:p>
            <a:pPr algn="l" indent="0" marL="0">
              <a:lnSpc>
                <a:spcPct val="80000"/>
              </a:lnSpc>
              <a:buNone/>
            </a:pPr>
            <a:r>
              <a:rPr lang="en-US" sz="2800" b="1" dirty="0">
                <a:solidFill>
                  <a:srgbClr val="930E07"/>
                </a:solidFill>
                <a:latin typeface="Arial" pitchFamily="34" charset="0"/>
                <a:ea typeface="Arial" pitchFamily="34" charset="-122"/>
                <a:cs typeface="Arial" pitchFamily="34" charset="-120"/>
              </a:rPr>
              <a:t>Признаки надвигающегося кризиса
</a:t>
            </a:r>
            <a:endParaRPr lang="en-US" sz="2800" dirty="0"/>
          </a:p>
        </p:txBody>
      </p:sp>
      <p:sp>
        <p:nvSpPr>
          <p:cNvPr id="5" name="Text 1"/>
          <p:cNvSpPr txBox="1"/>
          <p:nvPr/>
        </p:nvSpPr>
        <p:spPr>
          <a:xfrm>
            <a:off x="6096000" y="6108622"/>
            <a:ext cx="5400675" cy="246221"/>
          </a:xfrm>
          <a:prstGeom prst="rect">
            <a:avLst/>
          </a:prstGeom>
          <a:noFill/>
          <a:ln/>
        </p:spPr>
        <p:txBody>
          <a:bodyPr wrap="square" lIns="0" tIns="0" rIns="0" bIns="0" rtlCol="0" anchor="t"/>
          <a:lstStyle/>
          <a:p>
            <a:pPr algn="r" indent="0" marL="0">
              <a:lnSpc>
                <a:spcPct val="100000"/>
              </a:lnSpc>
              <a:buNone/>
            </a:pPr>
            <a:r>
              <a:rPr lang="en-US" sz="1400" dirty="0">
                <a:solidFill>
                  <a:srgbClr val="000000"/>
                </a:solidFill>
                <a:latin typeface="Arial" pitchFamily="34" charset="0"/>
                <a:ea typeface="Arial" pitchFamily="34" charset="-122"/>
                <a:cs typeface="Arial" pitchFamily="34" charset="-120"/>
              </a:rPr>
              <a:t>19</a:t>
            </a:r>
            <a:endParaRPr lang="en-US" sz="1400" dirty="0"/>
          </a:p>
        </p:txBody>
      </p:sp>
      <p:sp>
        <p:nvSpPr>
          <p:cNvPr id="6" name="Text 2"/>
          <p:cNvSpPr txBox="1"/>
          <p:nvPr/>
        </p:nvSpPr>
        <p:spPr>
          <a:xfrm>
            <a:off x="7381970" y="2400300"/>
            <a:ext cx="3733068" cy="3314698"/>
          </a:xfrm>
          <a:prstGeom prst="rect">
            <a:avLst/>
          </a:prstGeom>
          <a:noFill/>
          <a:ln/>
        </p:spPr>
        <p:txBody>
          <a:bodyPr wrap="square" lIns="0" tIns="0" rIns="0" bIns="0" rtlCol="0" anchor="ctr"/>
          <a:lstStyle/>
          <a:p>
            <a:pPr algn="l" indent="0" marL="0">
              <a:lnSpc>
                <a:spcPct val="100000"/>
              </a:lnSpc>
              <a:buNone/>
            </a:pPr>
            <a:r>
              <a:rPr lang="en-US" sz="1400" dirty="0">
                <a:solidFill>
                  <a:srgbClr val="040404"/>
                </a:solidFill>
                <a:latin typeface="Arial" pitchFamily="34" charset="0"/>
                <a:ea typeface="Arial" pitchFamily="34" charset="-122"/>
                <a:cs typeface="Arial" pitchFamily="34" charset="-120"/>
              </a:rPr>
              <a:t>Если несколько тревожных показателей ухудшаются одновременно, экономика становится особенно хрупкой. Раннее наблюдение помогает заметить проблему до резкого обвала.
</a:t>
            </a:r>
            <a:pPr algn="l" indent="0" marL="0">
              <a:lnSpc>
                <a:spcPct val="100000"/>
              </a:lnSpc>
              <a:buNone/>
            </a:pPr>
            <a:r>
              <a:rPr lang="en-US" sz="1600" dirty="0">
                <a:solidFill>
                  <a:srgbClr val="040404"/>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5C5C5C"/>
                </a:solidFill>
                <a:latin typeface="Arial" pitchFamily="34" charset="0"/>
                <a:ea typeface="Arial" pitchFamily="34" charset="-122"/>
                <a:cs typeface="Arial" pitchFamily="34" charset="-120"/>
              </a:rPr>
              <a:t>Рост долгов и безработицы вместе с падением продаж и инвестиций обычно означает высокий риск спада. Чем ниже доверие, тем слабее восстановление.
</a:t>
            </a:r>
            <a:endParaRPr lang="en-US" sz="1400" dirty="0"/>
          </a:p>
        </p:txBody>
      </p:sp>
      <p:sp>
        <p:nvSpPr>
          <p:cNvPr id="7" name="Text 3"/>
          <p:cNvSpPr txBox="1"/>
          <p:nvPr/>
        </p:nvSpPr>
        <p:spPr>
          <a:xfrm>
            <a:off x="717755" y="5030998"/>
            <a:ext cx="6228407" cy="684000"/>
          </a:xfrm>
          <a:prstGeom prst="rect">
            <a:avLst/>
          </a:prstGeom>
          <a:noFill/>
          <a:ln/>
        </p:spPr>
        <p:txBody>
          <a:bodyPr wrap="square" lIns="0" tIns="0" rIns="0" bIns="0" rtlCol="0" anchor="t"/>
          <a:lstStyle/>
          <a:p>
            <a:pPr algn="l" indent="0" marL="0">
              <a:lnSpc>
                <a:spcPct val="100000"/>
              </a:lnSpc>
              <a:buNone/>
            </a:pPr>
            <a:r>
              <a:rPr lang="en-US" sz="1400" dirty="0">
                <a:solidFill>
                  <a:srgbClr val="930E07"/>
                </a:solidFill>
                <a:latin typeface="Arial" pitchFamily="34" charset="0"/>
                <a:ea typeface="Arial" pitchFamily="34" charset="-122"/>
                <a:cs typeface="Arial" pitchFamily="34" charset="-120"/>
              </a:rPr>
              <a:t>Учебная схема ранних макроэкономических индикаторов
</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txBox="1"/>
          <p:nvPr/>
        </p:nvSpPr>
        <p:spPr>
          <a:xfrm>
            <a:off x="3038168" y="1278513"/>
            <a:ext cx="6115664" cy="2044789"/>
          </a:xfrm>
          <a:prstGeom prst="rect">
            <a:avLst/>
          </a:prstGeom>
          <a:noFill/>
          <a:ln/>
        </p:spPr>
        <p:txBody>
          <a:bodyPr wrap="square" lIns="0" tIns="0" rIns="0" bIns="0" rtlCol="0" anchor="ctr"/>
          <a:lstStyle/>
          <a:p>
            <a:pPr algn="ctr" indent="0" marL="0">
              <a:lnSpc>
                <a:spcPct val="80000"/>
              </a:lnSpc>
              <a:buNone/>
            </a:pPr>
            <a:r>
              <a:rPr lang="en-US" sz="4400" b="1" dirty="0">
                <a:solidFill>
                  <a:srgbClr val="FFD279"/>
                </a:solidFill>
                <a:latin typeface="Arial" pitchFamily="34" charset="0"/>
                <a:ea typeface="Arial" pitchFamily="34" charset="-122"/>
                <a:cs typeface="Arial" pitchFamily="34" charset="-120"/>
              </a:rPr>
              <a:t>Мировой кризис проверяет прочность всей экономики
</a:t>
            </a:r>
            <a:endParaRPr lang="en-US" sz="4400" dirty="0"/>
          </a:p>
        </p:txBody>
      </p:sp>
      <p:sp>
        <p:nvSpPr>
          <p:cNvPr id="4" name="Text 1"/>
          <p:cNvSpPr txBox="1"/>
          <p:nvPr/>
        </p:nvSpPr>
        <p:spPr>
          <a:xfrm>
            <a:off x="3036000" y="3779488"/>
            <a:ext cx="6120000" cy="1215300"/>
          </a:xfrm>
          <a:prstGeom prst="rect">
            <a:avLst/>
          </a:prstGeom>
          <a:noFill/>
          <a:ln/>
        </p:spPr>
        <p:txBody>
          <a:bodyPr wrap="square" lIns="0" tIns="0" rIns="0" bIns="0" rtlCol="0" anchor="ctr"/>
          <a:lstStyle/>
          <a:p>
            <a:pPr algn="ctr" indent="0" marL="0">
              <a:lnSpc>
                <a:spcPct val="100000"/>
              </a:lnSpc>
              <a:buNone/>
            </a:pPr>
            <a:r>
              <a:rPr lang="en-US" sz="1600" dirty="0">
                <a:solidFill>
                  <a:srgbClr val="FFFFFF"/>
                </a:solidFill>
                <a:latin typeface="Arial" pitchFamily="34" charset="0"/>
                <a:ea typeface="Arial" pitchFamily="34" charset="-122"/>
                <a:cs typeface="Arial" pitchFamily="34" charset="-120"/>
              </a:rPr>
              <a:t>Кризис редко остаётся в одной стране или отрасли: он затрагивает банки, заводы, семьи и бюджеты государств. История показывает, что лучше всего помогают резервы, осторожные кредиты и быстрая поддержка людей.
</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2026-06-01T05:27:59Z</dcterms:created>
  <dcterms:modified xsi:type="dcterms:W3CDTF">2026-06-01T05:27:59Z</dcterms:modified>
</cp:coreProperties>
</file>