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image" Target="../media/image-3-9.png"/><Relationship Id="rId10" Type="http://schemas.openxmlformats.org/officeDocument/2006/relationships/image" Target="../media/image-3-10.png"/><Relationship Id="rId11" Type="http://schemas.openxmlformats.org/officeDocument/2006/relationships/image" Target="../media/image-3-11.png"/><Relationship Id="rId12" Type="http://schemas.openxmlformats.org/officeDocument/2006/relationships/slideLayout" Target="../slideLayouts/slideLayout1.xml"/><Relationship Id="rId1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jpeg"/><Relationship Id="rId4" Type="http://schemas.openxmlformats.org/officeDocument/2006/relationships/image" Target="../media/image-5-4.png"/><Relationship Id="rId5" Type="http://schemas.openxmlformats.org/officeDocument/2006/relationships/image" Target="../media/image-5-5.jpeg"/><Relationship Id="rId6" Type="http://schemas.openxmlformats.org/officeDocument/2006/relationships/image" Target="../media/image-5-6.png"/><Relationship Id="rId7" Type="http://schemas.openxmlformats.org/officeDocument/2006/relationships/slideLayout" Target="../slideLayouts/slideLayout1.xml"/><Relationship Id="rId8"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slideLayout" Target="../slideLayouts/slideLayout1.xml"/><Relationship Id="rId7"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jpeg"/><Relationship Id="rId7" Type="http://schemas.openxmlformats.org/officeDocument/2006/relationships/image" Target="../media/image-11-7.png"/><Relationship Id="rId8" Type="http://schemas.openxmlformats.org/officeDocument/2006/relationships/slideLayout" Target="../slideLayouts/slideLayout1.xml"/><Relationship Id="rId9"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jpe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slideLayout" Target="../slideLayouts/slideLayout1.xml"/><Relationship Id="rId9"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slideLayout" Target="../slideLayouts/slideLayout1.xml"/><Relationship Id="rId7"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jpeg"/><Relationship Id="rId7" Type="http://schemas.openxmlformats.org/officeDocument/2006/relationships/image" Target="../media/image-17-7.png"/><Relationship Id="rId8" Type="http://schemas.openxmlformats.org/officeDocument/2006/relationships/slideLayout" Target="../slideLayouts/slideLayout1.xml"/><Relationship Id="rId9"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slideLayout" Target="../slideLayouts/slideLayout1.xml"/><Relationship Id="rId9"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72558" y="0"/>
            <a:ext cx="4570884"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59150" y="1089275"/>
            <a:ext cx="3903300" cy="2546100"/>
          </a:xfrm>
          <a:prstGeom prst="rect">
            <a:avLst/>
          </a:prstGeom>
          <a:noFill/>
          <a:ln/>
        </p:spPr>
        <p:txBody>
          <a:bodyPr wrap="square" lIns="0" tIns="0" rIns="0" bIns="0" rtlCol="0" anchor="t"/>
          <a:lstStyle/>
          <a:p>
            <a:pPr algn="l" indent="0" marL="0">
              <a:lnSpc>
                <a:spcPct val="90000"/>
              </a:lnSpc>
              <a:buNone/>
            </a:pPr>
            <a:r>
              <a:rPr lang="en-US" sz="3500" b="1" dirty="0">
                <a:solidFill>
                  <a:srgbClr val="9B3BEF"/>
                </a:solidFill>
                <a:latin typeface="Arial" pitchFamily="34" charset="0"/>
                <a:ea typeface="Arial" pitchFamily="34" charset="-122"/>
                <a:cs typeface="Arial" pitchFamily="34" charset="-120"/>
              </a:rPr>
              <a:t>Экологические проблемы и английская лексика: почему это важно
</a:t>
            </a:r>
            <a:endParaRPr lang="en-US" sz="3500" dirty="0"/>
          </a:p>
        </p:txBody>
      </p:sp>
      <p:sp>
        <p:nvSpPr>
          <p:cNvPr id="7" name="Text 1"/>
          <p:cNvSpPr txBox="1"/>
          <p:nvPr/>
        </p:nvSpPr>
        <p:spPr>
          <a:xfrm>
            <a:off x="359150" y="360000"/>
            <a:ext cx="3878100" cy="200100"/>
          </a:xfrm>
          <a:prstGeom prst="rect">
            <a:avLst/>
          </a:prstGeom>
          <a:noFill/>
          <a:ln/>
        </p:spPr>
        <p:txBody>
          <a:bodyPr wrap="square" lIns="0" tIns="0" rIns="0" bIns="0" rtlCol="0" anchor="t"/>
          <a:lstStyle/>
          <a:p>
            <a:pPr algn="l" indent="0" marL="0">
              <a:lnSpc>
                <a:spcPct val="100000"/>
              </a:lnSpc>
              <a:buNone/>
            </a:pPr>
            <a:r>
              <a:rPr lang="en-US" sz="1300" i="1" dirty="0">
                <a:solidFill>
                  <a:srgbClr val="9B3BEF"/>
                </a:solidFill>
                <a:latin typeface="Arial" pitchFamily="34" charset="0"/>
                <a:ea typeface="Arial" pitchFamily="34" charset="-122"/>
                <a:cs typeface="Arial" pitchFamily="34" charset="-120"/>
              </a:rPr>
              <a:t>
</a:t>
            </a:r>
            <a:endParaRPr lang="en-US" sz="1300" dirty="0"/>
          </a:p>
        </p:txBody>
      </p:sp>
      <p:sp>
        <p:nvSpPr>
          <p:cNvPr id="8" name="Text 2"/>
          <p:cNvSpPr txBox="1"/>
          <p:nvPr/>
        </p:nvSpPr>
        <p:spPr>
          <a:xfrm>
            <a:off x="4482298" y="3635325"/>
            <a:ext cx="3426000" cy="8982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Экология помогает учить английский через реальные темы и простые слова.
</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948470" y="1751575"/>
            <a:ext cx="2601860" cy="281044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85600" y="453400"/>
            <a:ext cx="7373700" cy="800400"/>
          </a:xfrm>
          <a:prstGeom prst="rect">
            <a:avLst/>
          </a:prstGeom>
          <a:noFill/>
          <a:ln/>
        </p:spPr>
        <p:txBody>
          <a:bodyPr wrap="square" lIns="0" tIns="0" rIns="0" bIns="0" rtlCol="0" anchor="t"/>
          <a:lstStyle/>
          <a:p>
            <a:pPr algn="ctr" indent="0" marL="0">
              <a:lnSpc>
                <a:spcPct val="100000"/>
              </a:lnSpc>
              <a:buNone/>
            </a:pPr>
            <a:r>
              <a:rPr lang="en-US" sz="3565" b="1" dirty="0">
                <a:solidFill>
                  <a:srgbClr val="000000"/>
                </a:solidFill>
                <a:latin typeface="Arial" pitchFamily="34" charset="0"/>
                <a:ea typeface="Arial" pitchFamily="34" charset="-122"/>
                <a:cs typeface="Arial" pitchFamily="34" charset="-120"/>
              </a:rPr>
              <a:t>Экология в повседневной жизни
</a:t>
            </a:r>
            <a:endParaRPr lang="en-US" sz="3565" dirty="0"/>
          </a:p>
        </p:txBody>
      </p:sp>
      <p:sp>
        <p:nvSpPr>
          <p:cNvPr id="6" name="Text 1"/>
          <p:cNvSpPr txBox="1"/>
          <p:nvPr/>
        </p:nvSpPr>
        <p:spPr>
          <a:xfrm>
            <a:off x="3960525" y="1988425"/>
            <a:ext cx="4705500" cy="1644900"/>
          </a:xfrm>
          <a:prstGeom prst="rect">
            <a:avLst/>
          </a:prstGeom>
          <a:noFill/>
          <a:ln/>
        </p:spPr>
        <p:txBody>
          <a:bodyPr wrap="square" lIns="0" tIns="0" rIns="0" bIns="0" rtlCol="0" anchor="ctr"/>
          <a:lstStyle/>
          <a:p>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Слова nature, environment, pollution, recycle и protect часто встречаются в учебных текстах. Они помогают говорить о доме, школе, улице и парке простыми английскими фразами и предлагать понятные решения.
</a:t>
            </a:r>
            <a:endParaRPr lang="en-US" sz="1800" dirty="0"/>
          </a:p>
        </p:txBody>
      </p:sp>
      <p:sp>
        <p:nvSpPr>
          <p:cNvPr id="7" name="Text 2"/>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35950" y="1974365"/>
            <a:ext cx="452400" cy="36192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408850" y="1954258"/>
            <a:ext cx="452400" cy="402133"/>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305825" y="1924325"/>
            <a:ext cx="404250" cy="4620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4845100" y="3506975"/>
            <a:ext cx="452400" cy="4524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1972325" y="3506975"/>
            <a:ext cx="452400" cy="452400"/>
          </a:xfrm>
          <a:prstGeom prst="rect">
            <a:avLst/>
          </a:prstGeom>
        </p:spPr>
      </p:pic>
      <p:sp>
        <p:nvSpPr>
          <p:cNvPr id="13" name="Text 0"/>
          <p:cNvSpPr txBox="1"/>
          <p:nvPr/>
        </p:nvSpPr>
        <p:spPr>
          <a:xfrm>
            <a:off x="359150" y="360000"/>
            <a:ext cx="8425800" cy="1103700"/>
          </a:xfrm>
          <a:prstGeom prst="rect">
            <a:avLst/>
          </a:prstGeom>
          <a:noFill/>
          <a:ln/>
        </p:spPr>
        <p:txBody>
          <a:bodyPr wrap="square" lIns="0" tIns="0" rIns="0" bIns="0" rtlCol="0" anchor="ctr"/>
          <a:lstStyle/>
          <a:p>
            <a:pPr algn="l" indent="0" marL="0">
              <a:lnSpc>
                <a:spcPct val="100000"/>
              </a:lnSpc>
              <a:buNone/>
            </a:pPr>
            <a:r>
              <a:rPr lang="en-US" sz="2700" b="1" dirty="0">
                <a:solidFill>
                  <a:srgbClr val="FFFFFF"/>
                </a:solidFill>
                <a:latin typeface="Arial" pitchFamily="34" charset="0"/>
                <a:ea typeface="Arial" pitchFamily="34" charset="-122"/>
                <a:cs typeface="Arial" pitchFamily="34" charset="-120"/>
              </a:rPr>
              <a:t>Основные виды экологических проблем
</a:t>
            </a:r>
            <a:endParaRPr lang="en-US" sz="2700" dirty="0"/>
          </a:p>
        </p:txBody>
      </p:sp>
      <p:sp>
        <p:nvSpPr>
          <p:cNvPr id="14"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3</a:t>
            </a:r>
            <a:endParaRPr lang="en-US" sz="1000" dirty="0"/>
          </a:p>
        </p:txBody>
      </p:sp>
      <p:sp>
        <p:nvSpPr>
          <p:cNvPr id="15" name="Text 2"/>
          <p:cNvSpPr txBox="1"/>
          <p:nvPr/>
        </p:nvSpPr>
        <p:spPr>
          <a:xfrm>
            <a:off x="535950" y="2434300"/>
            <a:ext cx="2290500" cy="641700"/>
          </a:xfrm>
          <a:prstGeom prst="rect">
            <a:avLst/>
          </a:prstGeom>
          <a:noFill/>
          <a:ln/>
        </p:spPr>
        <p:txBody>
          <a:bodyPr wrap="square" lIns="0" tIns="0" rIns="0" bIns="0" rtlCol="0" anchor="t"/>
          <a:lstStyle/>
          <a:p>
            <a:pPr algn="l" indent="0" marL="0">
              <a:lnSpc>
                <a:spcPct val="100000"/>
              </a:lnSpc>
              <a:buNone/>
            </a:pPr>
            <a:r>
              <a:rPr lang="en-US" sz="955" dirty="0">
                <a:solidFill>
                  <a:srgbClr val="000000"/>
                </a:solidFill>
                <a:latin typeface="Arial" pitchFamily="34" charset="0"/>
                <a:ea typeface="Arial" pitchFamily="34" charset="-122"/>
                <a:cs typeface="Arial" pitchFamily="34" charset="-120"/>
              </a:rPr>
              <a:t>Air pollution — это грязный воздух от машин и заводов. Школьникам важно знать слова pollute, dirty и fumes, чтобы описывать проблему простыми предложениями и называть её причины.
</a:t>
            </a:r>
            <a:endParaRPr lang="en-US" sz="955" dirty="0"/>
          </a:p>
        </p:txBody>
      </p:sp>
      <p:sp>
        <p:nvSpPr>
          <p:cNvPr id="16" name="Text 3"/>
          <p:cNvSpPr txBox="1"/>
          <p:nvPr/>
        </p:nvSpPr>
        <p:spPr>
          <a:xfrm>
            <a:off x="1077200" y="1938275"/>
            <a:ext cx="1749300" cy="4341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Загрязнение воздуха
</a:t>
            </a:r>
            <a:endParaRPr lang="en-US" sz="1400" dirty="0"/>
          </a:p>
        </p:txBody>
      </p:sp>
      <p:sp>
        <p:nvSpPr>
          <p:cNvPr id="17" name="Text 4"/>
          <p:cNvSpPr txBox="1"/>
          <p:nvPr/>
        </p:nvSpPr>
        <p:spPr>
          <a:xfrm>
            <a:off x="3408850" y="2434300"/>
            <a:ext cx="2290500" cy="641700"/>
          </a:xfrm>
          <a:prstGeom prst="rect">
            <a:avLst/>
          </a:prstGeom>
          <a:noFill/>
          <a:ln/>
        </p:spPr>
        <p:txBody>
          <a:bodyPr wrap="square" lIns="0" tIns="0" rIns="0" bIns="0" rtlCol="0" anchor="t"/>
          <a:lstStyle/>
          <a:p>
            <a:pPr algn="l" indent="0" marL="0">
              <a:lnSpc>
                <a:spcPct val="100000"/>
              </a:lnSpc>
              <a:buNone/>
            </a:pPr>
            <a:r>
              <a:rPr lang="en-US" sz="915" dirty="0">
                <a:solidFill>
                  <a:srgbClr val="000000"/>
                </a:solidFill>
                <a:latin typeface="Arial" pitchFamily="34" charset="0"/>
                <a:ea typeface="Arial" pitchFamily="34" charset="-122"/>
                <a:cs typeface="Arial" pitchFamily="34" charset="-120"/>
              </a:rPr>
              <a:t>Water pollution — это грязная вода в реках, озёрах и морях. Подходят короткие объяснения: waste and chemicals pollute water. Такие фразы легко использовать в устных ответах и чтении.
</a:t>
            </a:r>
            <a:endParaRPr lang="en-US" sz="915" dirty="0"/>
          </a:p>
        </p:txBody>
      </p:sp>
      <p:sp>
        <p:nvSpPr>
          <p:cNvPr id="18" name="Text 5"/>
          <p:cNvSpPr txBox="1"/>
          <p:nvPr/>
        </p:nvSpPr>
        <p:spPr>
          <a:xfrm>
            <a:off x="3950100" y="1938275"/>
            <a:ext cx="1749300" cy="4341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Загрязнение воды
</a:t>
            </a:r>
            <a:endParaRPr lang="en-US" sz="1400" dirty="0"/>
          </a:p>
        </p:txBody>
      </p:sp>
      <p:sp>
        <p:nvSpPr>
          <p:cNvPr id="19" name="Text 6"/>
          <p:cNvSpPr txBox="1"/>
          <p:nvPr/>
        </p:nvSpPr>
        <p:spPr>
          <a:xfrm>
            <a:off x="6281750" y="2434300"/>
            <a:ext cx="2290500" cy="6417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Deforestation means cutting down too many trees. Это слово связано с глаголами cut down, protect и plant. Ученики могут говорить, почему леса важны для животных и воздуха.
</a:t>
            </a:r>
            <a:endParaRPr lang="en-US" sz="1000" dirty="0"/>
          </a:p>
        </p:txBody>
      </p:sp>
      <p:sp>
        <p:nvSpPr>
          <p:cNvPr id="20" name="Text 7"/>
          <p:cNvSpPr txBox="1"/>
          <p:nvPr/>
        </p:nvSpPr>
        <p:spPr>
          <a:xfrm>
            <a:off x="6823000" y="1938275"/>
            <a:ext cx="1749300" cy="4341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Вырубка лесов
</a:t>
            </a:r>
            <a:endParaRPr lang="en-US" sz="1400" dirty="0"/>
          </a:p>
        </p:txBody>
      </p:sp>
      <p:sp>
        <p:nvSpPr>
          <p:cNvPr id="21" name="Text 8"/>
          <p:cNvSpPr txBox="1"/>
          <p:nvPr/>
        </p:nvSpPr>
        <p:spPr>
          <a:xfrm>
            <a:off x="4845100" y="4012150"/>
            <a:ext cx="2290500" cy="6417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Climate change is a big topic even for middle school. Простые слова hot, rain, storm, ice и temperature помогают объяснить, как меняется погода и почему это важно для природы.
</a:t>
            </a:r>
            <a:endParaRPr lang="en-US" sz="1000" dirty="0"/>
          </a:p>
        </p:txBody>
      </p:sp>
      <p:sp>
        <p:nvSpPr>
          <p:cNvPr id="22" name="Text 9"/>
          <p:cNvSpPr txBox="1"/>
          <p:nvPr/>
        </p:nvSpPr>
        <p:spPr>
          <a:xfrm>
            <a:off x="5386350" y="3516125"/>
            <a:ext cx="1749300" cy="4341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Изменение климата
</a:t>
            </a:r>
            <a:endParaRPr lang="en-US" sz="1400" dirty="0"/>
          </a:p>
        </p:txBody>
      </p:sp>
      <p:sp>
        <p:nvSpPr>
          <p:cNvPr id="23" name="Text 10"/>
          <p:cNvSpPr txBox="1"/>
          <p:nvPr/>
        </p:nvSpPr>
        <p:spPr>
          <a:xfrm>
            <a:off x="1972325" y="4012150"/>
            <a:ext cx="2290500" cy="641700"/>
          </a:xfrm>
          <a:prstGeom prst="rect">
            <a:avLst/>
          </a:prstGeom>
          <a:noFill/>
          <a:ln/>
        </p:spPr>
        <p:txBody>
          <a:bodyPr wrap="square" lIns="0" tIns="0" rIns="0" bIns="0" rtlCol="0" anchor="t"/>
          <a:lstStyle/>
          <a:p>
            <a:pPr algn="l" indent="0" marL="0">
              <a:lnSpc>
                <a:spcPct val="100000"/>
              </a:lnSpc>
              <a:buNone/>
            </a:pPr>
            <a:r>
              <a:rPr lang="en-US" sz="922" dirty="0">
                <a:solidFill>
                  <a:srgbClr val="000000"/>
                </a:solidFill>
                <a:latin typeface="Arial" pitchFamily="34" charset="0"/>
                <a:ea typeface="Arial" pitchFamily="34" charset="-122"/>
                <a:cs typeface="Arial" pitchFamily="34" charset="-120"/>
              </a:rPr>
              <a:t>Waste and litter are everyday environmental problems. Слова throw away, recycle и sort помогают описать, как мусор появляется и как люди могут уменьшить его количество дома и в школе.
</a:t>
            </a:r>
            <a:endParaRPr lang="en-US" sz="922" dirty="0"/>
          </a:p>
        </p:txBody>
      </p:sp>
      <p:sp>
        <p:nvSpPr>
          <p:cNvPr id="24" name="Text 11"/>
          <p:cNvSpPr txBox="1"/>
          <p:nvPr/>
        </p:nvSpPr>
        <p:spPr>
          <a:xfrm>
            <a:off x="2513575" y="3516125"/>
            <a:ext cx="1749300" cy="4341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Мусор и отходы
</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9149" y="1345518"/>
            <a:ext cx="4116600" cy="343526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9150" y="360000"/>
            <a:ext cx="8109900" cy="985200"/>
          </a:xfrm>
          <a:prstGeom prst="rect">
            <a:avLst/>
          </a:prstGeom>
          <a:noFill/>
          <a:ln/>
        </p:spPr>
        <p:txBody>
          <a:bodyPr wrap="square" lIns="0" tIns="0" rIns="0" bIns="0" rtlCol="0" anchor="ctr"/>
          <a:lstStyle/>
          <a:p>
            <a:pPr algn="l" indent="0" marL="0">
              <a:lnSpc>
                <a:spcPct val="100000"/>
              </a:lnSpc>
              <a:buNone/>
            </a:pPr>
            <a:r>
              <a:rPr lang="en-US" sz="2700" b="1" dirty="0">
                <a:solidFill>
                  <a:srgbClr val="9B3BEF"/>
                </a:solidFill>
                <a:latin typeface="Arial" pitchFamily="34" charset="0"/>
                <a:ea typeface="Arial" pitchFamily="34" charset="-122"/>
                <a:cs typeface="Arial" pitchFamily="34" charset="-120"/>
              </a:rPr>
              <a:t>Какие экологические проблемы встречаются чаще всего
</a:t>
            </a:r>
            <a:endParaRPr lang="en-US" sz="2700" dirty="0"/>
          </a:p>
        </p:txBody>
      </p:sp>
      <p:sp>
        <p:nvSpPr>
          <p:cNvPr id="6"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4</a:t>
            </a:r>
            <a:endParaRPr lang="en-US" sz="1000" dirty="0"/>
          </a:p>
        </p:txBody>
      </p:sp>
      <p:sp>
        <p:nvSpPr>
          <p:cNvPr id="7" name="Text 2"/>
          <p:cNvSpPr txBox="1"/>
          <p:nvPr/>
        </p:nvSpPr>
        <p:spPr>
          <a:xfrm>
            <a:off x="4668300" y="1345200"/>
            <a:ext cx="4116600" cy="12267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Диаграмма показывает, что ученики чаще замечают мусор, пластик и загрязнение воздуха рядом со школой, домом и в парке.
</a:t>
            </a:r>
            <a:endParaRPr lang="en-US" sz="1400" dirty="0"/>
          </a:p>
        </p:txBody>
      </p:sp>
      <p:sp>
        <p:nvSpPr>
          <p:cNvPr id="8" name="Text 3"/>
          <p:cNvSpPr txBox="1"/>
          <p:nvPr/>
        </p:nvSpPr>
        <p:spPr>
          <a:xfrm>
            <a:off x="4668300" y="4524900"/>
            <a:ext cx="4116600" cy="258600"/>
          </a:xfrm>
          <a:prstGeom prst="rect">
            <a:avLst/>
          </a:prstGeom>
          <a:noFill/>
          <a:ln/>
        </p:spPr>
        <p:txBody>
          <a:bodyPr wrap="square" lIns="0" tIns="0" rIns="0" bIns="0" rtlCol="0" anchor="t"/>
          <a:lstStyle/>
          <a:p>
            <a:pPr algn="l" indent="0" marL="0">
              <a:lnSpc>
                <a:spcPct val="90000"/>
              </a:lnSpc>
              <a:buNone/>
            </a:pPr>
            <a:r>
              <a:rPr lang="en-US" sz="1000" dirty="0">
                <a:solidFill>
                  <a:srgbClr val="9B3BEF"/>
                </a:solidFill>
                <a:latin typeface="Arial" pitchFamily="34" charset="0"/>
                <a:ea typeface="Arial" pitchFamily="34" charset="-122"/>
                <a:cs typeface="Arial" pitchFamily="34" charset="-120"/>
              </a:rPr>
              <a:t>Учебная иллюстрация по теме; условные данные для презентации.
</a:t>
            </a:r>
            <a:endParaRPr lang="en-US" sz="1000" dirty="0"/>
          </a:p>
        </p:txBody>
      </p:sp>
      <p:sp>
        <p:nvSpPr>
          <p:cNvPr id="9" name="Text 4"/>
          <p:cNvSpPr txBox="1"/>
          <p:nvPr/>
        </p:nvSpPr>
        <p:spPr>
          <a:xfrm>
            <a:off x="4668300" y="2772700"/>
            <a:ext cx="4116600" cy="12267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Самые заметные проблемы связаны с повседневной жизнью, поэтому их легче обсуждать на уроке английского.
</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668300" y="1424527"/>
            <a:ext cx="4116600" cy="1547745"/>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59150" y="1424527"/>
            <a:ext cx="4116600" cy="1547745"/>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57800" y="360000"/>
            <a:ext cx="8428500" cy="985200"/>
          </a:xfrm>
          <a:prstGeom prst="rect">
            <a:avLst/>
          </a:prstGeom>
          <a:noFill/>
          <a:ln/>
        </p:spPr>
        <p:txBody>
          <a:bodyPr wrap="square" lIns="0" tIns="0" rIns="0" bIns="0" rtlCol="0" anchor="ctr"/>
          <a:lstStyle/>
          <a:p>
            <a:pPr algn="l" indent="0" marL="0">
              <a:lnSpc>
                <a:spcPct val="100000"/>
              </a:lnSpc>
              <a:buNone/>
            </a:pPr>
            <a:r>
              <a:rPr lang="en-US" sz="2700" b="1" dirty="0">
                <a:solidFill>
                  <a:srgbClr val="FFFFFF"/>
                </a:solidFill>
                <a:latin typeface="Arial" pitchFamily="34" charset="0"/>
                <a:ea typeface="Arial" pitchFamily="34" charset="-122"/>
                <a:cs typeface="Arial" pitchFamily="34" charset="-120"/>
              </a:rPr>
              <a:t>Мусор и пластик в городе
</a:t>
            </a:r>
            <a:endParaRPr lang="en-US" sz="2700" dirty="0"/>
          </a:p>
        </p:txBody>
      </p:sp>
      <p:sp>
        <p:nvSpPr>
          <p:cNvPr id="9"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5</a:t>
            </a:r>
            <a:endParaRPr lang="en-US" sz="1000" dirty="0"/>
          </a:p>
        </p:txBody>
      </p:sp>
      <p:sp>
        <p:nvSpPr>
          <p:cNvPr id="10" name="Text 2"/>
          <p:cNvSpPr txBox="1"/>
          <p:nvPr/>
        </p:nvSpPr>
        <p:spPr>
          <a:xfrm>
            <a:off x="4845100" y="3777276"/>
            <a:ext cx="3699900" cy="8352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На берегу видны packaging and plastic pieces. Они выглядят маленькими, но легко попадают в воду и мешают животным. Такой пример показывает, почему plastic waste is a serious problem for nature.
</a:t>
            </a:r>
            <a:endParaRPr lang="en-US" sz="1200" dirty="0"/>
          </a:p>
        </p:txBody>
      </p:sp>
      <p:sp>
        <p:nvSpPr>
          <p:cNvPr id="11" name="Text 3"/>
          <p:cNvSpPr txBox="1"/>
          <p:nvPr/>
        </p:nvSpPr>
        <p:spPr>
          <a:xfrm>
            <a:off x="5386350" y="3281250"/>
            <a:ext cx="3158700" cy="434100"/>
          </a:xfrm>
          <a:prstGeom prst="rect">
            <a:avLst/>
          </a:prstGeom>
          <a:noFill/>
          <a:ln/>
        </p:spPr>
        <p:txBody>
          <a:bodyPr wrap="square" lIns="0" tIns="0" rIns="0" bIns="0" rtlCol="0" anchor="ctr"/>
          <a:lstStyle/>
          <a:p>
            <a:pPr algn="l" indent="0" marL="0">
              <a:lnSpc>
                <a:spcPct val="100000"/>
              </a:lnSpc>
              <a:buNone/>
            </a:pPr>
            <a:r>
              <a:rPr lang="en-US" sz="1600" b="1" dirty="0">
                <a:solidFill>
                  <a:srgbClr val="000000"/>
                </a:solidFill>
                <a:latin typeface="Arial" pitchFamily="34" charset="0"/>
                <a:ea typeface="Arial" pitchFamily="34" charset="-122"/>
                <a:cs typeface="Arial" pitchFamily="34" charset="-120"/>
              </a:rPr>
              <a:t>Берег у воды
</a:t>
            </a:r>
            <a:endParaRPr lang="en-US" sz="1600" dirty="0"/>
          </a:p>
        </p:txBody>
      </p:sp>
      <p:sp>
        <p:nvSpPr>
          <p:cNvPr id="12" name="Text 4"/>
          <p:cNvSpPr txBox="1"/>
          <p:nvPr/>
        </p:nvSpPr>
        <p:spPr>
          <a:xfrm>
            <a:off x="535950" y="3777276"/>
            <a:ext cx="3699900" cy="8352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На тротуаре лежат litter, plastic bottles, cans and bags. Люди проходят мимо, но мусор остаётся у дороги. Такие сцены знакомы школьникам и помогают запомнить слова rubbish и bin в реальном контексте.
</a:t>
            </a:r>
            <a:endParaRPr lang="en-US" sz="1200" dirty="0"/>
          </a:p>
        </p:txBody>
      </p:sp>
      <p:sp>
        <p:nvSpPr>
          <p:cNvPr id="13" name="Text 5"/>
          <p:cNvSpPr txBox="1"/>
          <p:nvPr/>
        </p:nvSpPr>
        <p:spPr>
          <a:xfrm>
            <a:off x="1077200" y="3281250"/>
            <a:ext cx="3158700" cy="434100"/>
          </a:xfrm>
          <a:prstGeom prst="rect">
            <a:avLst/>
          </a:prstGeom>
          <a:noFill/>
          <a:ln/>
        </p:spPr>
        <p:txBody>
          <a:bodyPr wrap="square" lIns="0" tIns="0" rIns="0" bIns="0" rtlCol="0" anchor="ctr"/>
          <a:lstStyle/>
          <a:p>
            <a:pPr algn="l" indent="0" marL="0">
              <a:lnSpc>
                <a:spcPct val="100000"/>
              </a:lnSpc>
              <a:buNone/>
            </a:pPr>
            <a:r>
              <a:rPr lang="en-US" sz="1600" b="1" dirty="0">
                <a:solidFill>
                  <a:srgbClr val="000000"/>
                </a:solidFill>
                <a:latin typeface="Arial" pitchFamily="34" charset="0"/>
                <a:ea typeface="Arial" pitchFamily="34" charset="-122"/>
                <a:cs typeface="Arial" pitchFamily="34" charset="-120"/>
              </a:rPr>
              <a:t>Улица после школы
</a:t>
            </a:r>
            <a:endParaRPr 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09675" y="2124796"/>
            <a:ext cx="3765900" cy="171680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6</a:t>
            </a:r>
            <a:endParaRPr lang="en-US" sz="1000" dirty="0"/>
          </a:p>
        </p:txBody>
      </p:sp>
      <p:sp>
        <p:nvSpPr>
          <p:cNvPr id="6" name="Text 1"/>
          <p:cNvSpPr txBox="1"/>
          <p:nvPr/>
        </p:nvSpPr>
        <p:spPr>
          <a:xfrm>
            <a:off x="709675" y="360000"/>
            <a:ext cx="7684500" cy="985200"/>
          </a:xfrm>
          <a:prstGeom prst="rect">
            <a:avLst/>
          </a:prstGeom>
          <a:noFill/>
          <a:ln/>
        </p:spPr>
        <p:txBody>
          <a:bodyPr wrap="square" lIns="0" tIns="0" rIns="0" bIns="0" rtlCol="0" anchor="ctr"/>
          <a:lstStyle/>
          <a:p>
            <a:pPr algn="l" indent="0" marL="0">
              <a:lnSpc>
                <a:spcPct val="100000"/>
              </a:lnSpc>
              <a:buNone/>
            </a:pPr>
            <a:r>
              <a:rPr lang="en-US" sz="2700" b="1" dirty="0">
                <a:solidFill>
                  <a:srgbClr val="000000"/>
                </a:solidFill>
                <a:latin typeface="Arial" pitchFamily="34" charset="0"/>
                <a:ea typeface="Arial" pitchFamily="34" charset="-122"/>
                <a:cs typeface="Arial" pitchFamily="34" charset="-120"/>
              </a:rPr>
              <a:t>Полезные слова для разговора об экологии
</a:t>
            </a:r>
            <a:endParaRPr lang="en-US" sz="2700" dirty="0"/>
          </a:p>
        </p:txBody>
      </p:sp>
      <p:sp>
        <p:nvSpPr>
          <p:cNvPr id="7" name="Text 2"/>
          <p:cNvSpPr txBox="1"/>
          <p:nvPr/>
        </p:nvSpPr>
        <p:spPr>
          <a:xfrm>
            <a:off x="5193900" y="1574700"/>
            <a:ext cx="3200400" cy="2817000"/>
          </a:xfrm>
          <a:prstGeom prst="rect">
            <a:avLst/>
          </a:prstGeom>
          <a:noFill/>
          <a:ln/>
        </p:spPr>
        <p:txBody>
          <a:bodyPr wrap="square" lIns="0" tIns="0" rIns="0" bIns="0" rtlCol="0" anchor="ctr"/>
          <a:lstStyle/>
          <a:p>
            <a:pPr algn="l" indent="0" marL="0">
              <a:lnSpc>
                <a:spcPct val="90000"/>
              </a:lnSpc>
              <a:buNone/>
            </a:pPr>
            <a:r>
              <a:rPr lang="en-US" sz="1700" dirty="0">
                <a:solidFill>
                  <a:srgbClr val="000000"/>
                </a:solidFill>
                <a:latin typeface="Arial" pitchFamily="34" charset="0"/>
                <a:ea typeface="Arial" pitchFamily="34" charset="-122"/>
                <a:cs typeface="Arial" pitchFamily="34" charset="-120"/>
              </a:rPr>
              <a:t>Таблица помогает быстро связать английские слова с русским значением и короткими примерами из жизни школьника.
</a:t>
            </a:r>
            <a:pPr algn="l" indent="0" marL="0">
              <a:lnSpc>
                <a:spcPct val="90000"/>
              </a:lnSpc>
              <a:buNone/>
            </a:pPr>
            <a:r>
              <a:rPr lang="en-US" sz="17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700" dirty="0">
                <a:solidFill>
                  <a:srgbClr val="000000"/>
                </a:solidFill>
                <a:latin typeface="Arial" pitchFamily="34" charset="0"/>
                <a:ea typeface="Arial" pitchFamily="34" charset="-122"/>
                <a:cs typeface="Arial" pitchFamily="34" charset="-120"/>
              </a:rPr>
              <a:t>Короткие слова и устойчивые сочетания легче запоминаются и сразу подходят для простых ответов на уроке.
</a:t>
            </a:r>
            <a:endParaRPr lang="en-US" sz="1700" dirty="0"/>
          </a:p>
        </p:txBody>
      </p:sp>
      <p:sp>
        <p:nvSpPr>
          <p:cNvPr id="8" name="Text 3"/>
          <p:cNvSpPr txBox="1"/>
          <p:nvPr/>
        </p:nvSpPr>
        <p:spPr>
          <a:xfrm>
            <a:off x="709675" y="4522450"/>
            <a:ext cx="3308100" cy="258600"/>
          </a:xfrm>
          <a:prstGeom prst="rect">
            <a:avLst/>
          </a:prstGeom>
          <a:noFill/>
          <a:ln/>
        </p:spPr>
        <p:txBody>
          <a:bodyPr wrap="square" lIns="0" tIns="0" rIns="0" bIns="0" rtlCol="0" anchor="b"/>
          <a:lstStyle/>
          <a:p>
            <a:pPr algn="l" indent="0" marL="0">
              <a:lnSpc>
                <a:spcPct val="90000"/>
              </a:lnSpc>
              <a:buNone/>
            </a:pPr>
            <a:r>
              <a:rPr lang="en-US" sz="1200" dirty="0">
                <a:solidFill>
                  <a:srgbClr val="1E1E1E"/>
                </a:solidFill>
                <a:latin typeface="Arial" pitchFamily="34" charset="0"/>
                <a:ea typeface="Arial" pitchFamily="34" charset="-122"/>
                <a:cs typeface="Arial" pitchFamily="34" charset="-120"/>
              </a:rPr>
              <a:t>Учебная лексика уровня 7 класса
</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668375" y="2419800"/>
            <a:ext cx="4116600" cy="1540200"/>
          </a:xfrm>
          <a:prstGeom prst="rect">
            <a:avLst/>
          </a:prstGeom>
          <a:noFill/>
          <a:ln/>
        </p:spPr>
        <p:txBody>
          <a:bodyPr wrap="square" lIns="0" tIns="0" rIns="0" bIns="0" rtlCol="0" anchor="t"/>
          <a:lstStyle/>
          <a:p>
            <a:pPr algn="l" indent="0" marL="0">
              <a:lnSpc>
                <a:spcPct val="100000"/>
              </a:lnSpc>
              <a:buNone/>
            </a:pPr>
            <a:r>
              <a:rPr lang="en-US" sz="10500" b="1" dirty="0">
                <a:solidFill>
                  <a:srgbClr val="9B3BEF"/>
                </a:solidFill>
                <a:latin typeface="Arial" pitchFamily="34" charset="0"/>
                <a:ea typeface="Arial" pitchFamily="34" charset="-122"/>
                <a:cs typeface="Arial" pitchFamily="34" charset="-120"/>
              </a:rPr>
              <a:t>5 мм
</a:t>
            </a:r>
            <a:endParaRPr lang="en-US" sz="10500" dirty="0"/>
          </a:p>
        </p:txBody>
      </p:sp>
      <p:sp>
        <p:nvSpPr>
          <p:cNvPr id="5" name="Text 1"/>
          <p:cNvSpPr txBox="1"/>
          <p:nvPr/>
        </p:nvSpPr>
        <p:spPr>
          <a:xfrm>
            <a:off x="4668375" y="4115425"/>
            <a:ext cx="3785700" cy="418800"/>
          </a:xfrm>
          <a:prstGeom prst="rect">
            <a:avLst/>
          </a:prstGeom>
          <a:noFill/>
          <a:ln/>
        </p:spPr>
        <p:txBody>
          <a:bodyPr wrap="square" lIns="0" tIns="0" rIns="0" bIns="0" rtlCol="0" anchor="t"/>
          <a:lstStyle/>
          <a:p>
            <a:pPr algn="l" indent="0" marL="0">
              <a:lnSpc>
                <a:spcPct val="90000"/>
              </a:lnSpc>
              <a:buNone/>
            </a:pPr>
            <a:r>
              <a:rPr lang="en-US" sz="1200" dirty="0">
                <a:solidFill>
                  <a:srgbClr val="9B3BEF"/>
                </a:solidFill>
                <a:latin typeface="Arial" pitchFamily="34" charset="0"/>
                <a:ea typeface="Arial" pitchFamily="34" charset="-122"/>
                <a:cs typeface="Arial" pitchFamily="34" charset="-120"/>
              </a:rPr>
              <a:t>— это предел, ниже которого частицы пластика называют microplastics.
</a:t>
            </a:r>
            <a:endParaRPr lang="en-US" sz="1200" dirty="0"/>
          </a:p>
        </p:txBody>
      </p:sp>
      <p:sp>
        <p:nvSpPr>
          <p:cNvPr id="6" name="Text 2"/>
          <p:cNvSpPr txBox="1"/>
          <p:nvPr/>
        </p:nvSpPr>
        <p:spPr>
          <a:xfrm>
            <a:off x="4668375" y="4534225"/>
            <a:ext cx="3398400" cy="249300"/>
          </a:xfrm>
          <a:prstGeom prst="rect">
            <a:avLst/>
          </a:prstGeom>
          <a:noFill/>
          <a:ln/>
        </p:spPr>
        <p:txBody>
          <a:bodyPr wrap="square" lIns="0" tIns="0" rIns="0" bIns="0" rtlCol="0" anchor="b"/>
          <a:lstStyle/>
          <a:p>
            <a:pPr algn="l" indent="0" marL="0">
              <a:lnSpc>
                <a:spcPct val="90000"/>
              </a:lnSpc>
              <a:buNone/>
            </a:pPr>
            <a:r>
              <a:rPr lang="en-US" sz="1090" dirty="0">
                <a:solidFill>
                  <a:srgbClr val="9B3BEF"/>
                </a:solidFill>
                <a:latin typeface="Arial" pitchFamily="34" charset="0"/>
                <a:ea typeface="Arial" pitchFamily="34" charset="-122"/>
                <a:cs typeface="Arial" pitchFamily="34" charset="-120"/>
              </a:rPr>
              <a:t>Определение микропластика: частицы пластика размером менее 5 мм
</a:t>
            </a:r>
            <a:endParaRPr lang="en-US" sz="1090" dirty="0"/>
          </a:p>
        </p:txBody>
      </p:sp>
      <p:sp>
        <p:nvSpPr>
          <p:cNvPr id="7" name="Text 3"/>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7</a:t>
            </a:r>
            <a:endParaRPr lang="en-US" sz="1000" dirty="0"/>
          </a:p>
        </p:txBody>
      </p:sp>
      <p:sp>
        <p:nvSpPr>
          <p:cNvPr id="8" name="Text 4"/>
          <p:cNvSpPr txBox="1"/>
          <p:nvPr/>
        </p:nvSpPr>
        <p:spPr>
          <a:xfrm>
            <a:off x="359150" y="360000"/>
            <a:ext cx="8425800" cy="1485600"/>
          </a:xfrm>
          <a:prstGeom prst="rect">
            <a:avLst/>
          </a:prstGeom>
          <a:noFill/>
          <a:ln/>
        </p:spPr>
        <p:txBody>
          <a:bodyPr wrap="square" lIns="0" tIns="0" rIns="0" bIns="0" rtlCol="0" anchor="ctr"/>
          <a:lstStyle/>
          <a:p>
            <a:pPr algn="l" indent="0" marL="0">
              <a:lnSpc>
                <a:spcPct val="100000"/>
              </a:lnSpc>
              <a:buNone/>
            </a:pPr>
            <a:r>
              <a:rPr lang="en-US" sz="2465" b="1" dirty="0">
                <a:solidFill>
                  <a:srgbClr val="FFFFFF"/>
                </a:solidFill>
                <a:latin typeface="Arial" pitchFamily="34" charset="0"/>
                <a:ea typeface="Arial" pitchFamily="34" charset="-122"/>
                <a:cs typeface="Arial" pitchFamily="34" charset="-120"/>
              </a:rPr>
              <a:t>Микропластик настолько мал, что его трудно увидеть без специальных приборов. Такие частицы могут попадать в воду, почву и пищу животных, поэтому single-use plastic остаётся опасной проблемой.
</a:t>
            </a:r>
            <a:endParaRPr lang="en-US" sz="2465"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9512" y="1705150"/>
            <a:ext cx="8427776" cy="3075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8</a:t>
            </a:r>
            <a:endParaRPr lang="en-US" sz="1000" dirty="0"/>
          </a:p>
        </p:txBody>
      </p:sp>
      <p:sp>
        <p:nvSpPr>
          <p:cNvPr id="6" name="Text 1"/>
          <p:cNvSpPr txBox="1"/>
          <p:nvPr/>
        </p:nvSpPr>
        <p:spPr>
          <a:xfrm>
            <a:off x="357800" y="360000"/>
            <a:ext cx="8428500" cy="755100"/>
          </a:xfrm>
          <a:prstGeom prst="rect">
            <a:avLst/>
          </a:prstGeom>
          <a:noFill/>
          <a:ln/>
        </p:spPr>
        <p:txBody>
          <a:bodyPr wrap="square" lIns="0" tIns="0" rIns="0" bIns="0" rtlCol="0" anchor="t"/>
          <a:lstStyle/>
          <a:p>
            <a:pPr algn="l" indent="0" marL="0">
              <a:lnSpc>
                <a:spcPct val="100000"/>
              </a:lnSpc>
              <a:buNone/>
            </a:pPr>
            <a:r>
              <a:rPr lang="en-US" sz="2700" b="1" dirty="0">
                <a:solidFill>
                  <a:srgbClr val="FFFFFF"/>
                </a:solidFill>
                <a:latin typeface="Arial" pitchFamily="34" charset="0"/>
                <a:ea typeface="Arial" pitchFamily="34" charset="-122"/>
                <a:cs typeface="Arial" pitchFamily="34" charset="-120"/>
              </a:rPr>
              <a:t>Как отходы превращаются в экологическую проблему
</a:t>
            </a:r>
            <a:endParaRPr lang="en-US" sz="2700" dirty="0"/>
          </a:p>
        </p:txBody>
      </p:sp>
      <p:sp>
        <p:nvSpPr>
          <p:cNvPr id="7" name="Text 2"/>
          <p:cNvSpPr txBox="1"/>
          <p:nvPr/>
        </p:nvSpPr>
        <p:spPr>
          <a:xfrm>
            <a:off x="359150" y="1205525"/>
            <a:ext cx="7900200" cy="4092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Учебная схема на основе повседневных действий: покупка, использование, выброс и переработка.
</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199500" y="1412720"/>
            <a:ext cx="434400" cy="434400"/>
          </a:xfrm>
          <a:prstGeom prst="rect">
            <a:avLst/>
          </a:prstGeom>
        </p:spPr>
      </p:pic>
      <p:pic>
        <p:nvPicPr>
          <p:cNvPr id="4" name="Image 2" descr="preencoded.png">    </p:cNvPr>
          <p:cNvPicPr>
            <a:picLocks noChangeAspect="1"/>
          </p:cNvPicPr>
          <p:nvPr/>
        </p:nvPicPr>
        <p:blipFill>
          <a:blip r:embed="rId3"/>
          <a:stretch>
            <a:fillRect/>
          </a:stretch>
        </p:blipFill>
        <p:spPr>
          <a:xfrm>
            <a:off x="2199500" y="3239995"/>
            <a:ext cx="434400" cy="434400"/>
          </a:xfrm>
          <a:prstGeom prst="rect">
            <a:avLst/>
          </a:prstGeom>
        </p:spPr>
      </p:pic>
      <p:pic>
        <p:nvPicPr>
          <p:cNvPr id="5" name="Image 3" descr="preencoded.png">    </p:cNvPr>
          <p:cNvPicPr>
            <a:picLocks noChangeAspect="1"/>
          </p:cNvPicPr>
          <p:nvPr/>
        </p:nvPicPr>
        <p:blipFill>
          <a:blip r:embed="rId4"/>
          <a:stretch>
            <a:fillRect/>
          </a:stretch>
        </p:blipFill>
        <p:spPr>
          <a:xfrm>
            <a:off x="6510000" y="1412720"/>
            <a:ext cx="434400" cy="434400"/>
          </a:xfrm>
          <a:prstGeom prst="rect">
            <a:avLst/>
          </a:prstGeom>
        </p:spPr>
      </p:pic>
      <p:pic>
        <p:nvPicPr>
          <p:cNvPr id="6" name="Image 4" descr="preencoded.png">    </p:cNvPr>
          <p:cNvPicPr>
            <a:picLocks noChangeAspect="1"/>
          </p:cNvPicPr>
          <p:nvPr/>
        </p:nvPicPr>
        <p:blipFill>
          <a:blip r:embed="rId5"/>
          <a:stretch>
            <a:fillRect/>
          </a:stretch>
        </p:blipFill>
        <p:spPr>
          <a:xfrm>
            <a:off x="6510000" y="3264129"/>
            <a:ext cx="434400" cy="386133"/>
          </a:xfrm>
          <a:prstGeom prst="rect">
            <a:avLst/>
          </a:prstGeom>
        </p:spPr>
      </p:pic>
      <p:sp>
        <p:nvSpPr>
          <p:cNvPr id="7"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9</a:t>
            </a:r>
            <a:endParaRPr lang="en-US" sz="1000" dirty="0"/>
          </a:p>
        </p:txBody>
      </p:sp>
      <p:sp>
        <p:nvSpPr>
          <p:cNvPr id="8" name="Text 1"/>
          <p:cNvSpPr txBox="1"/>
          <p:nvPr/>
        </p:nvSpPr>
        <p:spPr>
          <a:xfrm>
            <a:off x="357800" y="360000"/>
            <a:ext cx="8428500" cy="985200"/>
          </a:xfrm>
          <a:prstGeom prst="rect">
            <a:avLst/>
          </a:prstGeom>
          <a:noFill/>
          <a:ln/>
        </p:spPr>
        <p:txBody>
          <a:bodyPr wrap="square" lIns="0" tIns="0" rIns="0" bIns="0" rtlCol="0" anchor="ctr"/>
          <a:lstStyle/>
          <a:p>
            <a:pPr algn="l" indent="0" marL="0">
              <a:lnSpc>
                <a:spcPct val="100000"/>
              </a:lnSpc>
              <a:buNone/>
            </a:pPr>
            <a:r>
              <a:rPr lang="en-US" sz="2700" b="1" dirty="0">
                <a:solidFill>
                  <a:srgbClr val="FFFFFF"/>
                </a:solidFill>
                <a:latin typeface="Arial" pitchFamily="34" charset="0"/>
                <a:ea typeface="Arial" pitchFamily="34" charset="-122"/>
                <a:cs typeface="Arial" pitchFamily="34" charset="-120"/>
              </a:rPr>
              <a:t>Почему леса так важны
</a:t>
            </a:r>
            <a:endParaRPr lang="en-US" sz="2700" dirty="0"/>
          </a:p>
        </p:txBody>
      </p:sp>
      <p:sp>
        <p:nvSpPr>
          <p:cNvPr id="9" name="Text 2"/>
          <p:cNvSpPr txBox="1"/>
          <p:nvPr/>
        </p:nvSpPr>
        <p:spPr>
          <a:xfrm>
            <a:off x="357800" y="1914650"/>
            <a:ext cx="4117800" cy="362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Дом для животных
</a:t>
            </a:r>
            <a:endParaRPr lang="en-US" sz="1400" dirty="0"/>
          </a:p>
        </p:txBody>
      </p:sp>
      <p:sp>
        <p:nvSpPr>
          <p:cNvPr id="10" name="Text 3"/>
          <p:cNvSpPr txBox="1"/>
          <p:nvPr/>
        </p:nvSpPr>
        <p:spPr>
          <a:xfrm>
            <a:off x="884750" y="2344575"/>
            <a:ext cx="3065400" cy="710700"/>
          </a:xfrm>
          <a:prstGeom prst="rect">
            <a:avLst/>
          </a:prstGeom>
          <a:noFill/>
          <a:ln/>
        </p:spPr>
        <p:txBody>
          <a:bodyPr wrap="square" lIns="0" tIns="0" rIns="0" bIns="0" rtlCol="0" anchor="t"/>
          <a:lstStyle/>
          <a:p>
            <a:pPr algn="ctr" indent="0" marL="0">
              <a:lnSpc>
                <a:spcPct val="100000"/>
              </a:lnSpc>
              <a:buNone/>
            </a:pPr>
            <a:r>
              <a:rPr lang="en-US" sz="1181" dirty="0">
                <a:solidFill>
                  <a:srgbClr val="FFFFFF"/>
                </a:solidFill>
                <a:latin typeface="Arial" pitchFamily="34" charset="0"/>
                <a:ea typeface="Arial" pitchFamily="34" charset="-122"/>
                <a:cs typeface="Arial" pitchFamily="34" charset="-120"/>
              </a:rPr>
              <a:t>Forests are habitats for many animals. Когда деревья исчезают, животные теряют shelter and food. Это помогает понять слово habitat и связать его с реальной жизнью леса.
</a:t>
            </a:r>
            <a:endParaRPr lang="en-US" sz="1181" dirty="0"/>
          </a:p>
        </p:txBody>
      </p:sp>
      <p:sp>
        <p:nvSpPr>
          <p:cNvPr id="11" name="Text 4"/>
          <p:cNvSpPr txBox="1"/>
          <p:nvPr/>
        </p:nvSpPr>
        <p:spPr>
          <a:xfrm>
            <a:off x="357800" y="3741925"/>
            <a:ext cx="4117800" cy="362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Защита почвы
</a:t>
            </a:r>
            <a:endParaRPr lang="en-US" sz="1400" dirty="0"/>
          </a:p>
        </p:txBody>
      </p:sp>
      <p:sp>
        <p:nvSpPr>
          <p:cNvPr id="12" name="Text 5"/>
          <p:cNvSpPr txBox="1"/>
          <p:nvPr/>
        </p:nvSpPr>
        <p:spPr>
          <a:xfrm>
            <a:off x="884750" y="4171850"/>
            <a:ext cx="3065400" cy="710700"/>
          </a:xfrm>
          <a:prstGeom prst="rect">
            <a:avLst/>
          </a:prstGeom>
          <a:noFill/>
          <a:ln/>
        </p:spPr>
        <p:txBody>
          <a:bodyPr wrap="square" lIns="0" tIns="0" rIns="0" bIns="0" rtlCol="0" anchor="t"/>
          <a:lstStyle/>
          <a:p>
            <a:pPr algn="ctr" indent="0" marL="0">
              <a:lnSpc>
                <a:spcPct val="100000"/>
              </a:lnSpc>
              <a:buNone/>
            </a:pPr>
            <a:r>
              <a:rPr lang="en-US" sz="1119" dirty="0">
                <a:solidFill>
                  <a:srgbClr val="FFFFFF"/>
                </a:solidFill>
                <a:latin typeface="Arial" pitchFamily="34" charset="0"/>
                <a:ea typeface="Arial" pitchFamily="34" charset="-122"/>
                <a:cs typeface="Arial" pitchFamily="34" charset="-120"/>
              </a:rPr>
              <a:t>Forests protect the soil from wind and rain. Если trees are cut down, земля становится слабее и быстрее разрушается. Короткие фразы помогают описывать причину и результат без сложных конструкций.
</a:t>
            </a:r>
            <a:endParaRPr lang="en-US" sz="1119" dirty="0"/>
          </a:p>
        </p:txBody>
      </p:sp>
      <p:sp>
        <p:nvSpPr>
          <p:cNvPr id="13" name="Text 6"/>
          <p:cNvSpPr txBox="1"/>
          <p:nvPr/>
        </p:nvSpPr>
        <p:spPr>
          <a:xfrm>
            <a:off x="4668300" y="1914650"/>
            <a:ext cx="4117800" cy="362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Чище воздух
</a:t>
            </a:r>
            <a:endParaRPr lang="en-US" sz="1400" dirty="0"/>
          </a:p>
        </p:txBody>
      </p:sp>
      <p:sp>
        <p:nvSpPr>
          <p:cNvPr id="14" name="Text 7"/>
          <p:cNvSpPr txBox="1"/>
          <p:nvPr/>
        </p:nvSpPr>
        <p:spPr>
          <a:xfrm>
            <a:off x="5195250" y="2344575"/>
            <a:ext cx="3065400" cy="710700"/>
          </a:xfrm>
          <a:prstGeom prst="rect">
            <a:avLst/>
          </a:prstGeom>
          <a:noFill/>
          <a:ln/>
        </p:spPr>
        <p:txBody>
          <a:bodyPr wrap="square" lIns="0" tIns="0" rIns="0" bIns="0" rtlCol="0" anchor="t"/>
          <a:lstStyle/>
          <a:p>
            <a:pPr algn="ctr" indent="0" marL="0">
              <a:lnSpc>
                <a:spcPct val="100000"/>
              </a:lnSpc>
              <a:buNone/>
            </a:pPr>
            <a:r>
              <a:rPr lang="en-US" sz="1119" dirty="0">
                <a:solidFill>
                  <a:srgbClr val="FFFFFF"/>
                </a:solidFill>
                <a:latin typeface="Arial" pitchFamily="34" charset="0"/>
                <a:ea typeface="Arial" pitchFamily="34" charset="-122"/>
                <a:cs typeface="Arial" pitchFamily="34" charset="-120"/>
              </a:rPr>
              <a:t>Trees help make the air cleaner and give us oxygen. Простая фраза trees give us oxygen подходит для 7 класса и показывает, почему лес важен не только для животных, но и для людей.
</a:t>
            </a:r>
            <a:endParaRPr lang="en-US" sz="1119" dirty="0"/>
          </a:p>
        </p:txBody>
      </p:sp>
      <p:sp>
        <p:nvSpPr>
          <p:cNvPr id="15" name="Text 8"/>
          <p:cNvSpPr txBox="1"/>
          <p:nvPr/>
        </p:nvSpPr>
        <p:spPr>
          <a:xfrm>
            <a:off x="4668300" y="3741925"/>
            <a:ext cx="4117800" cy="362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Потеря дома
</a:t>
            </a:r>
            <a:endParaRPr lang="en-US" sz="1400" dirty="0"/>
          </a:p>
        </p:txBody>
      </p:sp>
      <p:sp>
        <p:nvSpPr>
          <p:cNvPr id="16" name="Text 9"/>
          <p:cNvSpPr txBox="1"/>
          <p:nvPr/>
        </p:nvSpPr>
        <p:spPr>
          <a:xfrm>
            <a:off x="5195250" y="4171850"/>
            <a:ext cx="3065400" cy="710700"/>
          </a:xfrm>
          <a:prstGeom prst="rect">
            <a:avLst/>
          </a:prstGeom>
          <a:noFill/>
          <a:ln/>
        </p:spPr>
        <p:txBody>
          <a:bodyPr wrap="square" lIns="0" tIns="0" rIns="0" bIns="0" rtlCol="0" anchor="t"/>
          <a:lstStyle/>
          <a:p>
            <a:pPr algn="ctr" indent="0" marL="0">
              <a:lnSpc>
                <a:spcPct val="100000"/>
              </a:lnSpc>
              <a:buNone/>
            </a:pPr>
            <a:r>
              <a:rPr lang="en-US" sz="1119" dirty="0">
                <a:solidFill>
                  <a:srgbClr val="FFFFFF"/>
                </a:solidFill>
                <a:latin typeface="Arial" pitchFamily="34" charset="0"/>
                <a:ea typeface="Arial" pitchFamily="34" charset="-122"/>
                <a:cs typeface="Arial" pitchFamily="34" charset="-120"/>
              </a:rPr>
              <a:t>When forests disappear, many animals lose their homes. Слова cut down, plant и protect помогают говорить о проблеме вырубки лесов и о том, что люди могут посадить новые деревья.
</a:t>
            </a:r>
            <a:endParaRPr lang="en-US" sz="1119"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9149" y="1345518"/>
            <a:ext cx="4116600" cy="343526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9150" y="360000"/>
            <a:ext cx="8109900" cy="985200"/>
          </a:xfrm>
          <a:prstGeom prst="rect">
            <a:avLst/>
          </a:prstGeom>
          <a:noFill/>
          <a:ln/>
        </p:spPr>
        <p:txBody>
          <a:bodyPr wrap="square" lIns="0" tIns="0" rIns="0" bIns="0" rtlCol="0" anchor="ctr"/>
          <a:lstStyle/>
          <a:p>
            <a:pPr algn="l" indent="0" marL="0">
              <a:lnSpc>
                <a:spcPct val="100000"/>
              </a:lnSpc>
              <a:buNone/>
            </a:pPr>
            <a:r>
              <a:rPr lang="en-US" sz="2700" b="1" dirty="0">
                <a:solidFill>
                  <a:srgbClr val="9B3BEF"/>
                </a:solidFill>
                <a:latin typeface="Arial" pitchFamily="34" charset="0"/>
                <a:ea typeface="Arial" pitchFamily="34" charset="-122"/>
                <a:cs typeface="Arial" pitchFamily="34" charset="-120"/>
              </a:rPr>
              <a:t>Почему животные и растения теряют свои дома
</a:t>
            </a:r>
            <a:endParaRPr lang="en-US" sz="2700" dirty="0"/>
          </a:p>
        </p:txBody>
      </p:sp>
      <p:sp>
        <p:nvSpPr>
          <p:cNvPr id="6"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10</a:t>
            </a:r>
            <a:endParaRPr lang="en-US" sz="1000" dirty="0"/>
          </a:p>
        </p:txBody>
      </p:sp>
      <p:sp>
        <p:nvSpPr>
          <p:cNvPr id="7" name="Text 2"/>
          <p:cNvSpPr txBox="1"/>
          <p:nvPr/>
        </p:nvSpPr>
        <p:spPr>
          <a:xfrm>
            <a:off x="4668300" y="1345200"/>
            <a:ext cx="4116600" cy="12267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Основные причины связаны с деятельностью человека: вырубка лесов, строительство, загрязнение и пожары. Изменение климата усиливает проблему.
</a:t>
            </a:r>
            <a:endParaRPr lang="en-US" sz="1400" dirty="0"/>
          </a:p>
        </p:txBody>
      </p:sp>
      <p:sp>
        <p:nvSpPr>
          <p:cNvPr id="8" name="Text 3"/>
          <p:cNvSpPr txBox="1"/>
          <p:nvPr/>
        </p:nvSpPr>
        <p:spPr>
          <a:xfrm>
            <a:off x="4668300" y="4524900"/>
            <a:ext cx="4116600" cy="258600"/>
          </a:xfrm>
          <a:prstGeom prst="rect">
            <a:avLst/>
          </a:prstGeom>
          <a:noFill/>
          <a:ln/>
        </p:spPr>
        <p:txBody>
          <a:bodyPr wrap="square" lIns="0" tIns="0" rIns="0" bIns="0" rtlCol="0" anchor="t"/>
          <a:lstStyle/>
          <a:p>
            <a:pPr algn="l" indent="0" marL="0">
              <a:lnSpc>
                <a:spcPct val="90000"/>
              </a:lnSpc>
              <a:buNone/>
            </a:pPr>
            <a:r>
              <a:rPr lang="en-US" sz="1000" dirty="0">
                <a:solidFill>
                  <a:srgbClr val="9B3BEF"/>
                </a:solidFill>
                <a:latin typeface="Arial" pitchFamily="34" charset="0"/>
                <a:ea typeface="Arial" pitchFamily="34" charset="-122"/>
                <a:cs typeface="Arial" pitchFamily="34" charset="-120"/>
              </a:rPr>
              <a:t>Учебная иллюстрация по теме; условное распределение причин для презентации.
</a:t>
            </a:r>
            <a:endParaRPr lang="en-US" sz="1000" dirty="0"/>
          </a:p>
        </p:txBody>
      </p:sp>
      <p:sp>
        <p:nvSpPr>
          <p:cNvPr id="9" name="Text 4"/>
          <p:cNvSpPr txBox="1"/>
          <p:nvPr/>
        </p:nvSpPr>
        <p:spPr>
          <a:xfrm>
            <a:off x="4668300" y="2772700"/>
            <a:ext cx="4116600" cy="12267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Чем больше вмешательство человека, тем меньше безопасных мест для живой природы. Сохранение habitats требует комплексных действий.
</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6068396" y="1472075"/>
            <a:ext cx="2715008" cy="33822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57800" y="360000"/>
            <a:ext cx="8428500" cy="1007700"/>
          </a:xfrm>
          <a:prstGeom prst="rect">
            <a:avLst/>
          </a:prstGeom>
          <a:noFill/>
          <a:ln/>
        </p:spPr>
        <p:txBody>
          <a:bodyPr wrap="square" lIns="0" tIns="0" rIns="0" bIns="0" rtlCol="0" anchor="ctr"/>
          <a:lstStyle/>
          <a:p>
            <a:pPr algn="l" indent="0" marL="0">
              <a:lnSpc>
                <a:spcPct val="100000"/>
              </a:lnSpc>
              <a:buNone/>
            </a:pPr>
            <a:r>
              <a:rPr lang="en-US" sz="2700" b="1" dirty="0">
                <a:solidFill>
                  <a:srgbClr val="FFFFFF"/>
                </a:solidFill>
                <a:latin typeface="Arial" pitchFamily="34" charset="0"/>
                <a:ea typeface="Arial" pitchFamily="34" charset="-122"/>
                <a:cs typeface="Arial" pitchFamily="34" charset="-120"/>
              </a:rPr>
              <a:t>Climate Change: Visible Signs in the World Around Us
</a:t>
            </a:r>
            <a:endParaRPr lang="en-US" sz="2700" dirty="0"/>
          </a:p>
        </p:txBody>
      </p:sp>
      <p:sp>
        <p:nvSpPr>
          <p:cNvPr id="10"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11</a:t>
            </a:r>
            <a:endParaRPr lang="en-US" sz="1000" dirty="0"/>
          </a:p>
        </p:txBody>
      </p:sp>
      <p:sp>
        <p:nvSpPr>
          <p:cNvPr id="11" name="Text 2"/>
          <p:cNvSpPr txBox="1"/>
          <p:nvPr/>
        </p:nvSpPr>
        <p:spPr>
          <a:xfrm>
            <a:off x="523850" y="2159550"/>
            <a:ext cx="2349600" cy="8229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Климат меняется, когда Земля постепенно становится теплее. Из-за этого погода в разных местах становится менее привычной: где-то дольше держится жара, а где-то чаще идут сильные дожди.
</a:t>
            </a:r>
            <a:endParaRPr lang="en-US" sz="1000" dirty="0"/>
          </a:p>
        </p:txBody>
      </p:sp>
      <p:sp>
        <p:nvSpPr>
          <p:cNvPr id="12" name="Text 3"/>
          <p:cNvSpPr txBox="1"/>
          <p:nvPr/>
        </p:nvSpPr>
        <p:spPr>
          <a:xfrm>
            <a:off x="523850" y="1640274"/>
            <a:ext cx="2349600" cy="4629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Что меняется
</a:t>
            </a:r>
            <a:endParaRPr lang="en-US" sz="1400" dirty="0"/>
          </a:p>
        </p:txBody>
      </p:sp>
      <p:sp>
        <p:nvSpPr>
          <p:cNvPr id="13" name="Text 4"/>
          <p:cNvSpPr txBox="1"/>
          <p:nvPr/>
        </p:nvSpPr>
        <p:spPr>
          <a:xfrm>
            <a:off x="3409213" y="2159550"/>
            <a:ext cx="2349600" cy="8229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В одних регионах бывает drought — засуха, то есть слишком мало дождей. Почва пересыхает, растения вянут, а людям и животным труднее находить воду и оставаться здоровыми.
</a:t>
            </a:r>
            <a:endParaRPr lang="en-US" sz="1000" dirty="0"/>
          </a:p>
        </p:txBody>
      </p:sp>
      <p:sp>
        <p:nvSpPr>
          <p:cNvPr id="14" name="Text 5"/>
          <p:cNvSpPr txBox="1"/>
          <p:nvPr/>
        </p:nvSpPr>
        <p:spPr>
          <a:xfrm>
            <a:off x="3409213" y="1640274"/>
            <a:ext cx="2349600" cy="4629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Сухие и жаркие периоды
</a:t>
            </a:r>
            <a:endParaRPr lang="en-US" sz="1400" dirty="0"/>
          </a:p>
        </p:txBody>
      </p:sp>
      <p:sp>
        <p:nvSpPr>
          <p:cNvPr id="15" name="Text 6"/>
          <p:cNvSpPr txBox="1"/>
          <p:nvPr/>
        </p:nvSpPr>
        <p:spPr>
          <a:xfrm>
            <a:off x="535863" y="3927750"/>
            <a:ext cx="2349600" cy="8229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Таяние ice — льда — заметно в холодных районах и в горах. Когда льда становится меньше, меняются реки, моря и места жизни многих животных, особенно тех, кто зависит от холода.
</a:t>
            </a:r>
            <a:endParaRPr lang="en-US" sz="1000" dirty="0"/>
          </a:p>
        </p:txBody>
      </p:sp>
      <p:sp>
        <p:nvSpPr>
          <p:cNvPr id="16" name="Text 7"/>
          <p:cNvSpPr txBox="1"/>
          <p:nvPr/>
        </p:nvSpPr>
        <p:spPr>
          <a:xfrm>
            <a:off x="535863" y="3408474"/>
            <a:ext cx="2349600" cy="4629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Лёд и вода
</a:t>
            </a:r>
            <a:endParaRPr lang="en-US" sz="1400" dirty="0"/>
          </a:p>
        </p:txBody>
      </p:sp>
      <p:sp>
        <p:nvSpPr>
          <p:cNvPr id="17" name="Text 8"/>
          <p:cNvSpPr txBox="1"/>
          <p:nvPr/>
        </p:nvSpPr>
        <p:spPr>
          <a:xfrm>
            <a:off x="3421238" y="3927750"/>
            <a:ext cx="2349600" cy="8229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Greenhouse gases удерживают тепло в атмосфере, поэтому температура повышается. Это не значит, что везде становится одинаково жарко, но extreme weather, storms and floods happen more often.
</a:t>
            </a:r>
            <a:endParaRPr lang="en-US" sz="1000" dirty="0"/>
          </a:p>
        </p:txBody>
      </p:sp>
      <p:sp>
        <p:nvSpPr>
          <p:cNvPr id="18" name="Text 9"/>
          <p:cNvSpPr txBox="1"/>
          <p:nvPr/>
        </p:nvSpPr>
        <p:spPr>
          <a:xfrm>
            <a:off x="3421238" y="3408474"/>
            <a:ext cx="2349600" cy="4629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Почему это происходит
</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079302" y="1345200"/>
            <a:ext cx="4985497" cy="22728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9150" y="360000"/>
            <a:ext cx="7182000" cy="888000"/>
          </a:xfrm>
          <a:prstGeom prst="rect">
            <a:avLst/>
          </a:prstGeom>
          <a:noFill/>
          <a:ln/>
        </p:spPr>
        <p:txBody>
          <a:bodyPr wrap="square" lIns="0" tIns="0" rIns="0" bIns="0" rtlCol="0" anchor="ctr"/>
          <a:lstStyle/>
          <a:p>
            <a:pPr algn="l" indent="0" marL="0">
              <a:lnSpc>
                <a:spcPct val="100000"/>
              </a:lnSpc>
              <a:buNone/>
            </a:pPr>
            <a:r>
              <a:rPr lang="en-US" sz="2700" b="1" dirty="0">
                <a:solidFill>
                  <a:srgbClr val="9B3BEF"/>
                </a:solidFill>
                <a:latin typeface="Arial" pitchFamily="34" charset="0"/>
                <a:ea typeface="Arial" pitchFamily="34" charset="-122"/>
                <a:cs typeface="Arial" pitchFamily="34" charset="-120"/>
              </a:rPr>
              <a:t>Problem, Cause, and Solution in Simple English
</a:t>
            </a:r>
            <a:endParaRPr lang="en-US" sz="2700" dirty="0"/>
          </a:p>
        </p:txBody>
      </p:sp>
      <p:sp>
        <p:nvSpPr>
          <p:cNvPr id="6"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12</a:t>
            </a:r>
            <a:endParaRPr lang="en-US" sz="1000" dirty="0"/>
          </a:p>
        </p:txBody>
      </p:sp>
      <p:sp>
        <p:nvSpPr>
          <p:cNvPr id="7" name="Text 2"/>
          <p:cNvSpPr txBox="1"/>
          <p:nvPr/>
        </p:nvSpPr>
        <p:spPr>
          <a:xfrm>
            <a:off x="359150" y="3715200"/>
            <a:ext cx="4116600" cy="742800"/>
          </a:xfrm>
          <a:prstGeom prst="rect">
            <a:avLst/>
          </a:prstGeom>
          <a:noFill/>
          <a:ln/>
        </p:spPr>
        <p:txBody>
          <a:bodyPr wrap="square" lIns="0" tIns="0" rIns="0" bIns="0" rtlCol="0" anchor="t"/>
          <a:lstStyle/>
          <a:p>
            <a:pPr algn="l" indent="0" marL="0">
              <a:lnSpc>
                <a:spcPct val="90000"/>
              </a:lnSpc>
              <a:buNone/>
            </a:pPr>
            <a:r>
              <a:rPr lang="en-US" sz="1363" dirty="0">
                <a:solidFill>
                  <a:srgbClr val="FFFFFF"/>
                </a:solidFill>
                <a:latin typeface="Arial" pitchFamily="34" charset="0"/>
                <a:ea typeface="Arial" pitchFamily="34" charset="-122"/>
                <a:cs typeface="Arial" pitchFamily="34" charset="-120"/>
              </a:rPr>
              <a:t>Таблица показывает, как экологическая проблема, её причина и простое решение связаны в коротких английских фразах. Это помогает запоминать лексику и строить предложения по образцу.
</a:t>
            </a:r>
            <a:endParaRPr lang="en-US" sz="1363" dirty="0"/>
          </a:p>
        </p:txBody>
      </p:sp>
      <p:sp>
        <p:nvSpPr>
          <p:cNvPr id="8" name="Text 3"/>
          <p:cNvSpPr txBox="1"/>
          <p:nvPr/>
        </p:nvSpPr>
        <p:spPr>
          <a:xfrm>
            <a:off x="359150" y="4522450"/>
            <a:ext cx="3308100" cy="258600"/>
          </a:xfrm>
          <a:prstGeom prst="rect">
            <a:avLst/>
          </a:prstGeom>
          <a:noFill/>
          <a:ln/>
        </p:spPr>
        <p:txBody>
          <a:bodyPr wrap="square" lIns="0" tIns="0" rIns="0" bIns="0" rtlCol="0" anchor="b"/>
          <a:lstStyle/>
          <a:p>
            <a:pPr algn="l" indent="0" marL="0">
              <a:lnSpc>
                <a:spcPct val="90000"/>
              </a:lnSpc>
              <a:buNone/>
            </a:pPr>
            <a:r>
              <a:rPr lang="en-US" sz="1131" dirty="0">
                <a:solidFill>
                  <a:srgbClr val="FFFFFF"/>
                </a:solidFill>
                <a:latin typeface="Arial" pitchFamily="34" charset="0"/>
                <a:ea typeface="Arial" pitchFamily="34" charset="-122"/>
                <a:cs typeface="Arial" pitchFamily="34" charset="-120"/>
              </a:rPr>
              <a:t>Учебная подборка примеров по теме ecology для 7 класса.
</a:t>
            </a:r>
            <a:endParaRPr lang="en-US" sz="1131" dirty="0"/>
          </a:p>
        </p:txBody>
      </p:sp>
      <p:sp>
        <p:nvSpPr>
          <p:cNvPr id="9" name="Text 4"/>
          <p:cNvSpPr txBox="1"/>
          <p:nvPr/>
        </p:nvSpPr>
        <p:spPr>
          <a:xfrm>
            <a:off x="4668300" y="3715200"/>
            <a:ext cx="4116600" cy="742800"/>
          </a:xfrm>
          <a:prstGeom prst="rect">
            <a:avLst/>
          </a:prstGeom>
          <a:noFill/>
          <a:ln/>
        </p:spPr>
        <p:txBody>
          <a:bodyPr wrap="square" lIns="0" tIns="0" rIns="0" bIns="0" rtlCol="0" anchor="t"/>
          <a:lstStyle/>
          <a:p>
            <a:pPr algn="l" indent="0" marL="0">
              <a:lnSpc>
                <a:spcPct val="90000"/>
              </a:lnSpc>
              <a:buNone/>
            </a:pPr>
            <a:r>
              <a:rPr lang="en-US" sz="1302" dirty="0">
                <a:solidFill>
                  <a:srgbClr val="FFFFFF"/>
                </a:solidFill>
                <a:latin typeface="Arial" pitchFamily="34" charset="0"/>
                <a:ea typeface="Arial" pitchFamily="34" charset="-122"/>
                <a:cs typeface="Arial" pitchFamily="34" charset="-120"/>
              </a:rPr>
              <a:t>У большинства проблем есть понятная причина и реальное действие, которое может уменьшить вред. Простые конструкции problem — cause — solution помогают говорить об экологии на английском языке.
</a:t>
            </a:r>
            <a:endParaRPr lang="en-US" sz="1302"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59150" y="2820966"/>
            <a:ext cx="8428500" cy="1958968"/>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13</a:t>
            </a:r>
            <a:endParaRPr lang="en-US" sz="1000" dirty="0"/>
          </a:p>
        </p:txBody>
      </p:sp>
      <p:sp>
        <p:nvSpPr>
          <p:cNvPr id="10" name="Text 1"/>
          <p:cNvSpPr txBox="1"/>
          <p:nvPr/>
        </p:nvSpPr>
        <p:spPr>
          <a:xfrm>
            <a:off x="357800" y="360000"/>
            <a:ext cx="8428500" cy="802500"/>
          </a:xfrm>
          <a:prstGeom prst="rect">
            <a:avLst/>
          </a:prstGeom>
          <a:noFill/>
          <a:ln/>
        </p:spPr>
        <p:txBody>
          <a:bodyPr wrap="square" lIns="0" tIns="0" rIns="0" bIns="0" rtlCol="0" anchor="ctr"/>
          <a:lstStyle/>
          <a:p>
            <a:pPr algn="l" indent="0" marL="0">
              <a:lnSpc>
                <a:spcPct val="100000"/>
              </a:lnSpc>
              <a:buNone/>
            </a:pPr>
            <a:r>
              <a:rPr lang="en-US" sz="2700" b="1" dirty="0">
                <a:solidFill>
                  <a:srgbClr val="FFFFFF"/>
                </a:solidFill>
                <a:latin typeface="Arial" pitchFamily="34" charset="0"/>
                <a:ea typeface="Arial" pitchFamily="34" charset="-122"/>
                <a:cs typeface="Arial" pitchFamily="34" charset="-120"/>
              </a:rPr>
              <a:t>How Environmental Problems Affect Health
</a:t>
            </a:r>
            <a:endParaRPr lang="en-US" sz="2700" dirty="0"/>
          </a:p>
        </p:txBody>
      </p:sp>
      <p:sp>
        <p:nvSpPr>
          <p:cNvPr id="11" name="Text 2"/>
          <p:cNvSpPr txBox="1"/>
          <p:nvPr/>
        </p:nvSpPr>
        <p:spPr>
          <a:xfrm>
            <a:off x="357800" y="1838425"/>
            <a:ext cx="1962000" cy="9150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Dirty air can cause cough and allergy problems because people breathe polluted air every day. In cities, smoke from cars and factories may make it harder to breathe comfortably.
</a:t>
            </a:r>
            <a:endParaRPr lang="en-US" sz="900" dirty="0"/>
          </a:p>
        </p:txBody>
      </p:sp>
      <p:sp>
        <p:nvSpPr>
          <p:cNvPr id="12" name="Text 3"/>
          <p:cNvSpPr txBox="1"/>
          <p:nvPr/>
        </p:nvSpPr>
        <p:spPr>
          <a:xfrm>
            <a:off x="357800" y="1369020"/>
            <a:ext cx="1962000" cy="338400"/>
          </a:xfrm>
          <a:prstGeom prst="rect">
            <a:avLst/>
          </a:prstGeom>
          <a:noFill/>
          <a:ln/>
        </p:spPr>
        <p:txBody>
          <a:bodyPr wrap="square" lIns="0" tIns="0" rIns="0" bIns="0" rtlCol="0" anchor="ctr"/>
          <a:lstStyle/>
          <a:p>
            <a:pPr algn="l" indent="0" marL="0">
              <a:lnSpc>
                <a:spcPct val="100000"/>
              </a:lnSpc>
              <a:buNone/>
            </a:pPr>
            <a:r>
              <a:rPr lang="en-US" sz="1200" b="1" dirty="0">
                <a:solidFill>
                  <a:srgbClr val="9B3BEF"/>
                </a:solidFill>
                <a:latin typeface="Arial" pitchFamily="34" charset="0"/>
                <a:ea typeface="Arial" pitchFamily="34" charset="-122"/>
                <a:cs typeface="Arial" pitchFamily="34" charset="-120"/>
              </a:rPr>
              <a:t>Dirty air
</a:t>
            </a:r>
            <a:endParaRPr lang="en-US" sz="1200" dirty="0"/>
          </a:p>
        </p:txBody>
      </p:sp>
      <p:sp>
        <p:nvSpPr>
          <p:cNvPr id="13" name="Text 4"/>
          <p:cNvSpPr txBox="1"/>
          <p:nvPr/>
        </p:nvSpPr>
        <p:spPr>
          <a:xfrm>
            <a:off x="2513043" y="1838425"/>
            <a:ext cx="1962000" cy="9150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Polluted water can make people ill because germs and chemicals get into drinking water. That is why clean rivers and safe water are important for health at home and in school.
</a:t>
            </a:r>
            <a:endParaRPr lang="en-US" sz="900" dirty="0"/>
          </a:p>
        </p:txBody>
      </p:sp>
      <p:sp>
        <p:nvSpPr>
          <p:cNvPr id="14" name="Text 5"/>
          <p:cNvSpPr txBox="1"/>
          <p:nvPr/>
        </p:nvSpPr>
        <p:spPr>
          <a:xfrm>
            <a:off x="2513043" y="1369020"/>
            <a:ext cx="1962000" cy="338400"/>
          </a:xfrm>
          <a:prstGeom prst="rect">
            <a:avLst/>
          </a:prstGeom>
          <a:noFill/>
          <a:ln/>
        </p:spPr>
        <p:txBody>
          <a:bodyPr wrap="square" lIns="0" tIns="0" rIns="0" bIns="0" rtlCol="0" anchor="ctr"/>
          <a:lstStyle/>
          <a:p>
            <a:pPr algn="l" indent="0" marL="0">
              <a:lnSpc>
                <a:spcPct val="100000"/>
              </a:lnSpc>
              <a:buNone/>
            </a:pPr>
            <a:r>
              <a:rPr lang="en-US" sz="1200" b="1" dirty="0">
                <a:solidFill>
                  <a:srgbClr val="9B3BEF"/>
                </a:solidFill>
                <a:latin typeface="Arial" pitchFamily="34" charset="0"/>
                <a:ea typeface="Arial" pitchFamily="34" charset="-122"/>
                <a:cs typeface="Arial" pitchFamily="34" charset="-120"/>
              </a:rPr>
              <a:t>Dirty water
</a:t>
            </a:r>
            <a:endParaRPr lang="en-US" sz="1200" dirty="0"/>
          </a:p>
        </p:txBody>
      </p:sp>
      <p:sp>
        <p:nvSpPr>
          <p:cNvPr id="15" name="Text 6"/>
          <p:cNvSpPr txBox="1"/>
          <p:nvPr/>
        </p:nvSpPr>
        <p:spPr>
          <a:xfrm>
            <a:off x="4668293" y="1838425"/>
            <a:ext cx="1962000" cy="9150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Very hot weather can be dangerous, especially in summer. People may feel tired, weak, or dizzy, so they need shade, water, and rest when the temperature is too high.
</a:t>
            </a:r>
            <a:endParaRPr lang="en-US" sz="900" dirty="0"/>
          </a:p>
        </p:txBody>
      </p:sp>
      <p:sp>
        <p:nvSpPr>
          <p:cNvPr id="16" name="Text 7"/>
          <p:cNvSpPr txBox="1"/>
          <p:nvPr/>
        </p:nvSpPr>
        <p:spPr>
          <a:xfrm>
            <a:off x="4668293" y="1369020"/>
            <a:ext cx="1962000" cy="338400"/>
          </a:xfrm>
          <a:prstGeom prst="rect">
            <a:avLst/>
          </a:prstGeom>
          <a:noFill/>
          <a:ln/>
        </p:spPr>
        <p:txBody>
          <a:bodyPr wrap="square" lIns="0" tIns="0" rIns="0" bIns="0" rtlCol="0" anchor="ctr"/>
          <a:lstStyle/>
          <a:p>
            <a:pPr algn="l" indent="0" marL="0">
              <a:lnSpc>
                <a:spcPct val="100000"/>
              </a:lnSpc>
              <a:buNone/>
            </a:pPr>
            <a:r>
              <a:rPr lang="en-US" sz="1200" b="1" dirty="0">
                <a:solidFill>
                  <a:srgbClr val="9B3BEF"/>
                </a:solidFill>
                <a:latin typeface="Arial" pitchFamily="34" charset="0"/>
                <a:ea typeface="Arial" pitchFamily="34" charset="-122"/>
                <a:cs typeface="Arial" pitchFamily="34" charset="-120"/>
              </a:rPr>
              <a:t>Too much heat
</a:t>
            </a:r>
            <a:endParaRPr lang="en-US" sz="1200" dirty="0"/>
          </a:p>
        </p:txBody>
      </p:sp>
      <p:sp>
        <p:nvSpPr>
          <p:cNvPr id="17" name="Text 8"/>
          <p:cNvSpPr txBox="1"/>
          <p:nvPr/>
        </p:nvSpPr>
        <p:spPr>
          <a:xfrm>
            <a:off x="6823193" y="1838425"/>
            <a:ext cx="1962000" cy="9150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Litter can attract insects and rats, so dirty places may become unhealthy. Waste near houses and playgrounds can spread bad smells and make the environment less safe for children.
</a:t>
            </a:r>
            <a:endParaRPr lang="en-US" sz="900" dirty="0"/>
          </a:p>
        </p:txBody>
      </p:sp>
      <p:sp>
        <p:nvSpPr>
          <p:cNvPr id="18" name="Text 9"/>
          <p:cNvSpPr txBox="1"/>
          <p:nvPr/>
        </p:nvSpPr>
        <p:spPr>
          <a:xfrm>
            <a:off x="6823193" y="1369020"/>
            <a:ext cx="1962000" cy="338400"/>
          </a:xfrm>
          <a:prstGeom prst="rect">
            <a:avLst/>
          </a:prstGeom>
          <a:noFill/>
          <a:ln/>
        </p:spPr>
        <p:txBody>
          <a:bodyPr wrap="square" lIns="0" tIns="0" rIns="0" bIns="0" rtlCol="0" anchor="ctr"/>
          <a:lstStyle/>
          <a:p>
            <a:pPr algn="l" indent="0" marL="0">
              <a:lnSpc>
                <a:spcPct val="100000"/>
              </a:lnSpc>
              <a:buNone/>
            </a:pPr>
            <a:r>
              <a:rPr lang="en-US" sz="1200" b="1" dirty="0">
                <a:solidFill>
                  <a:srgbClr val="9B3BEF"/>
                </a:solidFill>
                <a:latin typeface="Arial" pitchFamily="34" charset="0"/>
                <a:ea typeface="Arial" pitchFamily="34" charset="-122"/>
                <a:cs typeface="Arial" pitchFamily="34" charset="-120"/>
              </a:rPr>
              <a:t>Rubbish and pests
</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9512" y="1705150"/>
            <a:ext cx="8427776" cy="3075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14</a:t>
            </a:r>
            <a:endParaRPr lang="en-US" sz="1000" dirty="0"/>
          </a:p>
        </p:txBody>
      </p:sp>
      <p:sp>
        <p:nvSpPr>
          <p:cNvPr id="6" name="Text 1"/>
          <p:cNvSpPr txBox="1"/>
          <p:nvPr/>
        </p:nvSpPr>
        <p:spPr>
          <a:xfrm>
            <a:off x="357800" y="360000"/>
            <a:ext cx="8428500" cy="755100"/>
          </a:xfrm>
          <a:prstGeom prst="rect">
            <a:avLst/>
          </a:prstGeom>
          <a:noFill/>
          <a:ln/>
        </p:spPr>
        <p:txBody>
          <a:bodyPr wrap="square" lIns="0" tIns="0" rIns="0" bIns="0" rtlCol="0" anchor="t"/>
          <a:lstStyle/>
          <a:p>
            <a:pPr algn="l" indent="0" marL="0">
              <a:lnSpc>
                <a:spcPct val="100000"/>
              </a:lnSpc>
              <a:buNone/>
            </a:pPr>
            <a:r>
              <a:rPr lang="en-US" sz="2700" b="1" dirty="0">
                <a:solidFill>
                  <a:srgbClr val="FFFFFF"/>
                </a:solidFill>
                <a:latin typeface="Arial" pitchFamily="34" charset="0"/>
                <a:ea typeface="Arial" pitchFamily="34" charset="-122"/>
                <a:cs typeface="Arial" pitchFamily="34" charset="-120"/>
              </a:rPr>
              <a:t>What Students Can Do at School and at Home
</a:t>
            </a:r>
            <a:endParaRPr lang="en-US" sz="2700" dirty="0"/>
          </a:p>
        </p:txBody>
      </p:sp>
      <p:sp>
        <p:nvSpPr>
          <p:cNvPr id="7" name="Text 2"/>
          <p:cNvSpPr txBox="1"/>
          <p:nvPr/>
        </p:nvSpPr>
        <p:spPr>
          <a:xfrm>
            <a:off x="359150" y="1205525"/>
            <a:ext cx="7900200" cy="4092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Простая схема повседневных экологических действий и их результата.
</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59150" y="360000"/>
            <a:ext cx="6143100" cy="888000"/>
          </a:xfrm>
          <a:prstGeom prst="rect">
            <a:avLst/>
          </a:prstGeom>
          <a:noFill/>
          <a:ln/>
        </p:spPr>
        <p:txBody>
          <a:bodyPr wrap="square" lIns="0" tIns="0" rIns="0" bIns="0" rtlCol="0" anchor="ctr"/>
          <a:lstStyle/>
          <a:p>
            <a:pPr algn="l" indent="0" marL="0">
              <a:lnSpc>
                <a:spcPct val="100000"/>
              </a:lnSpc>
              <a:buNone/>
            </a:pPr>
            <a:r>
              <a:rPr lang="en-US" sz="2700" b="1" dirty="0">
                <a:solidFill>
                  <a:srgbClr val="000000"/>
                </a:solidFill>
                <a:latin typeface="Arial" pitchFamily="34" charset="0"/>
                <a:ea typeface="Arial" pitchFamily="34" charset="-122"/>
                <a:cs typeface="Arial" pitchFamily="34" charset="-120"/>
              </a:rPr>
              <a:t>Recycle, Reuse, Reduce: Three Important Words
</a:t>
            </a:r>
            <a:endParaRPr lang="en-US" sz="2700" dirty="0"/>
          </a:p>
        </p:txBody>
      </p:sp>
      <p:sp>
        <p:nvSpPr>
          <p:cNvPr id="8"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15</a:t>
            </a:r>
            <a:endParaRPr lang="en-US" sz="1000" dirty="0"/>
          </a:p>
        </p:txBody>
      </p:sp>
      <p:sp>
        <p:nvSpPr>
          <p:cNvPr id="9" name="Text 2"/>
          <p:cNvSpPr txBox="1"/>
          <p:nvPr/>
        </p:nvSpPr>
        <p:spPr>
          <a:xfrm>
            <a:off x="494225" y="1866551"/>
            <a:ext cx="3830100" cy="526500"/>
          </a:xfrm>
          <a:prstGeom prst="rect">
            <a:avLst/>
          </a:prstGeom>
          <a:noFill/>
          <a:ln/>
        </p:spPr>
        <p:txBody>
          <a:bodyPr wrap="square" lIns="0" tIns="0" rIns="0" bIns="0" rtlCol="0" anchor="ctr"/>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Reduce means using less and making less rubbish. For example, we can reduce water use, reduce plastic packaging, and buy only what we really need at home or at school.
</a:t>
            </a:r>
            <a:endParaRPr lang="en-US" sz="900" dirty="0"/>
          </a:p>
        </p:txBody>
      </p:sp>
      <p:sp>
        <p:nvSpPr>
          <p:cNvPr id="10" name="Text 3"/>
          <p:cNvSpPr txBox="1"/>
          <p:nvPr/>
        </p:nvSpPr>
        <p:spPr>
          <a:xfrm>
            <a:off x="987125" y="1528277"/>
            <a:ext cx="3337200" cy="285000"/>
          </a:xfrm>
          <a:prstGeom prst="rect">
            <a:avLst/>
          </a:prstGeom>
          <a:noFill/>
          <a:ln/>
        </p:spPr>
        <p:txBody>
          <a:bodyPr wrap="square" lIns="0" tIns="0" rIns="0" bIns="0" rtlCol="0" anchor="ctr"/>
          <a:lstStyle/>
          <a:p>
            <a:pPr algn="l" indent="0" marL="0">
              <a:lnSpc>
                <a:spcPct val="100000"/>
              </a:lnSpc>
              <a:buNone/>
            </a:pPr>
            <a:r>
              <a:rPr lang="en-US" sz="1300" b="1" dirty="0">
                <a:solidFill>
                  <a:srgbClr val="9B3BEF"/>
                </a:solidFill>
                <a:latin typeface="Arial" pitchFamily="34" charset="0"/>
                <a:ea typeface="Arial" pitchFamily="34" charset="-122"/>
                <a:cs typeface="Arial" pitchFamily="34" charset="-120"/>
              </a:rPr>
              <a:t>Reduce
</a:t>
            </a:r>
            <a:endParaRPr lang="en-US" sz="1300" dirty="0"/>
          </a:p>
        </p:txBody>
      </p:sp>
      <p:sp>
        <p:nvSpPr>
          <p:cNvPr id="11" name="Text 4"/>
          <p:cNvSpPr txBox="1"/>
          <p:nvPr/>
        </p:nvSpPr>
        <p:spPr>
          <a:xfrm>
            <a:off x="494225" y="3023801"/>
            <a:ext cx="3830100" cy="526500"/>
          </a:xfrm>
          <a:prstGeom prst="rect">
            <a:avLst/>
          </a:prstGeom>
          <a:noFill/>
          <a:ln/>
        </p:spPr>
        <p:txBody>
          <a:bodyPr wrap="square" lIns="0" tIns="0" rIns="0" bIns="0" rtlCol="0" anchor="ctr"/>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Reuse means using the same thing again instead of throwing it away. A bottle, a bag, or a box can be used more than once, which saves resources and lowers waste.
</a:t>
            </a:r>
            <a:endParaRPr lang="en-US" sz="900" dirty="0"/>
          </a:p>
        </p:txBody>
      </p:sp>
      <p:sp>
        <p:nvSpPr>
          <p:cNvPr id="12" name="Text 5"/>
          <p:cNvSpPr txBox="1"/>
          <p:nvPr/>
        </p:nvSpPr>
        <p:spPr>
          <a:xfrm>
            <a:off x="987125" y="2685527"/>
            <a:ext cx="3337200" cy="285000"/>
          </a:xfrm>
          <a:prstGeom prst="rect">
            <a:avLst/>
          </a:prstGeom>
          <a:noFill/>
          <a:ln/>
        </p:spPr>
        <p:txBody>
          <a:bodyPr wrap="square" lIns="0" tIns="0" rIns="0" bIns="0" rtlCol="0" anchor="ctr"/>
          <a:lstStyle/>
          <a:p>
            <a:pPr algn="l" indent="0" marL="0">
              <a:lnSpc>
                <a:spcPct val="100000"/>
              </a:lnSpc>
              <a:buNone/>
            </a:pPr>
            <a:r>
              <a:rPr lang="en-US" sz="1300" b="1" dirty="0">
                <a:solidFill>
                  <a:srgbClr val="9B3BEF"/>
                </a:solidFill>
                <a:latin typeface="Arial" pitchFamily="34" charset="0"/>
                <a:ea typeface="Arial" pitchFamily="34" charset="-122"/>
                <a:cs typeface="Arial" pitchFamily="34" charset="-120"/>
              </a:rPr>
              <a:t>Reuse
</a:t>
            </a:r>
            <a:endParaRPr lang="en-US" sz="1300" dirty="0"/>
          </a:p>
        </p:txBody>
      </p:sp>
      <p:sp>
        <p:nvSpPr>
          <p:cNvPr id="13" name="Text 6"/>
          <p:cNvSpPr txBox="1"/>
          <p:nvPr/>
        </p:nvSpPr>
        <p:spPr>
          <a:xfrm>
            <a:off x="494225" y="4181051"/>
            <a:ext cx="3830100" cy="526500"/>
          </a:xfrm>
          <a:prstGeom prst="rect">
            <a:avLst/>
          </a:prstGeom>
          <a:noFill/>
          <a:ln/>
        </p:spPr>
        <p:txBody>
          <a:bodyPr wrap="square" lIns="0" tIns="0" rIns="0" bIns="0" rtlCol="0" anchor="ctr"/>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Recycle means turning old materials into new products. Paper, plastic, glass, and metal can often be recycled, so they do not stay in landfills for such a long time.
</a:t>
            </a:r>
            <a:endParaRPr lang="en-US" sz="900" dirty="0"/>
          </a:p>
        </p:txBody>
      </p:sp>
      <p:sp>
        <p:nvSpPr>
          <p:cNvPr id="14" name="Text 7"/>
          <p:cNvSpPr txBox="1"/>
          <p:nvPr/>
        </p:nvSpPr>
        <p:spPr>
          <a:xfrm>
            <a:off x="987125" y="3842777"/>
            <a:ext cx="3337200" cy="285000"/>
          </a:xfrm>
          <a:prstGeom prst="rect">
            <a:avLst/>
          </a:prstGeom>
          <a:noFill/>
          <a:ln/>
        </p:spPr>
        <p:txBody>
          <a:bodyPr wrap="square" lIns="0" tIns="0" rIns="0" bIns="0" rtlCol="0" anchor="ctr"/>
          <a:lstStyle/>
          <a:p>
            <a:pPr algn="l" indent="0" marL="0">
              <a:lnSpc>
                <a:spcPct val="100000"/>
              </a:lnSpc>
              <a:buNone/>
            </a:pPr>
            <a:r>
              <a:rPr lang="en-US" sz="1300" b="1" dirty="0">
                <a:solidFill>
                  <a:srgbClr val="9B3BEF"/>
                </a:solidFill>
                <a:latin typeface="Arial" pitchFamily="34" charset="0"/>
                <a:ea typeface="Arial" pitchFamily="34" charset="-122"/>
                <a:cs typeface="Arial" pitchFamily="34" charset="-120"/>
              </a:rPr>
              <a:t>Recycle
</a:t>
            </a:r>
            <a:endParaRPr lang="en-US" sz="13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9149" y="1345518"/>
            <a:ext cx="4116600" cy="343526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9150" y="360000"/>
            <a:ext cx="8109900" cy="985200"/>
          </a:xfrm>
          <a:prstGeom prst="rect">
            <a:avLst/>
          </a:prstGeom>
          <a:noFill/>
          <a:ln/>
        </p:spPr>
        <p:txBody>
          <a:bodyPr wrap="square" lIns="0" tIns="0" rIns="0" bIns="0" rtlCol="0" anchor="ctr"/>
          <a:lstStyle/>
          <a:p>
            <a:pPr algn="l" indent="0" marL="0">
              <a:lnSpc>
                <a:spcPct val="100000"/>
              </a:lnSpc>
              <a:buNone/>
            </a:pPr>
            <a:r>
              <a:rPr lang="en-US" sz="2700" b="1" dirty="0">
                <a:solidFill>
                  <a:srgbClr val="9B3BEF"/>
                </a:solidFill>
                <a:latin typeface="Arial" pitchFamily="34" charset="0"/>
                <a:ea typeface="Arial" pitchFamily="34" charset="-122"/>
                <a:cs typeface="Arial" pitchFamily="34" charset="-120"/>
              </a:rPr>
              <a:t>Everyday Eco Habits That Work
</a:t>
            </a:r>
            <a:endParaRPr lang="en-US" sz="2700" dirty="0"/>
          </a:p>
        </p:txBody>
      </p:sp>
      <p:sp>
        <p:nvSpPr>
          <p:cNvPr id="6"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16</a:t>
            </a:r>
            <a:endParaRPr lang="en-US" sz="1000" dirty="0"/>
          </a:p>
        </p:txBody>
      </p:sp>
      <p:sp>
        <p:nvSpPr>
          <p:cNvPr id="7" name="Text 2"/>
          <p:cNvSpPr txBox="1"/>
          <p:nvPr/>
        </p:nvSpPr>
        <p:spPr>
          <a:xfrm>
            <a:off x="4668300" y="1345200"/>
            <a:ext cx="4116600" cy="12267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Все привычки на диаграмме доступны школьникам каждый день. Они не требуют сложных правил, но помогают уменьшать waste и формируют ответственное поведение дома, в школе и на улице.
</a:t>
            </a:r>
            <a:endParaRPr lang="en-US" sz="1400" dirty="0"/>
          </a:p>
        </p:txBody>
      </p:sp>
      <p:sp>
        <p:nvSpPr>
          <p:cNvPr id="8" name="Text 3"/>
          <p:cNvSpPr txBox="1"/>
          <p:nvPr/>
        </p:nvSpPr>
        <p:spPr>
          <a:xfrm>
            <a:off x="4668300" y="4524900"/>
            <a:ext cx="4116600" cy="258600"/>
          </a:xfrm>
          <a:prstGeom prst="rect">
            <a:avLst/>
          </a:prstGeom>
          <a:noFill/>
          <a:ln/>
        </p:spPr>
        <p:txBody>
          <a:bodyPr wrap="square" lIns="0" tIns="0" rIns="0" bIns="0" rtlCol="0" anchor="t"/>
          <a:lstStyle/>
          <a:p>
            <a:pPr algn="l" indent="0" marL="0">
              <a:lnSpc>
                <a:spcPct val="90000"/>
              </a:lnSpc>
              <a:buNone/>
            </a:pPr>
            <a:r>
              <a:rPr lang="en-US" sz="1000" dirty="0">
                <a:solidFill>
                  <a:srgbClr val="9B3BEF"/>
                </a:solidFill>
                <a:latin typeface="Arial" pitchFamily="34" charset="0"/>
                <a:ea typeface="Arial" pitchFamily="34" charset="-122"/>
                <a:cs typeface="Arial" pitchFamily="34" charset="-120"/>
              </a:rPr>
              <a:t>Учебные примеры для обсуждения бытовой экологии; значения условные, для иллюстрации.
</a:t>
            </a:r>
            <a:endParaRPr lang="en-US" sz="1000" dirty="0"/>
          </a:p>
        </p:txBody>
      </p:sp>
      <p:sp>
        <p:nvSpPr>
          <p:cNvPr id="9" name="Text 4"/>
          <p:cNvSpPr txBox="1"/>
          <p:nvPr/>
        </p:nvSpPr>
        <p:spPr>
          <a:xfrm>
            <a:off x="4668300" y="2772700"/>
            <a:ext cx="4116600" cy="12267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Самые простые действия — выключать свет и экономить воду — можно делать чаще всего. Даже небольшие привычки постепенно дают заметный экологический эффект.
</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6068396" y="1472075"/>
            <a:ext cx="2715008" cy="33822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57800" y="360000"/>
            <a:ext cx="8428500" cy="1007700"/>
          </a:xfrm>
          <a:prstGeom prst="rect">
            <a:avLst/>
          </a:prstGeom>
          <a:noFill/>
          <a:ln/>
        </p:spPr>
        <p:txBody>
          <a:bodyPr wrap="square" lIns="0" tIns="0" rIns="0" bIns="0" rtlCol="0" anchor="ctr"/>
          <a:lstStyle/>
          <a:p>
            <a:pPr algn="l" indent="0" marL="0">
              <a:lnSpc>
                <a:spcPct val="100000"/>
              </a:lnSpc>
              <a:buNone/>
            </a:pPr>
            <a:r>
              <a:rPr lang="en-US" sz="2700" b="1" dirty="0">
                <a:solidFill>
                  <a:srgbClr val="FFFFFF"/>
                </a:solidFill>
                <a:latin typeface="Arial" pitchFamily="34" charset="0"/>
                <a:ea typeface="Arial" pitchFamily="34" charset="-122"/>
                <a:cs typeface="Arial" pitchFamily="34" charset="-120"/>
              </a:rPr>
              <a:t>Green Spaces in Cities and Towns
</a:t>
            </a:r>
            <a:endParaRPr lang="en-US" sz="2700" dirty="0"/>
          </a:p>
        </p:txBody>
      </p:sp>
      <p:sp>
        <p:nvSpPr>
          <p:cNvPr id="10"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17</a:t>
            </a:r>
            <a:endParaRPr lang="en-US" sz="1000" dirty="0"/>
          </a:p>
        </p:txBody>
      </p:sp>
      <p:sp>
        <p:nvSpPr>
          <p:cNvPr id="11" name="Text 2"/>
          <p:cNvSpPr txBox="1"/>
          <p:nvPr/>
        </p:nvSpPr>
        <p:spPr>
          <a:xfrm>
            <a:off x="523850" y="2159550"/>
            <a:ext cx="2349600" cy="8229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Parks and gardens make cities cooler because trees give shade and protect people from strong sun. Even a small green area can make a street more comfortable in summer.
</a:t>
            </a:r>
            <a:endParaRPr lang="en-US" sz="1000" dirty="0"/>
          </a:p>
        </p:txBody>
      </p:sp>
      <p:sp>
        <p:nvSpPr>
          <p:cNvPr id="12" name="Text 3"/>
          <p:cNvSpPr txBox="1"/>
          <p:nvPr/>
        </p:nvSpPr>
        <p:spPr>
          <a:xfrm>
            <a:off x="523850" y="1640274"/>
            <a:ext cx="2349600" cy="4629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Прохлада и тень
</a:t>
            </a:r>
            <a:endParaRPr lang="en-US" sz="1400" dirty="0"/>
          </a:p>
        </p:txBody>
      </p:sp>
      <p:sp>
        <p:nvSpPr>
          <p:cNvPr id="13" name="Text 4"/>
          <p:cNvSpPr txBox="1"/>
          <p:nvPr/>
        </p:nvSpPr>
        <p:spPr>
          <a:xfrm>
            <a:off x="3409213" y="2159550"/>
            <a:ext cx="2349600" cy="8229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Grass, flowers, and trees help reduce dust in the air and can make noisy places feel quieter. Green spaces are useful near roads, schools, and apartment buildings.
</a:t>
            </a:r>
            <a:endParaRPr lang="en-US" sz="1000" dirty="0"/>
          </a:p>
        </p:txBody>
      </p:sp>
      <p:sp>
        <p:nvSpPr>
          <p:cNvPr id="14" name="Text 5"/>
          <p:cNvSpPr txBox="1"/>
          <p:nvPr/>
        </p:nvSpPr>
        <p:spPr>
          <a:xfrm>
            <a:off x="3409213" y="1640274"/>
            <a:ext cx="2349600" cy="4629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Чище воздух и меньше шума
</a:t>
            </a:r>
            <a:endParaRPr lang="en-US" sz="1400" dirty="0"/>
          </a:p>
        </p:txBody>
      </p:sp>
      <p:sp>
        <p:nvSpPr>
          <p:cNvPr id="15" name="Text 6"/>
          <p:cNvSpPr txBox="1"/>
          <p:nvPr/>
        </p:nvSpPr>
        <p:spPr>
          <a:xfrm>
            <a:off x="535863" y="3927750"/>
            <a:ext cx="2349600" cy="8229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A green area gives animals and insects a better place to live. Trees and bushes can become safe habitats for birds, while people enjoy fresh air and quiet walks.
</a:t>
            </a:r>
            <a:endParaRPr lang="en-US" sz="1000" dirty="0"/>
          </a:p>
        </p:txBody>
      </p:sp>
      <p:sp>
        <p:nvSpPr>
          <p:cNvPr id="16" name="Text 7"/>
          <p:cNvSpPr txBox="1"/>
          <p:nvPr/>
        </p:nvSpPr>
        <p:spPr>
          <a:xfrm>
            <a:off x="535863" y="3408474"/>
            <a:ext cx="2349600" cy="4629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Дом для живых существ
</a:t>
            </a:r>
            <a:endParaRPr lang="en-US" sz="1400" dirty="0"/>
          </a:p>
        </p:txBody>
      </p:sp>
      <p:sp>
        <p:nvSpPr>
          <p:cNvPr id="17" name="Text 8"/>
          <p:cNvSpPr txBox="1"/>
          <p:nvPr/>
        </p:nvSpPr>
        <p:spPr>
          <a:xfrm>
            <a:off x="3421238" y="3927750"/>
            <a:ext cx="2349600" cy="8229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This topic is easy to describe in English: a park is green, clean, and quiet. Students can use short sentences about trees, grass, flowers, and clean air.
</a:t>
            </a:r>
            <a:endParaRPr lang="en-US" sz="1000" dirty="0"/>
          </a:p>
        </p:txBody>
      </p:sp>
      <p:sp>
        <p:nvSpPr>
          <p:cNvPr id="18" name="Text 9"/>
          <p:cNvSpPr txBox="1"/>
          <p:nvPr/>
        </p:nvSpPr>
        <p:spPr>
          <a:xfrm>
            <a:off x="3421238" y="3408474"/>
            <a:ext cx="2349600" cy="4629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Простой язык описания
</a:t>
            </a:r>
            <a:endParaRPr lang="en-US"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57800" y="360000"/>
            <a:ext cx="8428500" cy="938700"/>
          </a:xfrm>
          <a:prstGeom prst="rect">
            <a:avLst/>
          </a:prstGeom>
          <a:noFill/>
          <a:ln/>
        </p:spPr>
        <p:txBody>
          <a:bodyPr wrap="square" lIns="0" tIns="0" rIns="0" bIns="0" rtlCol="0" anchor="ctr"/>
          <a:lstStyle/>
          <a:p>
            <a:pPr algn="l" indent="0" marL="0">
              <a:lnSpc>
                <a:spcPct val="100000"/>
              </a:lnSpc>
              <a:buNone/>
            </a:pPr>
            <a:r>
              <a:rPr lang="en-US" sz="2700" b="1" dirty="0">
                <a:solidFill>
                  <a:srgbClr val="FFFFFF"/>
                </a:solidFill>
                <a:latin typeface="Arial" pitchFamily="34" charset="0"/>
                <a:ea typeface="Arial" pitchFamily="34" charset="-122"/>
                <a:cs typeface="Arial" pitchFamily="34" charset="-120"/>
              </a:rPr>
              <a:t>International and Local Environmental Actions
</a:t>
            </a:r>
            <a:endParaRPr lang="en-US" sz="2700" dirty="0"/>
          </a:p>
        </p:txBody>
      </p:sp>
      <p:sp>
        <p:nvSpPr>
          <p:cNvPr id="10"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18</a:t>
            </a:r>
            <a:endParaRPr lang="en-US" sz="1000" dirty="0"/>
          </a:p>
        </p:txBody>
      </p:sp>
      <p:sp>
        <p:nvSpPr>
          <p:cNvPr id="11" name="Text 2"/>
          <p:cNvSpPr txBox="1"/>
          <p:nvPr/>
        </p:nvSpPr>
        <p:spPr>
          <a:xfrm>
            <a:off x="525600" y="3702813"/>
            <a:ext cx="3788700" cy="787839"/>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Local communities can organise clean-up days, sort waste, plant trees, and save water and electricity. These actions are simple, but they improve the place where people live every day.
</a:t>
            </a:r>
            <a:endParaRPr lang="en-US" sz="1100" dirty="0"/>
          </a:p>
        </p:txBody>
      </p:sp>
      <p:sp>
        <p:nvSpPr>
          <p:cNvPr id="12" name="Text 3"/>
          <p:cNvSpPr txBox="1"/>
          <p:nvPr/>
        </p:nvSpPr>
        <p:spPr>
          <a:xfrm>
            <a:off x="525596" y="3290394"/>
            <a:ext cx="3158400" cy="274062"/>
          </a:xfrm>
          <a:prstGeom prst="rect">
            <a:avLst/>
          </a:prstGeom>
          <a:noFill/>
          <a:ln/>
        </p:spPr>
        <p:txBody>
          <a:bodyPr wrap="square" lIns="0" tIns="0" rIns="0" bIns="0" rtlCol="0" anchor="ctr"/>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Действия в школе и районе
</a:t>
            </a:r>
            <a:endParaRPr lang="en-US" sz="1300" dirty="0"/>
          </a:p>
        </p:txBody>
      </p:sp>
      <p:sp>
        <p:nvSpPr>
          <p:cNvPr id="13" name="Text 4"/>
          <p:cNvSpPr txBox="1"/>
          <p:nvPr/>
        </p:nvSpPr>
        <p:spPr>
          <a:xfrm>
            <a:off x="4836100" y="3702813"/>
            <a:ext cx="3788700" cy="787839"/>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A campaign works best when government, school, and community act together. When people share responsibility, they can protect parks, reduce rubbish, and make their town cleaner and safer.
</a:t>
            </a:r>
            <a:endParaRPr lang="en-US" sz="1100" dirty="0"/>
          </a:p>
        </p:txBody>
      </p:sp>
      <p:sp>
        <p:nvSpPr>
          <p:cNvPr id="14" name="Text 5"/>
          <p:cNvSpPr txBox="1"/>
          <p:nvPr/>
        </p:nvSpPr>
        <p:spPr>
          <a:xfrm>
            <a:off x="4836096" y="3290394"/>
            <a:ext cx="3158400" cy="274062"/>
          </a:xfrm>
          <a:prstGeom prst="rect">
            <a:avLst/>
          </a:prstGeom>
          <a:noFill/>
          <a:ln/>
        </p:spPr>
        <p:txBody>
          <a:bodyPr wrap="square" lIns="0" tIns="0" rIns="0" bIns="0" rtlCol="0" anchor="ctr"/>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Общие усилия людей
</a:t>
            </a:r>
            <a:endParaRPr lang="en-US" sz="1300" dirty="0"/>
          </a:p>
        </p:txBody>
      </p:sp>
      <p:sp>
        <p:nvSpPr>
          <p:cNvPr id="15" name="Text 6"/>
          <p:cNvSpPr txBox="1"/>
          <p:nvPr/>
        </p:nvSpPr>
        <p:spPr>
          <a:xfrm>
            <a:off x="525600" y="2028363"/>
            <a:ext cx="3788700" cy="7878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Governments can create national parks, pass laws, and limit pollution from factories and transport. Such actions protect nature on a large scale and show that environmental work needs planning.
</a:t>
            </a:r>
            <a:endParaRPr lang="en-US" sz="1100" dirty="0"/>
          </a:p>
        </p:txBody>
      </p:sp>
      <p:sp>
        <p:nvSpPr>
          <p:cNvPr id="16" name="Text 7"/>
          <p:cNvSpPr txBox="1"/>
          <p:nvPr/>
        </p:nvSpPr>
        <p:spPr>
          <a:xfrm>
            <a:off x="525596" y="1615944"/>
            <a:ext cx="3158400" cy="274200"/>
          </a:xfrm>
          <a:prstGeom prst="rect">
            <a:avLst/>
          </a:prstGeom>
          <a:noFill/>
          <a:ln/>
        </p:spPr>
        <p:txBody>
          <a:bodyPr wrap="square" lIns="0" tIns="0" rIns="0" bIns="0" rtlCol="0" anchor="ctr"/>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Решения на уровне страны
</a:t>
            </a:r>
            <a:endParaRPr lang="en-US" sz="1300" dirty="0"/>
          </a:p>
        </p:txBody>
      </p:sp>
      <p:sp>
        <p:nvSpPr>
          <p:cNvPr id="17" name="Text 8"/>
          <p:cNvSpPr txBox="1"/>
          <p:nvPr/>
        </p:nvSpPr>
        <p:spPr>
          <a:xfrm>
            <a:off x="4836100" y="2028363"/>
            <a:ext cx="3788700" cy="7878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Countries can protect animals by creating reserves, banning harmful hunting, and saving habitats. These measures help endangered species live longer and keep nature more balanced.
</a:t>
            </a:r>
            <a:endParaRPr lang="en-US" sz="1100" dirty="0"/>
          </a:p>
        </p:txBody>
      </p:sp>
      <p:sp>
        <p:nvSpPr>
          <p:cNvPr id="18" name="Text 9"/>
          <p:cNvSpPr txBox="1"/>
          <p:nvPr/>
        </p:nvSpPr>
        <p:spPr>
          <a:xfrm>
            <a:off x="4836096" y="1615944"/>
            <a:ext cx="3158400" cy="274200"/>
          </a:xfrm>
          <a:prstGeom prst="rect">
            <a:avLst/>
          </a:prstGeom>
          <a:noFill/>
          <a:ln/>
        </p:spPr>
        <p:txBody>
          <a:bodyPr wrap="square" lIns="0" tIns="0" rIns="0" bIns="0" rtlCol="0" anchor="ctr"/>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Защита животных
</a:t>
            </a:r>
            <a:endParaRPr lang="en-US" sz="13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09675" y="2124796"/>
            <a:ext cx="3765900" cy="171680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19</a:t>
            </a:r>
            <a:endParaRPr lang="en-US" sz="1000" dirty="0"/>
          </a:p>
        </p:txBody>
      </p:sp>
      <p:sp>
        <p:nvSpPr>
          <p:cNvPr id="6" name="Text 1"/>
          <p:cNvSpPr txBox="1"/>
          <p:nvPr/>
        </p:nvSpPr>
        <p:spPr>
          <a:xfrm>
            <a:off x="709675" y="360000"/>
            <a:ext cx="7684500" cy="985200"/>
          </a:xfrm>
          <a:prstGeom prst="rect">
            <a:avLst/>
          </a:prstGeom>
          <a:noFill/>
          <a:ln/>
        </p:spPr>
        <p:txBody>
          <a:bodyPr wrap="square" lIns="0" tIns="0" rIns="0" bIns="0" rtlCol="0" anchor="ctr"/>
          <a:lstStyle/>
          <a:p>
            <a:pPr algn="l" indent="0" marL="0">
              <a:lnSpc>
                <a:spcPct val="100000"/>
              </a:lnSpc>
              <a:buNone/>
            </a:pPr>
            <a:r>
              <a:rPr lang="en-US" sz="2700" b="1" dirty="0">
                <a:solidFill>
                  <a:srgbClr val="000000"/>
                </a:solidFill>
                <a:latin typeface="Arial" pitchFamily="34" charset="0"/>
                <a:ea typeface="Arial" pitchFamily="34" charset="-122"/>
                <a:cs typeface="Arial" pitchFamily="34" charset="-120"/>
              </a:rPr>
              <a:t>Environmental Problem and Practical Solution
</a:t>
            </a:r>
            <a:endParaRPr lang="en-US" sz="2700" dirty="0"/>
          </a:p>
        </p:txBody>
      </p:sp>
      <p:sp>
        <p:nvSpPr>
          <p:cNvPr id="7" name="Text 2"/>
          <p:cNvSpPr txBox="1"/>
          <p:nvPr/>
        </p:nvSpPr>
        <p:spPr>
          <a:xfrm>
            <a:off x="5193900" y="1574700"/>
            <a:ext cx="3200400" cy="2817000"/>
          </a:xfrm>
          <a:prstGeom prst="rect">
            <a:avLst/>
          </a:prstGeom>
          <a:noFill/>
          <a:ln/>
        </p:spPr>
        <p:txBody>
          <a:bodyPr wrap="square" lIns="0" tIns="0" rIns="0" bIns="0" rtlCol="0" anchor="ctr"/>
          <a:lstStyle/>
          <a:p>
            <a:pPr algn="l" indent="0" marL="0">
              <a:lnSpc>
                <a:spcPct val="90000"/>
              </a:lnSpc>
              <a:buNone/>
            </a:pPr>
            <a:r>
              <a:rPr lang="en-US" sz="1670" dirty="0">
                <a:solidFill>
                  <a:srgbClr val="000000"/>
                </a:solidFill>
                <a:latin typeface="Arial" pitchFamily="34" charset="0"/>
                <a:ea typeface="Arial" pitchFamily="34" charset="-122"/>
                <a:cs typeface="Arial" pitchFamily="34" charset="-120"/>
              </a:rPr>
              <a:t>Таблица повторяет ключевую лексику и показывает, как назвать проблему и предложить решение короткой английской фразой. Это удобно для устных ответов и мини-диалогов.
</a:t>
            </a:r>
            <a:pPr algn="l" indent="0" marL="0">
              <a:lnSpc>
                <a:spcPct val="90000"/>
              </a:lnSpc>
              <a:buNone/>
            </a:pPr>
            <a:r>
              <a:rPr lang="en-US" sz="167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670" dirty="0">
                <a:solidFill>
                  <a:srgbClr val="000000"/>
                </a:solidFill>
                <a:latin typeface="Arial" pitchFamily="34" charset="0"/>
                <a:ea typeface="Arial" pitchFamily="34" charset="-122"/>
                <a:cs typeface="Arial" pitchFamily="34" charset="-120"/>
              </a:rPr>
              <a:t>Короткие пары problem — solution помогают быстро вспомнить нужные слова и составить простое высказывание. Главная идея: маленькие действия могут уменьшить вред для природы.
</a:t>
            </a:r>
            <a:endParaRPr lang="en-US" sz="1670" dirty="0"/>
          </a:p>
        </p:txBody>
      </p:sp>
      <p:sp>
        <p:nvSpPr>
          <p:cNvPr id="8" name="Text 3"/>
          <p:cNvSpPr txBox="1"/>
          <p:nvPr/>
        </p:nvSpPr>
        <p:spPr>
          <a:xfrm>
            <a:off x="709675" y="4522450"/>
            <a:ext cx="3308100" cy="258600"/>
          </a:xfrm>
          <a:prstGeom prst="rect">
            <a:avLst/>
          </a:prstGeom>
          <a:noFill/>
          <a:ln/>
        </p:spPr>
        <p:txBody>
          <a:bodyPr wrap="square" lIns="0" tIns="0" rIns="0" bIns="0" rtlCol="0" anchor="b"/>
          <a:lstStyle/>
          <a:p>
            <a:pPr algn="l" indent="0" marL="0">
              <a:lnSpc>
                <a:spcPct val="90000"/>
              </a:lnSpc>
              <a:buNone/>
            </a:pPr>
            <a:r>
              <a:rPr lang="en-US" sz="1131" dirty="0">
                <a:solidFill>
                  <a:srgbClr val="1E1E1E"/>
                </a:solidFill>
                <a:latin typeface="Arial" pitchFamily="34" charset="0"/>
                <a:ea typeface="Arial" pitchFamily="34" charset="-122"/>
                <a:cs typeface="Arial" pitchFamily="34" charset="-120"/>
              </a:rPr>
              <a:t>Сводка лексических пар по теме ecology для 7 класса.
</a:t>
            </a:r>
            <a:endParaRPr lang="en-US" sz="1131"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650500" y="1177075"/>
            <a:ext cx="3561900" cy="2811000"/>
          </a:xfrm>
          <a:prstGeom prst="rect">
            <a:avLst/>
          </a:prstGeom>
          <a:noFill/>
          <a:ln/>
        </p:spPr>
        <p:txBody>
          <a:bodyPr wrap="square" lIns="0" tIns="0" rIns="0" bIns="0" rtlCol="0" anchor="ctr"/>
          <a:lstStyle/>
          <a:p>
            <a:pPr algn="l" indent="0" marL="0">
              <a:lnSpc>
                <a:spcPct val="90000"/>
              </a:lnSpc>
              <a:buNone/>
            </a:pPr>
            <a:r>
              <a:rPr lang="en-US" sz="3500" b="1" dirty="0">
                <a:solidFill>
                  <a:srgbClr val="9B3BEF"/>
                </a:solidFill>
                <a:latin typeface="Arial" pitchFamily="34" charset="0"/>
                <a:ea typeface="Arial" pitchFamily="34" charset="-122"/>
                <a:cs typeface="Arial" pitchFamily="34" charset="-120"/>
              </a:rPr>
              <a:t>Ecology Vocabulary and Real-Life Responsibility
</a:t>
            </a:r>
            <a:endParaRPr lang="en-US" sz="3500" dirty="0"/>
          </a:p>
        </p:txBody>
      </p:sp>
      <p:sp>
        <p:nvSpPr>
          <p:cNvPr id="4" name="Text 1"/>
          <p:cNvSpPr txBox="1"/>
          <p:nvPr/>
        </p:nvSpPr>
        <p:spPr>
          <a:xfrm>
            <a:off x="5193900" y="1436550"/>
            <a:ext cx="3591000" cy="2270400"/>
          </a:xfrm>
          <a:prstGeom prst="rect">
            <a:avLst/>
          </a:prstGeom>
          <a:noFill/>
          <a:ln/>
        </p:spPr>
        <p:txBody>
          <a:bodyPr wrap="square" lIns="0" tIns="0" rIns="0" bIns="0" rtlCol="0" anchor="ctr"/>
          <a:lstStyle/>
          <a:p>
            <a:pPr algn="l" indent="0" marL="0">
              <a:lnSpc>
                <a:spcPct val="100000"/>
              </a:lnSpc>
              <a:buNone/>
            </a:pPr>
            <a:r>
              <a:rPr lang="en-US" sz="1700" dirty="0">
                <a:solidFill>
                  <a:srgbClr val="FFFFFF"/>
                </a:solidFill>
                <a:latin typeface="Arial" pitchFamily="34" charset="0"/>
                <a:ea typeface="Arial" pitchFamily="34" charset="-122"/>
                <a:cs typeface="Arial" pitchFamily="34" charset="-120"/>
              </a:rPr>
              <a:t>Экологические проблемы связаны между собой, но о них можно говорить простыми английскими словами: pollution, recycle, protect, save, nature, waste, climate change. Язык помогает понимать мир и действовать ответственно.
</a:t>
            </a:r>
            <a:endParaRPr lang="en-US" sz="17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2026-05-30T21:25:17Z</dcterms:created>
  <dcterms:modified xsi:type="dcterms:W3CDTF">2026-05-30T21:25:17Z</dcterms:modified>
</cp:coreProperties>
</file>