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574" y="909450"/>
            <a:ext cx="3223953" cy="3324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01450" y="2432550"/>
            <a:ext cx="39024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Мировой океан. Часть 2
</a:t>
            </a:r>
            <a:pPr algn="l" indent="0" marL="0">
              <a:lnSpc>
                <a:spcPct val="90000"/>
              </a:lnSpc>
              <a:buNone/>
            </a:pPr>
            <a:r>
              <a:rPr lang="en-US" sz="259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9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Глубины, течения и жизнь океана — в одной части.
</a:t>
            </a:r>
            <a:endParaRPr lang="en-US" sz="2595" dirty="0"/>
          </a:p>
        </p:txBody>
      </p:sp>
      <p:sp>
        <p:nvSpPr>
          <p:cNvPr id="6" name="Text 1"/>
          <p:cNvSpPr txBox="1"/>
          <p:nvPr/>
        </p:nvSpPr>
        <p:spPr>
          <a:xfrm>
            <a:off x="4701450" y="4215550"/>
            <a:ext cx="4130700" cy="623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7450" y="933679"/>
            <a:ext cx="3506400" cy="33214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1775" y="2381075"/>
            <a:ext cx="3994500" cy="193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второй части океан рассматривается как живая система Земли: от глубин и рельефа до течений, климата, ресурсов и охраны.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491775" y="480000"/>
            <a:ext cx="3994500" cy="13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 как система Земли
</a:t>
            </a:r>
            <a:endParaRPr lang="en-US" sz="2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68900" y="480000"/>
            <a:ext cx="8206200" cy="60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изучается в этой части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720350" y="1528838"/>
            <a:ext cx="3537900" cy="7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4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Слои океана
</a:t>
            </a:r>
            <a:pPr algn="l" indent="0" marL="0">
              <a:lnSpc>
                <a:spcPct val="115000"/>
              </a:lnSpc>
              <a:buNone/>
            </a:pPr>
            <a:r>
              <a:rPr lang="en-US" sz="47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важно увидеть океан по слоям: у поверхности условия одни, в глубинах — совсем другие. Это помогает понять, где и почему живут разные организмы.
</a:t>
            </a:r>
            <a:endParaRPr lang="en-US" sz="1054" dirty="0"/>
          </a:p>
        </p:txBody>
      </p:sp>
      <p:sp>
        <p:nvSpPr>
          <p:cNvPr id="11" name="Text 3"/>
          <p:cNvSpPr txBox="1"/>
          <p:nvPr/>
        </p:nvSpPr>
        <p:spPr>
          <a:xfrm>
            <a:off x="720350" y="2818462"/>
            <a:ext cx="3537900" cy="7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1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 океане
</a:t>
            </a:r>
            <a:pPr algn="l" indent="0" marL="0">
              <a:lnSpc>
                <a:spcPct val="115000"/>
              </a:lnSpc>
              <a:buNone/>
            </a:pPr>
            <a:r>
              <a:rPr lang="en-US" sz="47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Отдельный блок посвящён жизни: планктону, рыбам, донным организмам и глубоководным видам. Разные условия создают разные способы выживания и питания.
</a:t>
            </a:r>
            <a:endParaRPr lang="en-US" sz="1051" dirty="0"/>
          </a:p>
        </p:txBody>
      </p:sp>
      <p:sp>
        <p:nvSpPr>
          <p:cNvPr id="12" name="Text 4"/>
          <p:cNvSpPr txBox="1"/>
          <p:nvPr/>
        </p:nvSpPr>
        <p:spPr>
          <a:xfrm>
            <a:off x="4850000" y="2818462"/>
            <a:ext cx="3537900" cy="7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4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Ресурсы и риски
</a:t>
            </a:r>
            <a:pPr algn="l" indent="0" marL="0">
              <a:lnSpc>
                <a:spcPct val="115000"/>
              </a:lnSpc>
              <a:buNone/>
            </a:pPr>
            <a:r>
              <a:rPr lang="en-US" sz="49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изучаются ресурсы и угрозы: рыба, полезные ископаемые, энергия, загрязнение и перелов. Здесь особенно важно видеть связь природы и человека.
</a:t>
            </a:r>
            <a:endParaRPr lang="en-US" sz="1084" dirty="0"/>
          </a:p>
        </p:txBody>
      </p:sp>
      <p:sp>
        <p:nvSpPr>
          <p:cNvPr id="13" name="Text 5"/>
          <p:cNvSpPr txBox="1"/>
          <p:nvPr/>
        </p:nvSpPr>
        <p:spPr>
          <a:xfrm>
            <a:off x="4850000" y="1528838"/>
            <a:ext cx="3537900" cy="7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воды
</a:t>
            </a:r>
            <a:pPr algn="l" indent="0" marL="0">
              <a:lnSpc>
                <a:spcPct val="115000"/>
              </a:lnSpc>
              <a:buNone/>
            </a:pPr>
            <a:r>
              <a:rPr lang="en-US" sz="41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рассматриваются движения воды: течения, перемешивание и подъём глубинных вод. Именно они переносят тепло, кислород и вещества между районами океана.
</a:t>
            </a:r>
            <a:endParaRPr lang="en-US" sz="920" dirty="0"/>
          </a:p>
        </p:txBody>
      </p:sp>
      <p:sp>
        <p:nvSpPr>
          <p:cNvPr id="14" name="Text 6"/>
          <p:cNvSpPr txBox="1"/>
          <p:nvPr/>
        </p:nvSpPr>
        <p:spPr>
          <a:xfrm>
            <a:off x="720350" y="4108088"/>
            <a:ext cx="7692600" cy="38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1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и защита
</a:t>
            </a:r>
            <a:pPr algn="l" indent="0" marL="0">
              <a:lnSpc>
                <a:spcPct val="115000"/>
              </a:lnSpc>
              <a:buNone/>
            </a:pPr>
            <a:r>
              <a:rPr lang="en-US" sz="45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Наконец, разбираются климат и охрана океана. Ученики увидят, как морская среда влияет на погоду и почему её нужно беречь.
</a:t>
            </a:r>
            <a:endParaRPr lang="en-US" sz="101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5600" y="1755867"/>
            <a:ext cx="1912800" cy="181566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68900" y="480000"/>
            <a:ext cx="82062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Зоны океана по глубине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68900" y="1604375"/>
            <a:ext cx="2649900" cy="8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3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Освещённая зона
</a:t>
            </a:r>
            <a:pPr algn="l" indent="0" marL="0">
              <a:lnSpc>
                <a:spcPct val="115000"/>
              </a:lnSpc>
              <a:buNone/>
            </a:pPr>
            <a:r>
              <a:rPr lang="en-US" sz="36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Поверхностная освещённая зона получает больше всего солнечного света. Здесь сосредоточена основная масса растений, планктона и рыб, поэтому именно она наиболее богата жизнью.
</a:t>
            </a:r>
            <a:endParaRPr lang="en-US" sz="873" dirty="0"/>
          </a:p>
        </p:txBody>
      </p:sp>
      <p:sp>
        <p:nvSpPr>
          <p:cNvPr id="11" name="Text 3"/>
          <p:cNvSpPr txBox="1"/>
          <p:nvPr/>
        </p:nvSpPr>
        <p:spPr>
          <a:xfrm>
            <a:off x="6005175" y="1609736"/>
            <a:ext cx="2571300" cy="8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Глубинная зона
</a:t>
            </a:r>
            <a:pPr algn="l" indent="0" marL="0">
              <a:lnSpc>
                <a:spcPct val="115000"/>
              </a:lnSpc>
              <a:buNone/>
            </a:pPr>
            <a:r>
              <a:rPr lang="en-US" sz="42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глубинной воде царят холод, темнота и высокое давление. Живые организмы здесь растут медленно и зависят от редких запасов пищи сверху.
</a:t>
            </a:r>
            <a:endParaRPr lang="en-US" sz="1030" dirty="0"/>
          </a:p>
        </p:txBody>
      </p:sp>
      <p:sp>
        <p:nvSpPr>
          <p:cNvPr id="12" name="Text 4"/>
          <p:cNvSpPr txBox="1"/>
          <p:nvPr/>
        </p:nvSpPr>
        <p:spPr>
          <a:xfrm>
            <a:off x="468900" y="2803475"/>
            <a:ext cx="2649900" cy="8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3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Сумеречная зона
</a:t>
            </a:r>
            <a:pPr algn="l" indent="0" marL="0">
              <a:lnSpc>
                <a:spcPct val="115000"/>
              </a:lnSpc>
              <a:buNone/>
            </a:pPr>
            <a:r>
              <a:rPr lang="en-US" sz="38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сумеречной зоне света уже мало, и организмам приходится приспосабливаться к слабому освещению. Здесь встречаются виды с крупными глазами и особым поведением.
</a:t>
            </a:r>
            <a:endParaRPr lang="en-US" sz="913" dirty="0"/>
          </a:p>
        </p:txBody>
      </p:sp>
      <p:sp>
        <p:nvSpPr>
          <p:cNvPr id="13" name="Text 5"/>
          <p:cNvSpPr txBox="1"/>
          <p:nvPr/>
        </p:nvSpPr>
        <p:spPr>
          <a:xfrm>
            <a:off x="6005175" y="2834636"/>
            <a:ext cx="2571300" cy="8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2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Донная зона
</a:t>
            </a:r>
            <a:pPr algn="l" indent="0" marL="0">
              <a:lnSpc>
                <a:spcPct val="115000"/>
              </a:lnSpc>
              <a:buNone/>
            </a:pPr>
            <a:r>
              <a:rPr lang="en-US" sz="39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дне условия ещё жёстче: мало света, мало пищи и постоянное давление. Поэтому донные виды часто имеют медленный обмен веществ и устойчивые тела.
</a:t>
            </a:r>
            <a:endParaRPr lang="en-US" sz="95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4125" y="1291100"/>
            <a:ext cx="300900" cy="300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3444" y="1291100"/>
            <a:ext cx="338513" cy="300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4125" y="3055087"/>
            <a:ext cx="300900" cy="300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63444" y="3055087"/>
            <a:ext cx="338513" cy="3009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и солёность воды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702475" y="1819288"/>
            <a:ext cx="36477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экватора вода обычно теплее, а ближе к полюсам — холоднее. Вертикально температура тоже падает: поверхностные слои прогреваются солнцем сильнее, чем глубины.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170325" y="1289775"/>
            <a:ext cx="31800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50600" y="1819250"/>
            <a:ext cx="36477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Испарение повышает солёность, а осадки и приток рек, наоборот, её уменьшают. Поэтому океан в разных районах имеет неодинаковый химический состав.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8375" y="1289775"/>
            <a:ext cx="31800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Испарение и осадки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702475" y="3542500"/>
            <a:ext cx="36477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Таяние льда добавляет пресную воду и снижает солёность в полярных районах. Это влияет на плотность воды и на образование морских течений.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1170325" y="3049200"/>
            <a:ext cx="31800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Лёд и пресная вода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4750600" y="3566200"/>
            <a:ext cx="3647700" cy="8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температура и солёность определяют, где живут организмы. Одни виды лучше приспособлены к тёплым и солёным водам, другие — к холодным и более пресным.
</a:t>
            </a:r>
            <a:endParaRPr lang="en-US" sz="1000" dirty="0"/>
          </a:p>
        </p:txBody>
      </p:sp>
      <p:sp>
        <p:nvSpPr>
          <p:cNvPr id="15" name="Text 8"/>
          <p:cNvSpPr txBox="1"/>
          <p:nvPr/>
        </p:nvSpPr>
        <p:spPr>
          <a:xfrm>
            <a:off x="5218375" y="3049201"/>
            <a:ext cx="31800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жизни
</a:t>
            </a:r>
            <a:endParaRPr lang="en-US" sz="1300" dirty="0"/>
          </a:p>
        </p:txBody>
      </p:sp>
      <p:sp>
        <p:nvSpPr>
          <p:cNvPr id="16" name="Text 9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3975" y="2066975"/>
            <a:ext cx="2229900" cy="225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Лёгкая вода наверху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Тёплая и менее солёная вода становится легче и остаётся выше. Такие слои хуже опускаются вниз и не всегда хорошо смешиваются с нижними водами.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341150" y="2066975"/>
            <a:ext cx="2229900" cy="225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Тяжёлая вода внизу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Холодная и более солёная вода тяжелее, поэтому она стремится опускаться. Так в океане формируются разные по плотности слои, которые не сразу выравниваются.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142000" y="2066975"/>
            <a:ext cx="2229900" cy="225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Перемешивание и жизнь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слои всё же перемешиваются, к поверхности поднимаются кислород и питательные вещества. Это поддерживает планктон, рыбу и устойчивость морских экосистем.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8900" y="480000"/>
            <a:ext cx="82062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Плотность воды и перемешивание
</a:t>
            </a:r>
            <a:endParaRPr lang="en-US" sz="2600" dirty="0"/>
          </a:p>
        </p:txBody>
      </p:sp>
      <p:sp>
        <p:nvSpPr>
          <p:cNvPr id="10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150" y="1960991"/>
            <a:ext cx="7855800" cy="24757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1290550"/>
            <a:ext cx="8084700" cy="3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внешние силы и свойства воды задают направление и характер течений.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480000"/>
            <a:ext cx="80847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возникают океанические течения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6234" y="1220200"/>
            <a:ext cx="2827482" cy="3475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68900" y="480000"/>
            <a:ext cx="82062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течения мира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672750" y="2212220"/>
            <a:ext cx="4982400" cy="5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Куросио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Куросио — тёплое течение у берегов Японии и западной части Тихого океана. Оно приносит тепло и влагу, поддерживая более мягкие и влажные условия.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72750" y="3077342"/>
            <a:ext cx="4982400" cy="5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3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Лабрадорское течение
</a:t>
            </a:r>
            <a:pPr algn="l" indent="0" marL="0">
              <a:lnSpc>
                <a:spcPct val="115000"/>
              </a:lnSpc>
              <a:buNone/>
            </a:pPr>
            <a:r>
              <a:rPr lang="en-US" sz="29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Лабрадорское течение идёт из холодных северных вод. Оно охлаждает воздух, способствует туманам и часто встречается в районах с промысловым рыболовством.
</a:t>
            </a:r>
            <a:endParaRPr lang="en-US" sz="1173" dirty="0"/>
          </a:p>
        </p:txBody>
      </p:sp>
      <p:sp>
        <p:nvSpPr>
          <p:cNvPr id="12" name="Text 4"/>
          <p:cNvSpPr txBox="1"/>
          <p:nvPr/>
        </p:nvSpPr>
        <p:spPr>
          <a:xfrm>
            <a:off x="672750" y="1369450"/>
            <a:ext cx="4982400" cy="5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9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Гольфстрим
</a:t>
            </a:r>
            <a:pPr algn="l" indent="0" marL="0">
              <a:lnSpc>
                <a:spcPct val="115000"/>
              </a:lnSpc>
              <a:buNone/>
            </a:pPr>
            <a:r>
              <a:rPr lang="en-US" sz="27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Гольфстрим переносит тёплые воды из района Мексиканского залива в Северную Атлантику. Он заметно смягчает климат прилегающих районов и влияет на погоду в Европе.
</a:t>
            </a:r>
            <a:endParaRPr lang="en-US" sz="1089" dirty="0"/>
          </a:p>
        </p:txBody>
      </p:sp>
      <p:sp>
        <p:nvSpPr>
          <p:cNvPr id="13" name="Text 5"/>
          <p:cNvSpPr txBox="1"/>
          <p:nvPr/>
        </p:nvSpPr>
        <p:spPr>
          <a:xfrm>
            <a:off x="672750" y="3942471"/>
            <a:ext cx="4982400" cy="5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Перуанское течение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Перуанское течение у западного побережья Южной Америки несёт холодную воду и сушит воздух. Из-за него усиливаются туманы, а осадков становится меньше.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4675" y="3592391"/>
            <a:ext cx="7894800" cy="1040818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34550" y="1648500"/>
            <a:ext cx="3296400" cy="55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6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Северная Атлантика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Тёплые воды Гольфстрима доходят до Северной Атлантики и делают климат Западной Европы мягче. Зимы здесь теплее, чем в других районах на той же широте.
</a:t>
            </a:r>
            <a:endParaRPr lang="en-US" sz="816" dirty="0"/>
          </a:p>
        </p:txBody>
      </p:sp>
      <p:sp>
        <p:nvSpPr>
          <p:cNvPr id="9" name="Text 1"/>
          <p:cNvSpPr txBox="1"/>
          <p:nvPr/>
        </p:nvSpPr>
        <p:spPr>
          <a:xfrm>
            <a:off x="5132850" y="1648500"/>
            <a:ext cx="3296400" cy="55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6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 Южной Америки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западных берегов Южной Америки холодное течение охлаждает воздух над океаном. Из-за этого усиливаются туманы и уменьшается количество осадков на побережье.
</a:t>
            </a:r>
            <a:endParaRPr lang="en-US" sz="816" dirty="0"/>
          </a:p>
        </p:txBody>
      </p:sp>
      <p:sp>
        <p:nvSpPr>
          <p:cNvPr id="10" name="Text 2"/>
          <p:cNvSpPr txBox="1"/>
          <p:nvPr/>
        </p:nvSpPr>
        <p:spPr>
          <a:xfrm>
            <a:off x="534675" y="2864575"/>
            <a:ext cx="3296400" cy="55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6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 Африки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берегов Африки холодные течения также снижают температуру воздуха и делают прибрежные районы суше. Это влияет и на растительность, и на хозяйство.
</a:t>
            </a:r>
            <a:endParaRPr lang="en-US" sz="816" dirty="0"/>
          </a:p>
        </p:txBody>
      </p:sp>
      <p:sp>
        <p:nvSpPr>
          <p:cNvPr id="11" name="Text 3"/>
          <p:cNvSpPr txBox="1"/>
          <p:nvPr/>
        </p:nvSpPr>
        <p:spPr>
          <a:xfrm>
            <a:off x="5132850" y="2864575"/>
            <a:ext cx="3296400" cy="55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6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Побережья Японии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побережий Японии тёплые воды поддерживают влажный климат и смягчают перепады температуры. Поэтому морская среда здесь тесно связана с погодой на суше.
</a:t>
            </a:r>
            <a:endParaRPr lang="en-US" sz="816" dirty="0"/>
          </a:p>
        </p:txBody>
      </p:sp>
      <p:sp>
        <p:nvSpPr>
          <p:cNvPr id="12" name="Text 4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течения меняют климат
</a:t>
            </a:r>
            <a:endParaRPr lang="en-US" sz="2600" dirty="0"/>
          </a:p>
        </p:txBody>
      </p:sp>
      <p:sp>
        <p:nvSpPr>
          <p:cNvPr id="13" name="Text 5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9575" y="1857025"/>
            <a:ext cx="44100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1%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09650" y="2842100"/>
            <a:ext cx="44100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поверхности океана занимают прибрежные зоны апвеллинга, но именно там сосредоточены самые продуктивные рыбные районы.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33375" y="3858150"/>
            <a:ext cx="45435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NOAA Ocean Service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442850" y="1857025"/>
            <a:ext cx="3161100" cy="178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Прибрежные зоны апвеллинга дают очень высокий рыбный промысел, потому что поднимают к поверхности питательные вещества и кормовую базу.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750" y="1157761"/>
            <a:ext cx="2681700" cy="17755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4003" y="1157761"/>
            <a:ext cx="2681700" cy="17755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6250" y="1157761"/>
            <a:ext cx="2681700" cy="177557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63475" y="4943400"/>
            <a:ext cx="3051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91775" y="480000"/>
            <a:ext cx="82062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6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устроено дно океана: от мелководья к глубинам
</a:t>
            </a:r>
            <a:endParaRPr lang="en-US" sz="2364" dirty="0"/>
          </a:p>
        </p:txBody>
      </p:sp>
      <p:sp>
        <p:nvSpPr>
          <p:cNvPr id="9" name="Text 2"/>
          <p:cNvSpPr txBox="1"/>
          <p:nvPr/>
        </p:nvSpPr>
        <p:spPr>
          <a:xfrm>
            <a:off x="491775" y="3445725"/>
            <a:ext cx="26817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Шельф у берега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Подводная окраина материка тянется широким и относительно ровным шельфом. Здесь море обычно мелкое, свет доходит до дна, поэтому именно такие участки издавна удобны для рыболовства и исследований.
</a:t>
            </a:r>
            <a:endParaRPr lang="en-US" sz="975" dirty="0"/>
          </a:p>
        </p:txBody>
      </p:sp>
      <p:sp>
        <p:nvSpPr>
          <p:cNvPr id="10" name="Text 3"/>
          <p:cNvSpPr txBox="1"/>
          <p:nvPr/>
        </p:nvSpPr>
        <p:spPr>
          <a:xfrm>
            <a:off x="3254000" y="3438000"/>
            <a:ext cx="26817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Обрыв в глубину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дно резко уходит вниз по материковому склону. На карте это выглядит как крутой спуск, а в реальности — как переход от мелководья к большим глубинам и более суровым условиям.
</a:t>
            </a:r>
            <a:endParaRPr lang="en-US" sz="975" dirty="0"/>
          </a:p>
        </p:txBody>
      </p:sp>
      <p:sp>
        <p:nvSpPr>
          <p:cNvPr id="11" name="Text 4"/>
          <p:cNvSpPr txBox="1"/>
          <p:nvPr/>
        </p:nvSpPr>
        <p:spPr>
          <a:xfrm>
            <a:off x="6016225" y="3438000"/>
            <a:ext cx="26817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Неровное океаническое ложе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самом дне океана чередуются ложбины, равнины, подводные хребты и глубоководные желоба. Такой рельеф делает океанское дно не менее разнообразным, чем поверхность суши.
</a:t>
            </a:r>
            <a:endParaRPr lang="en-US" sz="97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1954" y="1394038"/>
            <a:ext cx="7060092" cy="2253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91000" y="3836733"/>
            <a:ext cx="38130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Эхолот даёт точные измерения, а батиметрические карты помогают увидеть форму дна и выбрать безопасный маршрут.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4644025"/>
            <a:ext cx="8064000" cy="2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география: способы изучения рельефа дна океана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3836733"/>
            <a:ext cx="38130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Глубину океана измеряют звуком и затем наносят результаты на батиметрические карты. По ним видно, где дно поднимается, где резко понижается и где есть опасные участки для судов.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1775" y="480000"/>
            <a:ext cx="8206200" cy="7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Инструменты изучения глубин
</a:t>
            </a:r>
            <a:endParaRPr lang="en-US" sz="2600" dirty="0"/>
          </a:p>
        </p:txBody>
      </p:sp>
      <p:sp>
        <p:nvSpPr>
          <p:cNvPr id="8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89370" y="1309125"/>
            <a:ext cx="2380061" cy="335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68900" y="480000"/>
            <a:ext cx="8206200" cy="60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жизнь с глубиной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720350" y="1626725"/>
            <a:ext cx="2410200" cy="11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6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Солнечная поверхность
</a:t>
            </a:r>
            <a:pPr algn="l" indent="0" marL="0">
              <a:lnSpc>
                <a:spcPct val="115000"/>
              </a:lnSpc>
              <a:buNone/>
            </a:pPr>
            <a:r>
              <a:rPr lang="en-US" sz="68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Верхний освещённый слой самый богатый жизнью. Здесь много планктона, а значит, хватает пищи для мелких рачков, мальков и многих морских животных.
</a:t>
            </a:r>
            <a:endParaRPr lang="en-US" sz="1166" dirty="0"/>
          </a:p>
        </p:txBody>
      </p:sp>
      <p:sp>
        <p:nvSpPr>
          <p:cNvPr id="11" name="Text 3"/>
          <p:cNvSpPr txBox="1"/>
          <p:nvPr/>
        </p:nvSpPr>
        <p:spPr>
          <a:xfrm>
            <a:off x="720350" y="3386413"/>
            <a:ext cx="2410200" cy="11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3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Глубинные районы
</a:t>
            </a:r>
            <a:pPr algn="l" indent="0" marL="0">
              <a:lnSpc>
                <a:spcPct val="115000"/>
              </a:lnSpc>
              <a:buNone/>
            </a:pPr>
            <a:r>
              <a:rPr lang="en-US" sz="62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больших глубинах условия становятся строгими: холод, темнота и высокое давление. Поэтому здесь выживают только особые организмы с необычными приспособлениями.
</a:t>
            </a:r>
            <a:endParaRPr lang="en-US" sz="1073" dirty="0"/>
          </a:p>
        </p:txBody>
      </p:sp>
      <p:sp>
        <p:nvSpPr>
          <p:cNvPr id="12" name="Text 4"/>
          <p:cNvSpPr txBox="1"/>
          <p:nvPr/>
        </p:nvSpPr>
        <p:spPr>
          <a:xfrm>
            <a:off x="6043250" y="3386413"/>
            <a:ext cx="2410200" cy="11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1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Дно океана
</a:t>
            </a:r>
            <a:pPr algn="l" indent="0" marL="0">
              <a:lnSpc>
                <a:spcPct val="115000"/>
              </a:lnSpc>
              <a:buNone/>
            </a:pPr>
            <a:r>
              <a:rPr lang="en-US" sz="68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8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дна живут моллюски, черви, морские звёзды и другие донные организмы. Они умеют находить пищу в осадках и использовать то, что опускается сверху.
</a:t>
            </a:r>
            <a:endParaRPr lang="en-US" sz="1181" dirty="0"/>
          </a:p>
        </p:txBody>
      </p:sp>
      <p:sp>
        <p:nvSpPr>
          <p:cNvPr id="13" name="Text 5"/>
          <p:cNvSpPr txBox="1"/>
          <p:nvPr/>
        </p:nvSpPr>
        <p:spPr>
          <a:xfrm>
            <a:off x="6043250" y="1626725"/>
            <a:ext cx="2410200" cy="11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3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Толща воды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толще воды обитают рыбы, медузы и хищники, которые быстро перемещаются в поисках добычи. Здесь уже меньше света, зато больше пространства для плавания.
</a:t>
            </a:r>
            <a:endParaRPr lang="en-US" sz="1103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5600" y="1755867"/>
            <a:ext cx="1912800" cy="181566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68900" y="480000"/>
            <a:ext cx="82062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Приспособления к глубинам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68900" y="1604375"/>
            <a:ext cx="2649900" cy="8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3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Слабый свет
</a:t>
            </a:r>
            <a:pPr algn="l" indent="0" marL="0">
              <a:lnSpc>
                <a:spcPct val="115000"/>
              </a:lnSpc>
              <a:buNone/>
            </a:pPr>
            <a:r>
              <a:rPr lang="en-US" sz="36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глубинах почти нет света, поэтому зрение у многих видов устроено по-особому. Крупные глаза помогают улавливать слабые отблески, а у некоторых животных развиваются светящиеся органы.
</a:t>
            </a:r>
            <a:endParaRPr lang="en-US" sz="873" dirty="0"/>
          </a:p>
        </p:txBody>
      </p:sp>
      <p:sp>
        <p:nvSpPr>
          <p:cNvPr id="11" name="Text 3"/>
          <p:cNvSpPr txBox="1"/>
          <p:nvPr/>
        </p:nvSpPr>
        <p:spPr>
          <a:xfrm>
            <a:off x="6005175" y="1609736"/>
            <a:ext cx="2571300" cy="8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3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Мало пищи
</a:t>
            </a:r>
            <a:pPr algn="l" indent="0" marL="0">
              <a:lnSpc>
                <a:spcPct val="115000"/>
              </a:lnSpc>
              <a:buNone/>
            </a:pPr>
            <a:r>
              <a:rPr lang="en-US" sz="36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Пища в глубинах появляется редко, поэтому обмен веществ у многих организмов замедлен. Они экономят энергию и могут долго обходиться без еды, ожидая случайный поток органики сверху.
</a:t>
            </a:r>
            <a:endParaRPr lang="en-US" sz="873" dirty="0"/>
          </a:p>
        </p:txBody>
      </p:sp>
      <p:sp>
        <p:nvSpPr>
          <p:cNvPr id="12" name="Text 4"/>
          <p:cNvSpPr txBox="1"/>
          <p:nvPr/>
        </p:nvSpPr>
        <p:spPr>
          <a:xfrm>
            <a:off x="468900" y="2803475"/>
            <a:ext cx="2649900" cy="8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Сильное давление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36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Давление с глубиной растёт очень быстро, и обычные формы тела не подходят для таких условий. У глубоководных животных мягкие ткани и строение, которое не ломается под нагрузкой.
</a:t>
            </a:r>
            <a:endParaRPr lang="en-US" sz="880" dirty="0"/>
          </a:p>
        </p:txBody>
      </p:sp>
      <p:sp>
        <p:nvSpPr>
          <p:cNvPr id="13" name="Text 5"/>
          <p:cNvSpPr txBox="1"/>
          <p:nvPr/>
        </p:nvSpPr>
        <p:spPr>
          <a:xfrm>
            <a:off x="6005175" y="2834636"/>
            <a:ext cx="2571300" cy="8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1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Свои способы питания
</a:t>
            </a:r>
            <a:pPr algn="l" indent="0" marL="0">
              <a:lnSpc>
                <a:spcPct val="115000"/>
              </a:lnSpc>
              <a:buNone/>
            </a:pPr>
            <a:r>
              <a:rPr lang="en-US" sz="36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заманивают добычу светом, другие добывают пищу со дна или из осадков. В темноте выживают те, кто умеет использовать любой доступный источник энергии.
</a:t>
            </a:r>
            <a:endParaRPr lang="en-US" sz="88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150" y="1960991"/>
            <a:ext cx="7855800" cy="24757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1290550"/>
            <a:ext cx="8084700" cy="3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энергия света проходит через морскую пищевую цепь.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480000"/>
            <a:ext cx="80847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света к хищникам: цепочка питания в океане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000" y="1879187"/>
            <a:ext cx="4374900" cy="1743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362275" y="3523900"/>
            <a:ext cx="3335700" cy="40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география: ресурсы Мирового океана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362225" y="1792000"/>
            <a:ext cx="33357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 обеспечивает людей разными видами сырья и энергии. Одни ресурсы используют давно, другие только развиваются, поэтому особенно важно добывать их без лишнего ущерба для природы.
</a:t>
            </a:r>
            <a:endParaRPr lang="en-US" sz="1075" dirty="0"/>
          </a:p>
        </p:txBody>
      </p:sp>
      <p:sp>
        <p:nvSpPr>
          <p:cNvPr id="8" name="Text 2"/>
          <p:cNvSpPr txBox="1"/>
          <p:nvPr/>
        </p:nvSpPr>
        <p:spPr>
          <a:xfrm>
            <a:off x="5362225" y="2689225"/>
            <a:ext cx="3335700" cy="59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ресурсов океана связана с биологией, а часть — с недрами и движением воды; все они требуют бережного использования.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91775" y="480000"/>
            <a:ext cx="82062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даёт океан человеку
</a:t>
            </a:r>
            <a:endParaRPr lang="en-US" sz="2600" dirty="0"/>
          </a:p>
        </p:txBody>
      </p:sp>
      <p:sp>
        <p:nvSpPr>
          <p:cNvPr id="10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45358" y="1394038"/>
            <a:ext cx="5653284" cy="2253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91000" y="3836733"/>
            <a:ext cx="38130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угрозы связаны с деятельностью человека, поэтому меры защиты должны включать контроль добычи и уменьшение загрязнения.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4644025"/>
            <a:ext cx="8064000" cy="2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география: основные угрозы Мировому океану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3836733"/>
            <a:ext cx="38130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океан влияют разные виды загрязнения и чрезмерного использования ресурсов. Их последствия затрагивают не только отдельные виды животных, но и всю морскую экосистему.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1775" y="480000"/>
            <a:ext cx="8206200" cy="7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Угрозы для океана и его обитателей
</a:t>
            </a:r>
            <a:endParaRPr lang="en-US" sz="2600" dirty="0"/>
          </a:p>
        </p:txBody>
      </p:sp>
      <p:sp>
        <p:nvSpPr>
          <p:cNvPr id="8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4100" y="1471725"/>
            <a:ext cx="147525" cy="168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80737" y="1471725"/>
            <a:ext cx="147525" cy="168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80737" y="3301887"/>
            <a:ext cx="147525" cy="1686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4087" y="3301887"/>
            <a:ext cx="147525" cy="1686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68900" y="480000"/>
            <a:ext cx="8206200" cy="66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океан связан с климатом
</a:t>
            </a:r>
            <a:endParaRPr lang="en-US" sz="2600" dirty="0"/>
          </a:p>
        </p:txBody>
      </p:sp>
      <p:sp>
        <p:nvSpPr>
          <p:cNvPr id="12" name="Text 1"/>
          <p:cNvSpPr txBox="1"/>
          <p:nvPr/>
        </p:nvSpPr>
        <p:spPr>
          <a:xfrm>
            <a:off x="600300" y="1860450"/>
            <a:ext cx="35874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Накопление тепла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 поглощает большую часть лишнего тепла, поэтому он замедляет рост температуры воздуха. Но из-за этого сама вода постепенно нагревается и меняет привычные условия для живых организмов.
</a:t>
            </a:r>
            <a:endParaRPr lang="en-US" sz="1300" dirty="0"/>
          </a:p>
        </p:txBody>
      </p:sp>
      <p:sp>
        <p:nvSpPr>
          <p:cNvPr id="13" name="Text 2"/>
          <p:cNvSpPr txBox="1"/>
          <p:nvPr/>
        </p:nvSpPr>
        <p:spPr>
          <a:xfrm>
            <a:off x="4954750" y="1860450"/>
            <a:ext cx="35874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Поглощение CO₂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углекислого газа растворяется в морской воде. Это помогает сдерживать его рост в атмосфере, но меняет химические свойства океана и влияет на многих морских обитателей.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4954750" y="3686375"/>
            <a:ext cx="35874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 новых условиях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вода теплеет, животным и растениям приходится приспосабливаться или менять места обитания. Это особенно заметно в районах, где экосистема зависит от стабильной температуры.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598125" y="3686375"/>
            <a:ext cx="35292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и штормы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Тёплая поверхность океана усиливает испарение. Из-за этого меняются облачность, осадки и сила штормов, а погода у берегов становится менее предсказуемой.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6234" y="1220200"/>
            <a:ext cx="2827482" cy="3475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68900" y="480000"/>
            <a:ext cx="82062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беречь океан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672750" y="2212220"/>
            <a:ext cx="4982400" cy="5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вылова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рыболовства задают допустимые объёмы вылова и сезоны лова. Это позволяет рыбе восстанавливаться и не разрушать естественный баланс в море.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72750" y="3077342"/>
            <a:ext cx="4982400" cy="5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5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мусора
</a:t>
            </a:r>
            <a:pPr algn="l" indent="0" marL="0">
              <a:lnSpc>
                <a:spcPct val="115000"/>
              </a:lnSpc>
              <a:buNone/>
            </a:pPr>
            <a:r>
              <a:rPr lang="en-US" sz="26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одноразового пластика и раздельный сбор отходов уменьшают количество мусора в океане. Чем меньше отходов попадает в воду, тем меньше риска для птиц, рыб и морских млекопитающих.
</a:t>
            </a:r>
            <a:endParaRPr lang="en-US" sz="1065" dirty="0"/>
          </a:p>
        </p:txBody>
      </p:sp>
      <p:sp>
        <p:nvSpPr>
          <p:cNvPr id="12" name="Text 4"/>
          <p:cNvSpPr txBox="1"/>
          <p:nvPr/>
        </p:nvSpPr>
        <p:spPr>
          <a:xfrm>
            <a:off x="672750" y="1369450"/>
            <a:ext cx="4982400" cy="5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8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Заповедные зоны
</a:t>
            </a:r>
            <a:pPr algn="l" indent="0" marL="0">
              <a:lnSpc>
                <a:spcPct val="115000"/>
              </a:lnSpc>
              <a:buNone/>
            </a:pPr>
            <a:r>
              <a:rPr lang="en-US" sz="27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заповедники помогают сохранить участки, где животные размножаются, кормятся и находят укрытие. В таких местах ограничения снижают давление на уязвимые виды.
</a:t>
            </a:r>
            <a:endParaRPr lang="en-US" sz="1098" dirty="0"/>
          </a:p>
        </p:txBody>
      </p:sp>
      <p:sp>
        <p:nvSpPr>
          <p:cNvPr id="13" name="Text 5"/>
          <p:cNvSpPr txBox="1"/>
          <p:nvPr/>
        </p:nvSpPr>
        <p:spPr>
          <a:xfrm>
            <a:off x="672750" y="3942471"/>
            <a:ext cx="4982400" cy="5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5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природы
</a:t>
            </a:r>
            <a:pPr algn="l" indent="0" marL="0">
              <a:lnSpc>
                <a:spcPct val="115000"/>
              </a:lnSpc>
              <a:buNone/>
            </a:pPr>
            <a:r>
              <a:rPr lang="en-US" sz="26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мангров и коралловых рифов укрепляет берега и создаёт убежища для множества видов. Такие природные барьеры особенно важны там, где экосистемы уже ослаблены.
</a:t>
            </a:r>
            <a:endParaRPr lang="en-US" sz="1065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8033" y="655050"/>
            <a:ext cx="3629106" cy="37998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2038875"/>
            <a:ext cx="4149900" cy="24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 — не фон, а живая система
</a:t>
            </a:r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Мировой океан соединяет все части планеты: он регулирует климат, поддерживает жизнь и даёт человеку ресурсы. Понимание его работы помогает видеть, почему бережное отношение к океану начинается уже сегодня.
</a:t>
            </a:r>
            <a:endParaRPr lang="en-US" sz="2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2026-07-26T15:44:48Z</dcterms:created>
  <dcterms:modified xsi:type="dcterms:W3CDTF">2026-07-26T15:44:48Z</dcterms:modified>
</cp:coreProperties>
</file>