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jpeg"/><Relationship Id="rId4" Type="http://schemas.openxmlformats.org/officeDocument/2006/relationships/image" Target="../media/image-16-4.jpe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46998" y="0"/>
            <a:ext cx="329505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00" y="1579375"/>
            <a:ext cx="5139300" cy="1302000"/>
          </a:xfrm>
          <a:prstGeom prst="rect">
            <a:avLst/>
          </a:prstGeom>
          <a:noFill/>
          <a:ln/>
        </p:spPr>
        <p:txBody>
          <a:bodyPr wrap="square" lIns="0" tIns="0" rIns="0" bIns="0" rtlCol="0" anchor="ctr"/>
          <a:lstStyle/>
          <a:p>
            <a:pPr algn="l" indent="0" marL="0">
              <a:lnSpc>
                <a:spcPct val="80000"/>
              </a:lnSpc>
              <a:buNone/>
            </a:pPr>
            <a:r>
              <a:rPr lang="en-US" sz="3100" b="1" dirty="0">
                <a:solidFill>
                  <a:srgbClr val="003BA6"/>
                </a:solidFill>
                <a:latin typeface="Arial" pitchFamily="34" charset="0"/>
                <a:ea typeface="Arial" pitchFamily="34" charset="-122"/>
                <a:cs typeface="Arial" pitchFamily="34" charset="-120"/>
              </a:rPr>
              <a:t>Module 3. Furry Friends: pets in everyday English
</a:t>
            </a:r>
            <a:endParaRPr lang="en-US" sz="3100" dirty="0"/>
          </a:p>
        </p:txBody>
      </p:sp>
      <p:sp>
        <p:nvSpPr>
          <p:cNvPr id="5" name="Text 1"/>
          <p:cNvSpPr txBox="1"/>
          <p:nvPr/>
        </p:nvSpPr>
        <p:spPr>
          <a:xfrm>
            <a:off x="270000" y="3703450"/>
            <a:ext cx="3498900" cy="1170000"/>
          </a:xfrm>
          <a:prstGeom prst="rect">
            <a:avLst/>
          </a:prstGeom>
          <a:noFill/>
          <a:ln/>
        </p:spPr>
        <p:txBody>
          <a:bodyPr wrap="square" lIns="0" tIns="0" rIns="0" bIns="0" rtlCol="0" anchor="ctr"/>
          <a:lstStyle/>
          <a:p>
            <a:pPr algn="l" indent="0" marL="0">
              <a:lnSpc>
                <a:spcPct val="115000"/>
              </a:lnSpc>
              <a:buNone/>
            </a:pPr>
            <a:r>
              <a:rPr lang="en-US" sz="1122" dirty="0">
                <a:solidFill>
                  <a:srgbClr val="003BA6"/>
                </a:solidFill>
                <a:latin typeface="Arial" pitchFamily="34" charset="0"/>
                <a:ea typeface="Arial" pitchFamily="34" charset="-122"/>
                <a:cs typeface="Arial" pitchFamily="34" charset="-120"/>
              </a:rPr>
              <a:t>Домашние животные, уход и простая английская речь в одной теме.
</a:t>
            </a:r>
            <a:endParaRPr lang="en-US" sz="1122" dirty="0"/>
          </a:p>
        </p:txBody>
      </p:sp>
      <p:sp>
        <p:nvSpPr>
          <p:cNvPr id="6" name="Text 2"/>
          <p:cNvSpPr txBox="1"/>
          <p:nvPr/>
        </p:nvSpPr>
        <p:spPr>
          <a:xfrm>
            <a:off x="269995" y="270000"/>
            <a:ext cx="5139300" cy="535800"/>
          </a:xfrm>
          <a:prstGeom prst="rect">
            <a:avLst/>
          </a:prstGeom>
          <a:noFill/>
          <a:ln/>
        </p:spPr>
        <p:txBody>
          <a:bodyPr wrap="square" lIns="0" tIns="0" rIns="0" bIns="0" rtlCol="0" anchor="t"/>
          <a:lstStyle/>
          <a:p>
            <a:pPr algn="l" indent="0" marL="0">
              <a:lnSpc>
                <a:spcPct val="80000"/>
              </a:lnSpc>
              <a:buNone/>
            </a:pPr>
            <a:r>
              <a:rPr lang="en-US" sz="800" dirty="0">
                <a:solidFill>
                  <a:srgbClr val="003BA6"/>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61100" y="1336743"/>
            <a:ext cx="3513000" cy="332431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Почему pets нужны на уроке английского
</a:t>
            </a:r>
            <a:endParaRPr lang="en-US" sz="2000" dirty="0"/>
          </a:p>
        </p:txBody>
      </p:sp>
      <p:sp>
        <p:nvSpPr>
          <p:cNvPr id="7" name="Text 1"/>
          <p:cNvSpPr txBox="1"/>
          <p:nvPr/>
        </p:nvSpPr>
        <p:spPr>
          <a:xfrm>
            <a:off x="270000" y="2043450"/>
            <a:ext cx="4204800" cy="1790700"/>
          </a:xfrm>
          <a:prstGeom prst="rect">
            <a:avLst/>
          </a:prstGeom>
          <a:noFill/>
          <a:ln/>
        </p:spPr>
        <p:txBody>
          <a:bodyPr wrap="square" lIns="0" tIns="0" rIns="0" bIns="0" rtlCol="0" anchor="ctr"/>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Тема домашних животных помогает говорить о семье, привычках, внешности и чувствах. Она даёт удобные модели для коротких ответов, описаний по картинке и простых рассказов о заботе дома.
</a:t>
            </a:r>
            <a:endParaRPr lang="en-US" sz="1022" dirty="0"/>
          </a:p>
        </p:txBody>
      </p:sp>
      <p:sp>
        <p:nvSpPr>
          <p:cNvPr id="8" name="Text 2"/>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1" y="1691304"/>
            <a:ext cx="192000" cy="170667"/>
          </a:xfrm>
          <a:prstGeom prst="rect">
            <a:avLst/>
          </a:prstGeom>
        </p:spPr>
      </p:pic>
      <p:pic>
        <p:nvPicPr>
          <p:cNvPr id="4" name="Image 2" descr="preencoded.png">    </p:cNvPr>
          <p:cNvPicPr>
            <a:picLocks noChangeAspect="1"/>
          </p:cNvPicPr>
          <p:nvPr/>
        </p:nvPicPr>
        <p:blipFill>
          <a:blip r:embed="rId3"/>
          <a:stretch>
            <a:fillRect/>
          </a:stretch>
        </p:blipFill>
        <p:spPr>
          <a:xfrm>
            <a:off x="270000" y="3399333"/>
            <a:ext cx="192000" cy="170667"/>
          </a:xfrm>
          <a:prstGeom prst="rect">
            <a:avLst/>
          </a:prstGeom>
        </p:spPr>
      </p:pic>
      <p:pic>
        <p:nvPicPr>
          <p:cNvPr id="5" name="Image 3" descr="preencoded.png">    </p:cNvPr>
          <p:cNvPicPr>
            <a:picLocks noChangeAspect="1"/>
          </p:cNvPicPr>
          <p:nvPr/>
        </p:nvPicPr>
        <p:blipFill>
          <a:blip r:embed="rId4"/>
          <a:stretch>
            <a:fillRect/>
          </a:stretch>
        </p:blipFill>
        <p:spPr>
          <a:xfrm>
            <a:off x="3298321" y="1691454"/>
            <a:ext cx="192000" cy="170667"/>
          </a:xfrm>
          <a:prstGeom prst="rect">
            <a:avLst/>
          </a:prstGeom>
        </p:spPr>
      </p:pic>
      <p:pic>
        <p:nvPicPr>
          <p:cNvPr id="6" name="Image 4" descr="preencoded.png">    </p:cNvPr>
          <p:cNvPicPr>
            <a:picLocks noChangeAspect="1"/>
          </p:cNvPicPr>
          <p:nvPr/>
        </p:nvPicPr>
        <p:blipFill>
          <a:blip r:embed="rId5"/>
          <a:stretch>
            <a:fillRect/>
          </a:stretch>
        </p:blipFill>
        <p:spPr>
          <a:xfrm>
            <a:off x="3316134" y="3393766"/>
            <a:ext cx="159075" cy="181800"/>
          </a:xfrm>
          <a:prstGeom prst="rect">
            <a:avLst/>
          </a:prstGeom>
        </p:spPr>
      </p:pic>
      <p:pic>
        <p:nvPicPr>
          <p:cNvPr id="7" name="Image 5" descr="preencoded.png">    </p:cNvPr>
          <p:cNvPicPr>
            <a:picLocks noChangeAspect="1"/>
          </p:cNvPicPr>
          <p:nvPr/>
        </p:nvPicPr>
        <p:blipFill>
          <a:blip r:embed="rId6"/>
          <a:stretch>
            <a:fillRect/>
          </a:stretch>
        </p:blipFill>
        <p:spPr>
          <a:xfrm>
            <a:off x="6315771" y="1699988"/>
            <a:ext cx="192000" cy="1536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Домашние животные и их английские названия
</a:t>
            </a:r>
            <a:endParaRPr lang="en-US" sz="2000" dirty="0"/>
          </a:p>
        </p:txBody>
      </p:sp>
      <p:sp>
        <p:nvSpPr>
          <p:cNvPr id="10"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3</a:t>
            </a:r>
            <a:endParaRPr lang="en-US" sz="700" dirty="0"/>
          </a:p>
        </p:txBody>
      </p:sp>
      <p:sp>
        <p:nvSpPr>
          <p:cNvPr id="11" name="Text 2"/>
          <p:cNvSpPr txBox="1"/>
          <p:nvPr/>
        </p:nvSpPr>
        <p:spPr>
          <a:xfrm>
            <a:off x="689874" y="1670523"/>
            <a:ext cx="2149200" cy="1344000"/>
          </a:xfrm>
          <a:prstGeom prst="rect">
            <a:avLst/>
          </a:prstGeom>
          <a:noFill/>
          <a:ln/>
        </p:spPr>
        <p:txBody>
          <a:bodyPr wrap="square" lIns="0" tIns="0" rIns="0" bIns="0" rtlCol="0" anchor="t"/>
          <a:lstStyle/>
          <a:p>
            <a:pPr algn="l" indent="0" marL="0">
              <a:lnSpc>
                <a:spcPct val="115000"/>
              </a:lnSpc>
              <a:buNone/>
            </a:pPr>
            <a:r>
              <a:rPr lang="en-US" sz="1100" b="1" dirty="0">
                <a:solidFill>
                  <a:srgbClr val="003BA6"/>
                </a:solidFill>
                <a:latin typeface="Arial" pitchFamily="34" charset="0"/>
                <a:ea typeface="Arial" pitchFamily="34" charset="-122"/>
                <a:cs typeface="Arial" pitchFamily="34" charset="-120"/>
              </a:rPr>
              <a:t>Собака
</a:t>
            </a:r>
            <a:pPr algn="l" indent="0" marL="0">
              <a:lnSpc>
                <a:spcPct val="115000"/>
              </a:lnSpc>
              <a:buNone/>
            </a:pPr>
            <a:r>
              <a:rPr lang="en-US" sz="59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1" dirty="0">
                <a:solidFill>
                  <a:srgbClr val="000000"/>
                </a:solidFill>
                <a:latin typeface="Arial" pitchFamily="34" charset="0"/>
                <a:ea typeface="Arial" pitchFamily="34" charset="-122"/>
                <a:cs typeface="Arial" pitchFamily="34" charset="-120"/>
              </a:rPr>
              <a:t>Dog — один из самых частых примеров в учебных текстах. О ней говорят как о friendly, active и loyal питомце, который любит прогулки, игру и внимание хозяина каждый день.
</a:t>
            </a:r>
            <a:endParaRPr lang="en-US" sz="1100" dirty="0"/>
          </a:p>
        </p:txBody>
      </p:sp>
      <p:sp>
        <p:nvSpPr>
          <p:cNvPr id="12" name="Text 3"/>
          <p:cNvSpPr txBox="1"/>
          <p:nvPr/>
        </p:nvSpPr>
        <p:spPr>
          <a:xfrm>
            <a:off x="689874" y="3378395"/>
            <a:ext cx="2149200" cy="1344000"/>
          </a:xfrm>
          <a:prstGeom prst="rect">
            <a:avLst/>
          </a:prstGeom>
          <a:noFill/>
          <a:ln/>
        </p:spPr>
        <p:txBody>
          <a:bodyPr wrap="square" lIns="0" tIns="0" rIns="0" bIns="0" rtlCol="0" anchor="t"/>
          <a:lstStyle/>
          <a:p>
            <a:pPr algn="l" indent="0" marL="0">
              <a:lnSpc>
                <a:spcPct val="115000"/>
              </a:lnSpc>
              <a:buNone/>
            </a:pPr>
            <a:r>
              <a:rPr lang="en-US" sz="1149" b="1" dirty="0">
                <a:solidFill>
                  <a:srgbClr val="003BA6"/>
                </a:solidFill>
                <a:latin typeface="Arial" pitchFamily="34" charset="0"/>
                <a:ea typeface="Arial" pitchFamily="34" charset="-122"/>
                <a:cs typeface="Arial" pitchFamily="34" charset="-120"/>
              </a:rPr>
              <a:t>Рыбки
</a:t>
            </a:r>
            <a:pPr algn="l" indent="0" marL="0">
              <a:lnSpc>
                <a:spcPct val="115000"/>
              </a:lnSpc>
              <a:buNone/>
            </a:pPr>
            <a:r>
              <a:rPr lang="en-US" sz="57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3" dirty="0">
                <a:solidFill>
                  <a:srgbClr val="000000"/>
                </a:solidFill>
                <a:latin typeface="Arial" pitchFamily="34" charset="0"/>
                <a:ea typeface="Arial" pitchFamily="34" charset="-122"/>
                <a:cs typeface="Arial" pitchFamily="34" charset="-120"/>
              </a:rPr>
              <a:t>Fish are quiet pets, but they still need care. Для них нужен aquarium, clean water and regular feeding, чтобы животное stayed healthy and the home looked tidy.
</a:t>
            </a:r>
            <a:endParaRPr lang="en-US" sz="1149" dirty="0"/>
          </a:p>
        </p:txBody>
      </p:sp>
      <p:sp>
        <p:nvSpPr>
          <p:cNvPr id="13" name="Text 4"/>
          <p:cNvSpPr txBox="1"/>
          <p:nvPr/>
        </p:nvSpPr>
        <p:spPr>
          <a:xfrm>
            <a:off x="3704622" y="1670534"/>
            <a:ext cx="2149200" cy="1344000"/>
          </a:xfrm>
          <a:prstGeom prst="rect">
            <a:avLst/>
          </a:prstGeom>
          <a:noFill/>
          <a:ln/>
        </p:spPr>
        <p:txBody>
          <a:bodyPr wrap="square" lIns="0" tIns="0" rIns="0" bIns="0" rtlCol="0" anchor="t"/>
          <a:lstStyle/>
          <a:p>
            <a:pPr algn="l" indent="0" marL="0">
              <a:lnSpc>
                <a:spcPct val="115000"/>
              </a:lnSpc>
              <a:buNone/>
            </a:pPr>
            <a:r>
              <a:rPr lang="en-US" sz="1149" b="1" dirty="0">
                <a:solidFill>
                  <a:srgbClr val="003BA6"/>
                </a:solidFill>
                <a:latin typeface="Arial" pitchFamily="34" charset="0"/>
                <a:ea typeface="Arial" pitchFamily="34" charset="-122"/>
                <a:cs typeface="Arial" pitchFamily="34" charset="-120"/>
              </a:rPr>
              <a:t>Кошка
</a:t>
            </a:r>
            <a:pPr algn="l" indent="0" marL="0">
              <a:lnSpc>
                <a:spcPct val="115000"/>
              </a:lnSpc>
              <a:buNone/>
            </a:pPr>
            <a:r>
              <a:rPr lang="en-US" sz="57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3" dirty="0">
                <a:solidFill>
                  <a:srgbClr val="000000"/>
                </a:solidFill>
                <a:latin typeface="Arial" pitchFamily="34" charset="0"/>
                <a:ea typeface="Arial" pitchFamily="34" charset="-122"/>
                <a:cs typeface="Arial" pitchFamily="34" charset="-120"/>
              </a:rPr>
              <a:t>Cat often described as calm, clean and curious. Для неё важны quiet place, fresh water, litter box and routine, потому что кошки любят порядок и спокойные условия дома.
</a:t>
            </a:r>
            <a:endParaRPr lang="en-US" sz="1149" dirty="0"/>
          </a:p>
        </p:txBody>
      </p:sp>
      <p:sp>
        <p:nvSpPr>
          <p:cNvPr id="14" name="Text 5"/>
          <p:cNvSpPr txBox="1"/>
          <p:nvPr/>
        </p:nvSpPr>
        <p:spPr>
          <a:xfrm>
            <a:off x="3705972" y="3378395"/>
            <a:ext cx="2149200" cy="1344000"/>
          </a:xfrm>
          <a:prstGeom prst="rect">
            <a:avLst/>
          </a:prstGeom>
          <a:noFill/>
          <a:ln/>
        </p:spPr>
        <p:txBody>
          <a:bodyPr wrap="square" lIns="0" tIns="0" rIns="0" bIns="0" rtlCol="0" anchor="t"/>
          <a:lstStyle/>
          <a:p>
            <a:pPr algn="l" indent="0" marL="0">
              <a:lnSpc>
                <a:spcPct val="115000"/>
              </a:lnSpc>
              <a:buNone/>
            </a:pPr>
            <a:r>
              <a:rPr lang="en-US" sz="1149" b="1" dirty="0">
                <a:solidFill>
                  <a:srgbClr val="003BA6"/>
                </a:solidFill>
                <a:latin typeface="Arial" pitchFamily="34" charset="0"/>
                <a:ea typeface="Arial" pitchFamily="34" charset="-122"/>
                <a:cs typeface="Arial" pitchFamily="34" charset="-120"/>
              </a:rPr>
              <a:t>Птицы
</a:t>
            </a:r>
            <a:pPr algn="l" indent="0" marL="0">
              <a:lnSpc>
                <a:spcPct val="115000"/>
              </a:lnSpc>
              <a:buNone/>
            </a:pPr>
            <a:r>
              <a:rPr lang="en-US" sz="57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3" dirty="0">
                <a:solidFill>
                  <a:srgbClr val="000000"/>
                </a:solidFill>
                <a:latin typeface="Arial" pitchFamily="34" charset="0"/>
                <a:ea typeface="Arial" pitchFamily="34" charset="-122"/>
                <a:cs typeface="Arial" pitchFamily="34" charset="-120"/>
              </a:rPr>
              <a:t>Parrot is a clever and noisy pet. Ему важны cage, food, water and time for interaction, because птице нужно не только пространство, но и общение с человеком.
</a:t>
            </a:r>
            <a:endParaRPr lang="en-US" sz="1149" dirty="0"/>
          </a:p>
        </p:txBody>
      </p:sp>
      <p:sp>
        <p:nvSpPr>
          <p:cNvPr id="15" name="Text 6"/>
          <p:cNvSpPr txBox="1"/>
          <p:nvPr/>
        </p:nvSpPr>
        <p:spPr>
          <a:xfrm>
            <a:off x="6719372" y="1670534"/>
            <a:ext cx="2149200" cy="1344000"/>
          </a:xfrm>
          <a:prstGeom prst="rect">
            <a:avLst/>
          </a:prstGeom>
          <a:noFill/>
          <a:ln/>
        </p:spPr>
        <p:txBody>
          <a:bodyPr wrap="square" lIns="0" tIns="0" rIns="0" bIns="0" rtlCol="0" anchor="t"/>
          <a:lstStyle/>
          <a:p>
            <a:pPr algn="l" indent="0" marL="0">
              <a:lnSpc>
                <a:spcPct val="115000"/>
              </a:lnSpc>
              <a:buNone/>
            </a:pPr>
            <a:r>
              <a:rPr lang="en-US" sz="1149" b="1" dirty="0">
                <a:solidFill>
                  <a:srgbClr val="003BA6"/>
                </a:solidFill>
                <a:latin typeface="Arial" pitchFamily="34" charset="0"/>
                <a:ea typeface="Arial" pitchFamily="34" charset="-122"/>
                <a:cs typeface="Arial" pitchFamily="34" charset="-120"/>
              </a:rPr>
              <a:t>Маленькие питомцы
</a:t>
            </a:r>
            <a:pPr algn="l" indent="0" marL="0">
              <a:lnSpc>
                <a:spcPct val="115000"/>
              </a:lnSpc>
              <a:buNone/>
            </a:pPr>
            <a:r>
              <a:rPr lang="en-US" sz="57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3" dirty="0">
                <a:solidFill>
                  <a:srgbClr val="000000"/>
                </a:solidFill>
                <a:latin typeface="Arial" pitchFamily="34" charset="0"/>
                <a:ea typeface="Arial" pitchFamily="34" charset="-122"/>
                <a:cs typeface="Arial" pitchFamily="34" charset="-120"/>
              </a:rPr>
              <a:t>Hamster, rabbit and guinea pig are small pets with special needs. Им нужны cage or pen, proper food and safe space, а ещё регулярный уход без лишнего шума.
</a:t>
            </a:r>
            <a:endParaRPr lang="en-US" sz="114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02650" y="1126104"/>
            <a:ext cx="3971400" cy="37580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Dog: an active and loyal pet
</a:t>
            </a:r>
            <a:endParaRPr lang="en-US" sz="2000" dirty="0"/>
          </a:p>
        </p:txBody>
      </p:sp>
      <p:sp>
        <p:nvSpPr>
          <p:cNvPr id="10"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4</a:t>
            </a:r>
            <a:endParaRPr lang="en-US" sz="700" dirty="0"/>
          </a:p>
        </p:txBody>
      </p:sp>
      <p:sp>
        <p:nvSpPr>
          <p:cNvPr id="11" name="Text 2"/>
          <p:cNvSpPr txBox="1"/>
          <p:nvPr/>
        </p:nvSpPr>
        <p:spPr>
          <a:xfrm>
            <a:off x="280825" y="1899425"/>
            <a:ext cx="4410000" cy="655200"/>
          </a:xfrm>
          <a:prstGeom prst="rect">
            <a:avLst/>
          </a:prstGeom>
          <a:noFill/>
          <a:ln/>
        </p:spPr>
        <p:txBody>
          <a:bodyPr wrap="square" lIns="0" tIns="0" rIns="0" bIns="0" rtlCol="0" anchor="ctr"/>
          <a:lstStyle/>
          <a:p>
            <a:pPr algn="l" indent="0" marL="0">
              <a:lnSpc>
                <a:spcPct val="115000"/>
              </a:lnSpc>
              <a:buNone/>
            </a:pPr>
            <a:r>
              <a:rPr lang="en-US" sz="1163" b="1" dirty="0">
                <a:solidFill>
                  <a:srgbClr val="000000"/>
                </a:solidFill>
                <a:latin typeface="Arial" pitchFamily="34" charset="0"/>
                <a:ea typeface="Arial" pitchFamily="34" charset="-122"/>
                <a:cs typeface="Arial" pitchFamily="34" charset="-120"/>
              </a:rPr>
              <a:t>Ежедневная прогулка
</a:t>
            </a:r>
            <a:pPr algn="l" indent="0" marL="0">
              <a:lnSpc>
                <a:spcPct val="115000"/>
              </a:lnSpc>
              <a:buNone/>
            </a:pPr>
            <a:r>
              <a:rPr lang="en-US" sz="68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73" dirty="0">
                <a:solidFill>
                  <a:srgbClr val="000000"/>
                </a:solidFill>
                <a:latin typeface="Arial" pitchFamily="34" charset="0"/>
                <a:ea typeface="Arial" pitchFamily="34" charset="-122"/>
                <a:cs typeface="Arial" pitchFamily="34" charset="-120"/>
              </a:rPr>
              <a:t>Dog needs a walk every day, so в речи часто встречаются слова leash, collar and park. Прогулка помогает собаке двигаться, общаться и тратить энергию.
</a:t>
            </a:r>
            <a:endParaRPr lang="en-US" sz="1163" dirty="0"/>
          </a:p>
        </p:txBody>
      </p:sp>
      <p:sp>
        <p:nvSpPr>
          <p:cNvPr id="12" name="Text 3"/>
          <p:cNvSpPr txBox="1"/>
          <p:nvPr/>
        </p:nvSpPr>
        <p:spPr>
          <a:xfrm>
            <a:off x="280825" y="2680050"/>
            <a:ext cx="4410000" cy="655200"/>
          </a:xfrm>
          <a:prstGeom prst="rect">
            <a:avLst/>
          </a:prstGeom>
          <a:noFill/>
          <a:ln/>
        </p:spPr>
        <p:txBody>
          <a:bodyPr wrap="square" lIns="0" tIns="0" rIns="0" bIns="0" rtlCol="0" anchor="ctr"/>
          <a:lstStyle/>
          <a:p>
            <a:pPr algn="l" indent="0" marL="0">
              <a:lnSpc>
                <a:spcPct val="115000"/>
              </a:lnSpc>
              <a:buNone/>
            </a:pPr>
            <a:r>
              <a:rPr lang="en-US" sz="1150" b="1" dirty="0">
                <a:solidFill>
                  <a:srgbClr val="000000"/>
                </a:solidFill>
                <a:latin typeface="Arial" pitchFamily="34" charset="0"/>
                <a:ea typeface="Arial" pitchFamily="34" charset="-122"/>
                <a:cs typeface="Arial" pitchFamily="34" charset="-120"/>
              </a:rPr>
              <a:t>Еда и вода
</a:t>
            </a:r>
            <a:pPr algn="l" indent="0" marL="0">
              <a:lnSpc>
                <a:spcPct val="115000"/>
              </a:lnSpc>
              <a:buNone/>
            </a:pPr>
            <a:r>
              <a:rPr lang="en-US" sz="68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62" dirty="0">
                <a:solidFill>
                  <a:srgbClr val="000000"/>
                </a:solidFill>
                <a:latin typeface="Arial" pitchFamily="34" charset="0"/>
                <a:ea typeface="Arial" pitchFamily="34" charset="-122"/>
                <a:cs typeface="Arial" pitchFamily="34" charset="-120"/>
              </a:rPr>
              <a:t>Для ухода важны bowl, food and water. Ученики могут сказать: The dog eats in the morning and drinks clean water after the walk, using simple everyday English.
</a:t>
            </a:r>
            <a:endParaRPr lang="en-US" sz="1150" dirty="0"/>
          </a:p>
        </p:txBody>
      </p:sp>
      <p:sp>
        <p:nvSpPr>
          <p:cNvPr id="13" name="Text 4"/>
          <p:cNvSpPr txBox="1"/>
          <p:nvPr/>
        </p:nvSpPr>
        <p:spPr>
          <a:xfrm>
            <a:off x="280825" y="3460659"/>
            <a:ext cx="4410000" cy="655200"/>
          </a:xfrm>
          <a:prstGeom prst="rect">
            <a:avLst/>
          </a:prstGeom>
          <a:noFill/>
          <a:ln/>
        </p:spPr>
        <p:txBody>
          <a:bodyPr wrap="square" lIns="0" tIns="0" rIns="0" bIns="0" rtlCol="0" anchor="ctr"/>
          <a:lstStyle/>
          <a:p>
            <a:pPr algn="l" indent="0" marL="0">
              <a:lnSpc>
                <a:spcPct val="115000"/>
              </a:lnSpc>
              <a:buNone/>
            </a:pPr>
            <a:r>
              <a:rPr lang="en-US" sz="1181" b="1" dirty="0">
                <a:solidFill>
                  <a:srgbClr val="000000"/>
                </a:solidFill>
                <a:latin typeface="Arial" pitchFamily="34" charset="0"/>
                <a:ea typeface="Arial" pitchFamily="34" charset="-122"/>
                <a:cs typeface="Arial" pitchFamily="34" charset="-120"/>
              </a:rPr>
              <a:t>Забота о здоровье
</a:t>
            </a:r>
            <a:pPr algn="l" indent="0" marL="0">
              <a:lnSpc>
                <a:spcPct val="115000"/>
              </a:lnSpc>
              <a:buNone/>
            </a:pPr>
            <a:r>
              <a:rPr lang="en-US" sz="69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8" dirty="0">
                <a:solidFill>
                  <a:srgbClr val="000000"/>
                </a:solidFill>
                <a:latin typeface="Arial" pitchFamily="34" charset="0"/>
                <a:ea typeface="Arial" pitchFamily="34" charset="-122"/>
                <a:cs typeface="Arial" pitchFamily="34" charset="-120"/>
              </a:rPr>
              <a:t>If the dog is sick, the family should visit a vet. Это подчёркивает, что здоровье питомца зависит не только от еды, но и от внимательного наблюдения.
</a:t>
            </a:r>
            <a:endParaRPr lang="en-US" sz="1181" dirty="0"/>
          </a:p>
        </p:txBody>
      </p:sp>
      <p:sp>
        <p:nvSpPr>
          <p:cNvPr id="14" name="Text 5"/>
          <p:cNvSpPr txBox="1"/>
          <p:nvPr/>
        </p:nvSpPr>
        <p:spPr>
          <a:xfrm>
            <a:off x="280825" y="4241251"/>
            <a:ext cx="4410000" cy="6552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Подпись к изображению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Подойдёт простая фраза: The dog is walking in the park. Она показывает настоящее действие и помогает описать картинку коротко и понятно.
</a:t>
            </a:r>
            <a:endParaRPr lang="en-US" sz="1222" dirty="0"/>
          </a:p>
        </p:txBody>
      </p:sp>
      <p:sp>
        <p:nvSpPr>
          <p:cNvPr id="15" name="Text 6"/>
          <p:cNvSpPr txBox="1"/>
          <p:nvPr/>
        </p:nvSpPr>
        <p:spPr>
          <a:xfrm>
            <a:off x="280825" y="1118800"/>
            <a:ext cx="4410000" cy="655200"/>
          </a:xfrm>
          <a:prstGeom prst="rect">
            <a:avLst/>
          </a:prstGeom>
          <a:noFill/>
          <a:ln/>
        </p:spPr>
        <p:txBody>
          <a:bodyPr wrap="square" lIns="0" tIns="0" rIns="0" bIns="0" rtlCol="0" anchor="ctr"/>
          <a:lstStyle/>
          <a:p>
            <a:pPr algn="l" indent="0" marL="0">
              <a:lnSpc>
                <a:spcPct val="115000"/>
              </a:lnSpc>
              <a:buNone/>
            </a:pPr>
            <a:r>
              <a:rPr lang="en-US" sz="1094" b="1" dirty="0">
                <a:solidFill>
                  <a:srgbClr val="000000"/>
                </a:solidFill>
                <a:latin typeface="Arial" pitchFamily="34" charset="0"/>
                <a:ea typeface="Arial" pitchFamily="34" charset="-122"/>
                <a:cs typeface="Arial" pitchFamily="34" charset="-120"/>
              </a:rPr>
              <a:t>Характер собаки
</a:t>
            </a:r>
            <a:pPr algn="l" indent="0" marL="0">
              <a:lnSpc>
                <a:spcPct val="115000"/>
              </a:lnSpc>
              <a:buNone/>
            </a:pPr>
            <a:r>
              <a:rPr lang="en-US" sz="6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15" dirty="0">
                <a:solidFill>
                  <a:srgbClr val="000000"/>
                </a:solidFill>
                <a:latin typeface="Arial" pitchFamily="34" charset="0"/>
                <a:ea typeface="Arial" pitchFamily="34" charset="-122"/>
                <a:cs typeface="Arial" pitchFamily="34" charset="-120"/>
              </a:rPr>
              <a:t>В английских текстах собаку часто называют loyal, friendly, smart and trained. Эти слова помогают показать, что dog is a family pet that любит людей и быстро привыкает к распорядку.
</a:t>
            </a:r>
            <a:endParaRPr lang="en-US" sz="109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1350" y="1850965"/>
            <a:ext cx="4782600" cy="20888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Сравнение популярных питомцев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5</a:t>
            </a:r>
            <a:endParaRPr lang="en-US" sz="700" dirty="0"/>
          </a:p>
        </p:txBody>
      </p:sp>
      <p:sp>
        <p:nvSpPr>
          <p:cNvPr id="7" name="Text 2"/>
          <p:cNvSpPr txBox="1"/>
          <p:nvPr/>
        </p:nvSpPr>
        <p:spPr>
          <a:xfrm>
            <a:off x="280875" y="1597563"/>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Короткая таблица помогает увидеть, чем отличаются домашние животные и какой уход нужен каждому из них.
</a:t>
            </a:r>
            <a:endParaRPr lang="en-US" sz="1022" dirty="0"/>
          </a:p>
        </p:txBody>
      </p:sp>
      <p:sp>
        <p:nvSpPr>
          <p:cNvPr id="8" name="Text 3"/>
          <p:cNvSpPr txBox="1"/>
          <p:nvPr/>
        </p:nvSpPr>
        <p:spPr>
          <a:xfrm>
            <a:off x="280875" y="2968862"/>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У каждого питомца свой режим ухода: одним нужны прогулки, другим — тишина, клетка или чистая вода. Выбор зависит от времени, места и привычек семьи.
</a:t>
            </a:r>
            <a:endParaRPr lang="en-US" sz="1022" dirty="0"/>
          </a:p>
        </p:txBody>
      </p:sp>
      <p:sp>
        <p:nvSpPr>
          <p:cNvPr id="9" name="Text 4"/>
          <p:cNvSpPr txBox="1"/>
          <p:nvPr/>
        </p:nvSpPr>
        <p:spPr>
          <a:xfrm>
            <a:off x="4091350" y="46072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Учебная лексика модуля и общеупотребительная школьная лексика по теме pets.
</a:t>
            </a:r>
            <a:endParaRPr lang="en-US" sz="82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Cat: a calm but curious pet
</a:t>
            </a:r>
            <a:endParaRPr lang="en-US" sz="2000" dirty="0"/>
          </a:p>
        </p:txBody>
      </p:sp>
      <p:sp>
        <p:nvSpPr>
          <p:cNvPr id="9"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6</a:t>
            </a:r>
            <a:endParaRPr lang="en-US" sz="700" dirty="0"/>
          </a:p>
        </p:txBody>
      </p:sp>
      <p:sp>
        <p:nvSpPr>
          <p:cNvPr id="10" name="Text 2"/>
          <p:cNvSpPr txBox="1"/>
          <p:nvPr/>
        </p:nvSpPr>
        <p:spPr>
          <a:xfrm>
            <a:off x="2026825" y="17680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Что нужно дома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Для кошки важны litter box, bowl, fresh water and scratching post. Также ей нужен safe place to rest, where она может спать, отдыхать и чувствовать себя спокойно.
</a:t>
            </a:r>
            <a:endParaRPr lang="en-US" sz="1222" dirty="0"/>
          </a:p>
        </p:txBody>
      </p:sp>
      <p:sp>
        <p:nvSpPr>
          <p:cNvPr id="11" name="Text 3"/>
          <p:cNvSpPr txBox="1"/>
          <p:nvPr/>
        </p:nvSpPr>
        <p:spPr>
          <a:xfrm>
            <a:off x="3783654" y="17680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Привычки и распорядок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Cats like routine and usually sleep a lot. В описаниях удобно использовать слова every day, usually, sometimes and at night, чтобы рассказ был естественным и точным.
</a:t>
            </a:r>
            <a:endParaRPr lang="en-US" sz="1222" dirty="0"/>
          </a:p>
        </p:txBody>
      </p:sp>
      <p:sp>
        <p:nvSpPr>
          <p:cNvPr id="12" name="Text 4"/>
          <p:cNvSpPr txBox="1"/>
          <p:nvPr/>
        </p:nvSpPr>
        <p:spPr>
          <a:xfrm>
            <a:off x="5540465" y="17679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Простые примеры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Фразы The cat likes milk и The cat is sleeping on the sofa показывают разные времена. Первая говорит о привычке, а вторая — о действии прямо сейчас.
</a:t>
            </a:r>
            <a:endParaRPr lang="en-US" sz="1222" dirty="0"/>
          </a:p>
        </p:txBody>
      </p:sp>
      <p:sp>
        <p:nvSpPr>
          <p:cNvPr id="13" name="Text 5"/>
          <p:cNvSpPr txBox="1"/>
          <p:nvPr/>
        </p:nvSpPr>
        <p:spPr>
          <a:xfrm>
            <a:off x="7297291" y="17680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Для устного ответа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При рассказе о кошке можно сказать, что она soft, quiet and friendly. Такие короткие характеристики помогают быстро составить связное описание без сложных конструкций.
</a:t>
            </a:r>
            <a:endParaRPr lang="en-US" sz="1222" dirty="0"/>
          </a:p>
        </p:txBody>
      </p:sp>
      <p:sp>
        <p:nvSpPr>
          <p:cNvPr id="14" name="Text 6"/>
          <p:cNvSpPr txBox="1"/>
          <p:nvPr/>
        </p:nvSpPr>
        <p:spPr>
          <a:xfrm>
            <a:off x="270000" y="1768058"/>
            <a:ext cx="1566000" cy="1944300"/>
          </a:xfrm>
          <a:prstGeom prst="rect">
            <a:avLst/>
          </a:prstGeom>
          <a:noFill/>
          <a:ln/>
        </p:spPr>
        <p:txBody>
          <a:bodyPr wrap="square" lIns="0" tIns="0" rIns="0" bIns="0" rtlCol="0" anchor="ctr"/>
          <a:lstStyle/>
          <a:p>
            <a:pPr algn="l" indent="0" marL="0">
              <a:lnSpc>
                <a:spcPct val="115000"/>
              </a:lnSpc>
              <a:buNone/>
            </a:pPr>
            <a:r>
              <a:rPr lang="en-US" sz="1222" b="1" dirty="0">
                <a:solidFill>
                  <a:srgbClr val="000000"/>
                </a:solidFill>
                <a:latin typeface="Arial" pitchFamily="34" charset="0"/>
                <a:ea typeface="Arial" pitchFamily="34" charset="-122"/>
                <a:cs typeface="Arial" pitchFamily="34" charset="-120"/>
              </a:rPr>
              <a:t>Кошачий характер
</a:t>
            </a:r>
            <a:pPr algn="l" indent="0" marL="0">
              <a:lnSpc>
                <a:spcPct val="115000"/>
              </a:lnSpc>
              <a:buNone/>
            </a:pPr>
            <a:r>
              <a:rPr lang="en-US" sz="7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Cat is often calm, clean and independent, but also curious. Эти качества удобно использовать в описании: кошка может быть тихой, мягкой и очень внимательной к тому, что происходит вокруг.
</a:t>
            </a:r>
            <a:endParaRPr lang="en-US" sz="122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17423"/>
            <a:ext cx="4782600" cy="33249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Сколько времени занимает уход за питомцами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7</a:t>
            </a:r>
            <a:endParaRPr lang="en-US" sz="700" dirty="0"/>
          </a:p>
        </p:txBody>
      </p:sp>
      <p:sp>
        <p:nvSpPr>
          <p:cNvPr id="7" name="Text 2"/>
          <p:cNvSpPr txBox="1"/>
          <p:nvPr/>
        </p:nvSpPr>
        <p:spPr>
          <a:xfrm>
            <a:off x="5409025" y="1597588"/>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На графике видно, что более активные питомцы требуют больше ежедневного внимания и времени хозяина.
</a:t>
            </a:r>
            <a:endParaRPr lang="en-US" sz="1022" dirty="0"/>
          </a:p>
        </p:txBody>
      </p:sp>
      <p:sp>
        <p:nvSpPr>
          <p:cNvPr id="8" name="Text 3"/>
          <p:cNvSpPr txBox="1"/>
          <p:nvPr/>
        </p:nvSpPr>
        <p:spPr>
          <a:xfrm>
            <a:off x="5409025" y="2968887"/>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Чем больше движения и ухода вне дома, тем дольше ежедневная забота. Самые короткие рутинные действия обычно нужны рыбкам и хомякам.
</a:t>
            </a:r>
            <a:endParaRPr lang="en-US" sz="1022" dirty="0"/>
          </a:p>
        </p:txBody>
      </p:sp>
      <p:sp>
        <p:nvSpPr>
          <p:cNvPr id="9" name="Text 4"/>
          <p:cNvSpPr txBox="1"/>
          <p:nvPr/>
        </p:nvSpPr>
        <p:spPr>
          <a:xfrm>
            <a:off x="270000" y="45917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Учебная тема module 3; значения представлены в часах на основе заданного описания.
</a:t>
            </a:r>
            <a:endParaRPr lang="en-US" sz="82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128753"/>
            <a:ext cx="8593200" cy="3744044"/>
          </a:xfrm>
          <a:prstGeom prst="rect">
            <a:avLst/>
          </a:prstGeom>
        </p:spPr>
      </p:pic>
      <p:sp>
        <p:nvSpPr>
          <p:cNvPr id="4" name="Text 0"/>
          <p:cNvSpPr txBox="1"/>
          <p:nvPr/>
        </p:nvSpPr>
        <p:spPr>
          <a:xfrm>
            <a:off x="280825" y="270000"/>
            <a:ext cx="8593200" cy="3315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How to care for a pet: simple sequence
</a:t>
            </a:r>
            <a:endParaRPr lang="en-US" sz="2000" dirty="0"/>
          </a:p>
        </p:txBody>
      </p:sp>
      <p:sp>
        <p:nvSpPr>
          <p:cNvPr id="5"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8</a:t>
            </a:r>
            <a:endParaRPr lang="en-US" sz="700" dirty="0"/>
          </a:p>
        </p:txBody>
      </p:sp>
      <p:sp>
        <p:nvSpPr>
          <p:cNvPr id="6" name="Text 2"/>
          <p:cNvSpPr txBox="1"/>
          <p:nvPr/>
        </p:nvSpPr>
        <p:spPr>
          <a:xfrm>
            <a:off x="280825" y="625800"/>
            <a:ext cx="8593200" cy="164400"/>
          </a:xfrm>
          <a:prstGeom prst="rect">
            <a:avLst/>
          </a:prstGeom>
          <a:noFill/>
          <a:ln/>
        </p:spPr>
        <p:txBody>
          <a:bodyPr wrap="square" lIns="0" tIns="0" rIns="0" bIns="0" rtlCol="0" anchor="t"/>
          <a:lstStyle/>
          <a:p>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Последовательность основана на базовой лексике темы pets and care.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8925" y="1797831"/>
            <a:ext cx="368400" cy="368400"/>
          </a:xfrm>
          <a:prstGeom prst="rect">
            <a:avLst/>
          </a:prstGeom>
        </p:spPr>
      </p:pic>
      <p:pic>
        <p:nvPicPr>
          <p:cNvPr id="4" name="Image 2" descr="preencoded.png">    </p:cNvPr>
          <p:cNvPicPr>
            <a:picLocks noChangeAspect="1"/>
          </p:cNvPicPr>
          <p:nvPr/>
        </p:nvPicPr>
        <p:blipFill>
          <a:blip r:embed="rId3"/>
          <a:stretch>
            <a:fillRect/>
          </a:stretch>
        </p:blipFill>
        <p:spPr>
          <a:xfrm>
            <a:off x="2507850" y="1797831"/>
            <a:ext cx="276300" cy="368400"/>
          </a:xfrm>
          <a:prstGeom prst="rect">
            <a:avLst/>
          </a:prstGeom>
        </p:spPr>
      </p:pic>
      <p:pic>
        <p:nvPicPr>
          <p:cNvPr id="5" name="Image 3" descr="preencoded.png">    </p:cNvPr>
          <p:cNvPicPr>
            <a:picLocks noChangeAspect="1"/>
          </p:cNvPicPr>
          <p:nvPr/>
        </p:nvPicPr>
        <p:blipFill>
          <a:blip r:embed="rId4"/>
          <a:stretch>
            <a:fillRect/>
          </a:stretch>
        </p:blipFill>
        <p:spPr>
          <a:xfrm>
            <a:off x="4634675" y="1797831"/>
            <a:ext cx="368400" cy="368400"/>
          </a:xfrm>
          <a:prstGeom prst="rect">
            <a:avLst/>
          </a:prstGeom>
        </p:spPr>
      </p:pic>
      <p:pic>
        <p:nvPicPr>
          <p:cNvPr id="6" name="Image 4" descr="preencoded.png">    </p:cNvPr>
          <p:cNvPicPr>
            <a:picLocks noChangeAspect="1"/>
          </p:cNvPicPr>
          <p:nvPr/>
        </p:nvPicPr>
        <p:blipFill>
          <a:blip r:embed="rId5"/>
          <a:stretch>
            <a:fillRect/>
          </a:stretch>
        </p:blipFill>
        <p:spPr>
          <a:xfrm>
            <a:off x="6799450" y="1828191"/>
            <a:ext cx="384600" cy="307680"/>
          </a:xfrm>
          <a:prstGeom prst="rect">
            <a:avLst/>
          </a:prstGeom>
        </p:spPr>
      </p:pic>
      <p:sp>
        <p:nvSpPr>
          <p:cNvPr id="7"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Food and water: what pets need every day
</a:t>
            </a:r>
            <a:endParaRPr lang="en-US" sz="2000" dirty="0"/>
          </a:p>
        </p:txBody>
      </p:sp>
      <p:sp>
        <p:nvSpPr>
          <p:cNvPr id="8"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9" name="Text 2"/>
          <p:cNvSpPr txBox="1"/>
          <p:nvPr/>
        </p:nvSpPr>
        <p:spPr>
          <a:xfrm>
            <a:off x="280825" y="2394191"/>
            <a:ext cx="2074500" cy="19245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Правильная еда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Food should match the species, age and size of the pet. Dogs, cats and rabbits need different meals, so the owner must choose dry food, wet food, hay or vegetables carefully.
</a:t>
            </a:r>
            <a:endParaRPr lang="en-US" sz="1300" dirty="0"/>
          </a:p>
        </p:txBody>
      </p:sp>
      <p:sp>
        <p:nvSpPr>
          <p:cNvPr id="10" name="Text 3"/>
          <p:cNvSpPr txBox="1"/>
          <p:nvPr/>
        </p:nvSpPr>
        <p:spPr>
          <a:xfrm>
            <a:off x="2453697" y="2394191"/>
            <a:ext cx="2074500" cy="19245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Свежая вода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Fresh water must be available every day. Без неё животное quickly feels unwell, so clean water is one of the simplest and most important habits in pet care.
</a:t>
            </a:r>
            <a:endParaRPr lang="en-US" sz="1300" dirty="0"/>
          </a:p>
        </p:txBody>
      </p:sp>
      <p:sp>
        <p:nvSpPr>
          <p:cNvPr id="11" name="Text 4"/>
          <p:cNvSpPr txBox="1"/>
          <p:nvPr/>
        </p:nvSpPr>
        <p:spPr>
          <a:xfrm>
            <a:off x="4626569" y="2394191"/>
            <a:ext cx="2074500" cy="19245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Опасные продукты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Chocolate, onions, grapes and salty snacks are not safe for many animals. Ученикам важно помнить, что treats for people are not always healthy for pets.
</a:t>
            </a:r>
            <a:endParaRPr lang="en-US" sz="1300" dirty="0"/>
          </a:p>
        </p:txBody>
      </p:sp>
      <p:sp>
        <p:nvSpPr>
          <p:cNvPr id="12" name="Text 5"/>
          <p:cNvSpPr txBox="1"/>
          <p:nvPr/>
        </p:nvSpPr>
        <p:spPr>
          <a:xfrm>
            <a:off x="6799441" y="2394191"/>
            <a:ext cx="2074500" cy="19245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Без переедания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Overfeeding can lead to obesity and less movement. Поэтому owner should give the right amount of food, watch the pet’s appetite and keep daily feeding regular.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82275" y="1126637"/>
            <a:ext cx="4691700" cy="37570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Grooming and hygiene
</a:t>
            </a:r>
            <a:endParaRPr lang="en-US" sz="2000" dirty="0"/>
          </a:p>
        </p:txBody>
      </p:sp>
      <p:sp>
        <p:nvSpPr>
          <p:cNvPr id="10"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10</a:t>
            </a:r>
            <a:endParaRPr lang="en-US" sz="700" dirty="0"/>
          </a:p>
        </p:txBody>
      </p:sp>
      <p:sp>
        <p:nvSpPr>
          <p:cNvPr id="11" name="Text 2"/>
          <p:cNvSpPr txBox="1"/>
          <p:nvPr/>
        </p:nvSpPr>
        <p:spPr>
          <a:xfrm>
            <a:off x="510976" y="1191050"/>
            <a:ext cx="3447300" cy="824100"/>
          </a:xfrm>
          <a:prstGeom prst="rect">
            <a:avLst/>
          </a:prstGeom>
          <a:noFill/>
          <a:ln/>
        </p:spPr>
        <p:txBody>
          <a:bodyPr wrap="square" lIns="0" tIns="0" rIns="0" bIns="0" rtlCol="0" anchor="t"/>
          <a:lstStyle/>
          <a:p>
            <a:pPr algn="l" indent="0" marL="0">
              <a:lnSpc>
                <a:spcPct val="115000"/>
              </a:lnSpc>
              <a:buNone/>
            </a:pPr>
            <a:r>
              <a:rPr lang="en-US" sz="1219" b="1" dirty="0">
                <a:solidFill>
                  <a:srgbClr val="000000"/>
                </a:solidFill>
                <a:latin typeface="Arial" pitchFamily="34" charset="0"/>
                <a:ea typeface="Arial" pitchFamily="34" charset="-122"/>
                <a:cs typeface="Arial" pitchFamily="34" charset="-120"/>
              </a:rPr>
              <a:t>Расчёсывание шерсти
</a:t>
            </a:r>
            <a:pPr algn="l" indent="0" marL="0">
              <a:lnSpc>
                <a:spcPct val="115000"/>
              </a:lnSpc>
              <a:buNone/>
            </a:pPr>
            <a:r>
              <a:rPr lang="en-US" sz="63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5" dirty="0">
                <a:solidFill>
                  <a:srgbClr val="000000"/>
                </a:solidFill>
                <a:latin typeface="Arial" pitchFamily="34" charset="0"/>
                <a:ea typeface="Arial" pitchFamily="34" charset="-122"/>
                <a:cs typeface="Arial" pitchFamily="34" charset="-120"/>
              </a:rPr>
              <a:t>Regular brushing removes loose fur and helps the animal feel comfortable. Это особенно важно для pets with thick hair, because the coat stays cleaner and the home has less fur.
</a:t>
            </a:r>
            <a:endParaRPr lang="en-US" sz="1219" dirty="0"/>
          </a:p>
        </p:txBody>
      </p:sp>
      <p:sp>
        <p:nvSpPr>
          <p:cNvPr id="12" name="Text 3"/>
          <p:cNvSpPr txBox="1"/>
          <p:nvPr/>
        </p:nvSpPr>
        <p:spPr>
          <a:xfrm>
            <a:off x="510976" y="2127273"/>
            <a:ext cx="3447300" cy="824100"/>
          </a:xfrm>
          <a:prstGeom prst="rect">
            <a:avLst/>
          </a:prstGeom>
          <a:noFill/>
          <a:ln/>
        </p:spPr>
        <p:txBody>
          <a:bodyPr wrap="square" lIns="0" tIns="0" rIns="0" bIns="0" rtlCol="0" anchor="t"/>
          <a:lstStyle/>
          <a:p>
            <a:pPr algn="l" indent="0" marL="0">
              <a:lnSpc>
                <a:spcPct val="115000"/>
              </a:lnSpc>
              <a:buNone/>
            </a:pPr>
            <a:r>
              <a:rPr lang="en-US" sz="1225" b="1" dirty="0">
                <a:solidFill>
                  <a:srgbClr val="000000"/>
                </a:solidFill>
                <a:latin typeface="Arial" pitchFamily="34" charset="0"/>
                <a:ea typeface="Arial" pitchFamily="34" charset="-122"/>
                <a:cs typeface="Arial" pitchFamily="34" charset="-120"/>
              </a:rPr>
              <a:t>Чистые миски
</a:t>
            </a:r>
            <a:pPr algn="l" indent="0" marL="0">
              <a:lnSpc>
                <a:spcPct val="115000"/>
              </a:lnSpc>
              <a:buNone/>
            </a:pPr>
            <a:r>
              <a:rPr lang="en-US" sz="64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Bowls should be washed often, because clean bowls reduce the risk of germs. Если миска остаётся грязной, pet may refuse food or water and feel uncomfortable.
</a:t>
            </a:r>
            <a:endParaRPr lang="en-US" sz="1225" dirty="0"/>
          </a:p>
        </p:txBody>
      </p:sp>
      <p:sp>
        <p:nvSpPr>
          <p:cNvPr id="13" name="Text 4"/>
          <p:cNvSpPr txBox="1"/>
          <p:nvPr/>
        </p:nvSpPr>
        <p:spPr>
          <a:xfrm>
            <a:off x="510976" y="3063496"/>
            <a:ext cx="3447300" cy="824100"/>
          </a:xfrm>
          <a:prstGeom prst="rect">
            <a:avLst/>
          </a:prstGeom>
          <a:noFill/>
          <a:ln/>
        </p:spPr>
        <p:txBody>
          <a:bodyPr wrap="square" lIns="0" tIns="0" rIns="0" bIns="0" rtlCol="0" anchor="t"/>
          <a:lstStyle/>
          <a:p>
            <a:pPr algn="l" indent="0" marL="0">
              <a:lnSpc>
                <a:spcPct val="115000"/>
              </a:lnSpc>
              <a:buNone/>
            </a:pPr>
            <a:r>
              <a:rPr lang="en-US" sz="1225" b="1" dirty="0">
                <a:solidFill>
                  <a:srgbClr val="000000"/>
                </a:solidFill>
                <a:latin typeface="Arial" pitchFamily="34" charset="0"/>
                <a:ea typeface="Arial" pitchFamily="34" charset="-122"/>
                <a:cs typeface="Arial" pitchFamily="34" charset="-120"/>
              </a:rPr>
              <a:t>Клетка и лоток
</a:t>
            </a:r>
            <a:pPr algn="l" indent="0" marL="0">
              <a:lnSpc>
                <a:spcPct val="115000"/>
              </a:lnSpc>
              <a:buNone/>
            </a:pPr>
            <a:r>
              <a:rPr lang="en-US" sz="64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A clean cage or litter box keeps the home safe and pleasant. Уборка помогает avoid bad smell and makes everyday care easier for both the animal and the family.
</a:t>
            </a:r>
            <a:endParaRPr lang="en-US" sz="1225" dirty="0"/>
          </a:p>
        </p:txBody>
      </p:sp>
      <p:sp>
        <p:nvSpPr>
          <p:cNvPr id="14" name="Text 5"/>
          <p:cNvSpPr txBox="1"/>
          <p:nvPr/>
        </p:nvSpPr>
        <p:spPr>
          <a:xfrm>
            <a:off x="510976" y="3999702"/>
            <a:ext cx="3447300" cy="824100"/>
          </a:xfrm>
          <a:prstGeom prst="rect">
            <a:avLst/>
          </a:prstGeom>
          <a:noFill/>
          <a:ln/>
        </p:spPr>
        <p:txBody>
          <a:bodyPr wrap="square" lIns="0" tIns="0" rIns="0" bIns="0" rtlCol="0" anchor="t"/>
          <a:lstStyle/>
          <a:p>
            <a:pPr algn="l" indent="0" marL="0">
              <a:lnSpc>
                <a:spcPct val="115000"/>
              </a:lnSpc>
              <a:buNone/>
            </a:pPr>
            <a:r>
              <a:rPr lang="en-US" sz="1225" b="1" dirty="0">
                <a:solidFill>
                  <a:srgbClr val="000000"/>
                </a:solidFill>
                <a:latin typeface="Arial" pitchFamily="34" charset="0"/>
                <a:ea typeface="Arial" pitchFamily="34" charset="-122"/>
                <a:cs typeface="Arial" pitchFamily="34" charset="-120"/>
              </a:rPr>
              <a:t>Забота как привычка
</a:t>
            </a:r>
            <a:pPr algn="l" indent="0" marL="0">
              <a:lnSpc>
                <a:spcPct val="115000"/>
              </a:lnSpc>
              <a:buNone/>
            </a:pPr>
            <a:r>
              <a:rPr lang="en-US" sz="64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Grooming is not a one-time action. It is part of being responsible, because clean fur, tidy space and fresh supplies show that the owner cares every day.
</a:t>
            </a:r>
            <a:endParaRPr lang="en-US" sz="12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Почему питомцы полезны для детей
</a:t>
            </a:r>
            <a:endParaRPr lang="en-US" sz="2000" dirty="0"/>
          </a:p>
        </p:txBody>
      </p:sp>
      <p:sp>
        <p:nvSpPr>
          <p:cNvPr id="8"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11</a:t>
            </a:r>
            <a:endParaRPr lang="en-US" sz="700" dirty="0"/>
          </a:p>
        </p:txBody>
      </p:sp>
      <p:sp>
        <p:nvSpPr>
          <p:cNvPr id="9" name="Text 2"/>
          <p:cNvSpPr txBox="1"/>
          <p:nvPr/>
        </p:nvSpPr>
        <p:spPr>
          <a:xfrm>
            <a:off x="280825" y="1997100"/>
            <a:ext cx="2377800" cy="1255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Сначала — забота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Ребёнок учится замечать, что питомцу нужны еда, вода, прогулка и внимание. Простые ежедневные дела формируют привычку отвечать за живое существо и соблюдать распорядок.
</a:t>
            </a:r>
            <a:endParaRPr lang="en-US" sz="1300" dirty="0"/>
          </a:p>
        </p:txBody>
      </p:sp>
      <p:sp>
        <p:nvSpPr>
          <p:cNvPr id="10" name="Text 3"/>
          <p:cNvSpPr txBox="1"/>
          <p:nvPr/>
        </p:nvSpPr>
        <p:spPr>
          <a:xfrm>
            <a:off x="3324200" y="1997100"/>
            <a:ext cx="2377800" cy="1255800"/>
          </a:xfrm>
          <a:prstGeom prst="rect">
            <a:avLst/>
          </a:prstGeom>
          <a:noFill/>
          <a:ln/>
        </p:spPr>
        <p:txBody>
          <a:bodyPr wrap="square" lIns="0" tIns="0" rIns="0" bIns="0" rtlCol="0" anchor="t"/>
          <a:lstStyle/>
          <a:p>
            <a:pPr algn="l" indent="0" marL="0">
              <a:lnSpc>
                <a:spcPct val="115000"/>
              </a:lnSpc>
              <a:buNone/>
            </a:pPr>
            <a:r>
              <a:rPr lang="en-US" sz="1244" b="1" dirty="0">
                <a:solidFill>
                  <a:srgbClr val="000000"/>
                </a:solidFill>
                <a:latin typeface="Arial" pitchFamily="34" charset="0"/>
                <a:ea typeface="Arial" pitchFamily="34" charset="-122"/>
                <a:cs typeface="Arial" pitchFamily="34" charset="-120"/>
              </a:rPr>
              <a:t>Потом — привычка и поддержка
</a:t>
            </a:r>
            <a:pPr algn="l" indent="0" marL="0">
              <a:lnSpc>
                <a:spcPct val="115000"/>
              </a:lnSpc>
              <a:buNone/>
            </a:pPr>
            <a:r>
              <a:rPr lang="en-US" sz="57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7" dirty="0">
                <a:solidFill>
                  <a:srgbClr val="000000"/>
                </a:solidFill>
                <a:latin typeface="Arial" pitchFamily="34" charset="0"/>
                <a:ea typeface="Arial" pitchFamily="34" charset="-122"/>
                <a:cs typeface="Arial" pitchFamily="34" charset="-120"/>
              </a:rPr>
              <a:t>Когда уход повторяется каждый день, школьник лучше понимает слова routine, responsibility и care. Общение с животным помогает стать терпеливее, спокойнее и внимательнее к чувствам других.
</a:t>
            </a:r>
            <a:endParaRPr lang="en-US" sz="1244" dirty="0"/>
          </a:p>
        </p:txBody>
      </p:sp>
      <p:sp>
        <p:nvSpPr>
          <p:cNvPr id="11" name="Text 4"/>
          <p:cNvSpPr txBox="1"/>
          <p:nvPr/>
        </p:nvSpPr>
        <p:spPr>
          <a:xfrm>
            <a:off x="6367575" y="1997100"/>
            <a:ext cx="2377800" cy="1255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Итог — больше общения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Питомец делает дом более тёплым: семья проводит время вместе, а ребёнок чаще говорит о mood, feelings, happy, calm и relaxed, описывая свои наблюдения на английском языке.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17423"/>
            <a:ext cx="4782600" cy="33249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Какие чувства чаще всего связаны с питомцами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12</a:t>
            </a:r>
            <a:endParaRPr lang="en-US" sz="700" dirty="0"/>
          </a:p>
        </p:txBody>
      </p:sp>
      <p:sp>
        <p:nvSpPr>
          <p:cNvPr id="7" name="Text 2"/>
          <p:cNvSpPr txBox="1"/>
          <p:nvPr/>
        </p:nvSpPr>
        <p:spPr>
          <a:xfrm>
            <a:off x="5409025" y="1597588"/>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Опрос показывает, что дети чаще всего называют положительные эмоции и чувство уюта. Ответы удобно использовать в коротких устных высказываниях на английском.
</a:t>
            </a:r>
            <a:endParaRPr lang="en-US" sz="1022" dirty="0"/>
          </a:p>
        </p:txBody>
      </p:sp>
      <p:sp>
        <p:nvSpPr>
          <p:cNvPr id="8" name="Text 3"/>
          <p:cNvSpPr txBox="1"/>
          <p:nvPr/>
        </p:nvSpPr>
        <p:spPr>
          <a:xfrm>
            <a:off x="5409025" y="2968887"/>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Питомцы чаще всего ассоциируются с радостью, спокойствием и поддержкой, поэтому тема хорошо подходит для разговора о чувствах и личном опыте.
</a:t>
            </a:r>
            <a:endParaRPr lang="en-US" sz="1022" dirty="0"/>
          </a:p>
        </p:txBody>
      </p:sp>
      <p:sp>
        <p:nvSpPr>
          <p:cNvPr id="9" name="Text 4"/>
          <p:cNvSpPr txBox="1"/>
          <p:nvPr/>
        </p:nvSpPr>
        <p:spPr>
          <a:xfrm>
            <a:off x="270000" y="45917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Результаты классного опроса, учебный пример
</a:t>
            </a:r>
            <a:endParaRPr lang="en-US" sz="82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Safe behaviour around animals
</a:t>
            </a:r>
            <a:endParaRPr lang="en-US" sz="2000" dirty="0"/>
          </a:p>
        </p:txBody>
      </p:sp>
      <p:sp>
        <p:nvSpPr>
          <p:cNvPr id="10"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13</a:t>
            </a:r>
            <a:endParaRPr lang="en-US" sz="700" dirty="0"/>
          </a:p>
        </p:txBody>
      </p:sp>
      <p:sp>
        <p:nvSpPr>
          <p:cNvPr id="11" name="Text 2"/>
          <p:cNvSpPr txBox="1"/>
          <p:nvPr/>
        </p:nvSpPr>
        <p:spPr>
          <a:xfrm>
            <a:off x="275325" y="2322211"/>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Говори спокойно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Подходя к животному, важно быть gentle и quiet. Резкие движения могут его напугать, поэтому лучше говорить тихо, двигаться медленно и показывать уважение к питомцу.
</a:t>
            </a:r>
            <a:endParaRPr lang="en-US" sz="1022" dirty="0"/>
          </a:p>
        </p:txBody>
      </p:sp>
      <p:sp>
        <p:nvSpPr>
          <p:cNvPr id="12" name="Text 3"/>
          <p:cNvSpPr txBox="1"/>
          <p:nvPr/>
        </p:nvSpPr>
        <p:spPr>
          <a:xfrm>
            <a:off x="2006069" y="2322223"/>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Не мешай во время еды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Нельзя тянуть животное за хвост, будить его резко или трогать, когда оно ест. В такие моменты питомец может испугаться или повести себя неожиданно.
</a:t>
            </a:r>
            <a:endParaRPr lang="en-US" sz="1022" dirty="0"/>
          </a:p>
        </p:txBody>
      </p:sp>
      <p:sp>
        <p:nvSpPr>
          <p:cNvPr id="13" name="Text 4"/>
          <p:cNvSpPr txBox="1"/>
          <p:nvPr/>
        </p:nvSpPr>
        <p:spPr>
          <a:xfrm>
            <a:off x="3736814" y="2322223"/>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Мой руки после контакта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После клетки, лотка, улицы или игры с животным нужно wash hands. Это простое правило помогает соблюдать чистоту и защищает ребёнка от лишних микробов.
</a:t>
            </a:r>
            <a:endParaRPr lang="en-US" sz="1022" dirty="0"/>
          </a:p>
        </p:txBody>
      </p:sp>
      <p:sp>
        <p:nvSpPr>
          <p:cNvPr id="14" name="Text 5"/>
          <p:cNvSpPr txBox="1"/>
          <p:nvPr/>
        </p:nvSpPr>
        <p:spPr>
          <a:xfrm>
            <a:off x="5467556" y="2322223"/>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Не подходи к незнакомым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Если рядом stray animals, не стоит приближаться самому. Лучше stay away, не пугать их и позвать взрослого, если животное выглядит больным, испуганным или опасным.
</a:t>
            </a:r>
            <a:endParaRPr lang="en-US" sz="1022" dirty="0"/>
          </a:p>
        </p:txBody>
      </p:sp>
      <p:sp>
        <p:nvSpPr>
          <p:cNvPr id="15" name="Text 6"/>
          <p:cNvSpPr txBox="1"/>
          <p:nvPr/>
        </p:nvSpPr>
        <p:spPr>
          <a:xfrm>
            <a:off x="7198289" y="2322223"/>
            <a:ext cx="1670100" cy="1160100"/>
          </a:xfrm>
          <a:prstGeom prst="rect">
            <a:avLst/>
          </a:prstGeom>
          <a:noFill/>
          <a:ln/>
        </p:spPr>
        <p:txBody>
          <a:bodyPr wrap="square" lIns="0" tIns="0" rIns="0" bIns="0" rtlCol="0" anchor="t"/>
          <a:lstStyle/>
          <a:p>
            <a:pPr algn="l" indent="0" marL="0">
              <a:lnSpc>
                <a:spcPct val="115000"/>
              </a:lnSpc>
              <a:buNone/>
            </a:pPr>
            <a:r>
              <a:rPr lang="en-US" sz="1022" b="1" dirty="0">
                <a:solidFill>
                  <a:srgbClr val="000000"/>
                </a:solidFill>
                <a:latin typeface="Arial" pitchFamily="34" charset="0"/>
                <a:ea typeface="Arial" pitchFamily="34" charset="-122"/>
                <a:cs typeface="Arial" pitchFamily="34" charset="-120"/>
              </a:rPr>
              <a:t>Уважай границы питомца
</a:t>
            </a:r>
            <a:pPr algn="l" indent="0" marL="0">
              <a:lnSpc>
                <a:spcPct val="115000"/>
              </a:lnSpc>
              <a:buNone/>
            </a:pPr>
            <a:r>
              <a:rPr lang="en-US" sz="52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22" dirty="0">
                <a:solidFill>
                  <a:srgbClr val="000000"/>
                </a:solidFill>
                <a:latin typeface="Arial" pitchFamily="34" charset="0"/>
                <a:ea typeface="Arial" pitchFamily="34" charset="-122"/>
                <a:cs typeface="Arial" pitchFamily="34" charset="-120"/>
              </a:rPr>
              <a:t>Хорошее поведение означает do not scare, do not pull и respect. Когда ребёнок ведёт себя carefully, животное чувствует себя спокойнее и безопаснее рядом с человеком.
</a:t>
            </a:r>
            <a:endParaRPr lang="en-US" sz="102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1350" y="2083061"/>
            <a:ext cx="4782600" cy="162467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What a family needs before getting a pet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7" name="Text 2"/>
          <p:cNvSpPr txBox="1"/>
          <p:nvPr/>
        </p:nvSpPr>
        <p:spPr>
          <a:xfrm>
            <a:off x="280875" y="1597563"/>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Таблица показывает, какие вещи помогают подготовить дом к новому питомцу и сделать первые дни спокойнее для животного.
</a:t>
            </a:r>
            <a:endParaRPr lang="en-US" sz="1022" dirty="0"/>
          </a:p>
        </p:txBody>
      </p:sp>
      <p:sp>
        <p:nvSpPr>
          <p:cNvPr id="8" name="Text 3"/>
          <p:cNvSpPr txBox="1"/>
          <p:nvPr/>
        </p:nvSpPr>
        <p:spPr>
          <a:xfrm>
            <a:off x="280875" y="2968862"/>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Подготовка дома снижает стресс у животного и помогает семье сразу соблюдать уход, порядок и ежедневный распорядок.
</a:t>
            </a:r>
            <a:endParaRPr lang="en-US" sz="1022" dirty="0"/>
          </a:p>
        </p:txBody>
      </p:sp>
      <p:sp>
        <p:nvSpPr>
          <p:cNvPr id="9" name="Text 4"/>
          <p:cNvSpPr txBox="1"/>
          <p:nvPr/>
        </p:nvSpPr>
        <p:spPr>
          <a:xfrm>
            <a:off x="4091350" y="46072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FFFFFF"/>
                </a:solidFill>
                <a:latin typeface="Arial" pitchFamily="34" charset="0"/>
                <a:ea typeface="Arial" pitchFamily="34" charset="-122"/>
                <a:cs typeface="Arial" pitchFamily="34" charset="-120"/>
              </a:rPr>
              <a:t>Учебная лексика по теме pets и common school vocabulary
</a:t>
            </a:r>
            <a:endParaRPr lang="en-US" sz="82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128753"/>
            <a:ext cx="8593200" cy="3744044"/>
          </a:xfrm>
          <a:prstGeom prst="rect">
            <a:avLst/>
          </a:prstGeom>
        </p:spPr>
      </p:pic>
      <p:sp>
        <p:nvSpPr>
          <p:cNvPr id="4" name="Text 0"/>
          <p:cNvSpPr txBox="1"/>
          <p:nvPr/>
        </p:nvSpPr>
        <p:spPr>
          <a:xfrm>
            <a:off x="280825" y="270000"/>
            <a:ext cx="8593200" cy="3315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Is the family ready for a pet?
</a:t>
            </a:r>
            <a:endParaRPr lang="en-US" sz="2000" dirty="0"/>
          </a:p>
        </p:txBody>
      </p:sp>
      <p:sp>
        <p:nvSpPr>
          <p:cNvPr id="5"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15</a:t>
            </a:r>
            <a:endParaRPr lang="en-US" sz="700" dirty="0"/>
          </a:p>
        </p:txBody>
      </p:sp>
      <p:sp>
        <p:nvSpPr>
          <p:cNvPr id="6" name="Text 2"/>
          <p:cNvSpPr txBox="1"/>
          <p:nvPr/>
        </p:nvSpPr>
        <p:spPr>
          <a:xfrm>
            <a:off x="280825" y="625800"/>
            <a:ext cx="8593200" cy="164400"/>
          </a:xfrm>
          <a:prstGeom prst="rect">
            <a:avLst/>
          </a:prstGeom>
          <a:noFill/>
          <a:ln/>
        </p:spPr>
        <p:txBody>
          <a:bodyPr wrap="square" lIns="0" tIns="0" rIns="0" bIns="0" rtlCol="0" anchor="t"/>
          <a:lstStyle/>
          <a:p>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Проверка готовности семьи к питомцу: шаги, вопросы yes/no и решение based on responsibility.
</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13250" y="1127201"/>
            <a:ext cx="4960800" cy="1177221"/>
          </a:xfrm>
          <a:prstGeom prst="rect">
            <a:avLst/>
          </a:prstGeom>
        </p:spPr>
      </p:pic>
      <p:pic>
        <p:nvPicPr>
          <p:cNvPr id="4" name="Image 2" descr="preencoded.png">    </p:cNvPr>
          <p:cNvPicPr>
            <a:picLocks noChangeAspect="1"/>
          </p:cNvPicPr>
          <p:nvPr/>
        </p:nvPicPr>
        <p:blipFill>
          <a:blip r:embed="rId3"/>
          <a:stretch>
            <a:fillRect/>
          </a:stretch>
        </p:blipFill>
        <p:spPr>
          <a:xfrm>
            <a:off x="3913225" y="2424393"/>
            <a:ext cx="4960800" cy="1177221"/>
          </a:xfrm>
          <a:prstGeom prst="rect">
            <a:avLst/>
          </a:prstGeom>
        </p:spPr>
      </p:pic>
      <p:pic>
        <p:nvPicPr>
          <p:cNvPr id="5" name="Image 3" descr="preencoded.png">    </p:cNvPr>
          <p:cNvPicPr>
            <a:picLocks noChangeAspect="1"/>
          </p:cNvPicPr>
          <p:nvPr/>
        </p:nvPicPr>
        <p:blipFill>
          <a:blip r:embed="rId4"/>
          <a:stretch>
            <a:fillRect/>
          </a:stretch>
        </p:blipFill>
        <p:spPr>
          <a:xfrm>
            <a:off x="3913225" y="3688877"/>
            <a:ext cx="4960800" cy="117722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Shelters and helping homeless animals
</a:t>
            </a:r>
            <a:endParaRPr lang="en-US" sz="2000" dirty="0"/>
          </a:p>
        </p:txBody>
      </p:sp>
      <p:sp>
        <p:nvSpPr>
          <p:cNvPr id="8"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16</a:t>
            </a:r>
            <a:endParaRPr lang="en-US" sz="700" dirty="0"/>
          </a:p>
        </p:txBody>
      </p:sp>
      <p:sp>
        <p:nvSpPr>
          <p:cNvPr id="9" name="Text 2"/>
          <p:cNvSpPr txBox="1"/>
          <p:nvPr/>
        </p:nvSpPr>
        <p:spPr>
          <a:xfrm>
            <a:off x="270000" y="1126279"/>
            <a:ext cx="3472800" cy="1179819"/>
          </a:xfrm>
          <a:prstGeom prst="rect">
            <a:avLst/>
          </a:prstGeom>
          <a:noFill/>
          <a:ln/>
        </p:spPr>
        <p:txBody>
          <a:bodyPr wrap="square" lIns="0" tIns="0" rIns="0" bIns="0" rtlCol="0" anchor="t"/>
          <a:lstStyle/>
          <a:p>
            <a:pPr algn="l" indent="0" marL="0">
              <a:lnSpc>
                <a:spcPct val="115000"/>
              </a:lnSpc>
              <a:buNone/>
            </a:pPr>
            <a:r>
              <a:rPr lang="en-US" sz="1200" b="1" dirty="0">
                <a:solidFill>
                  <a:srgbClr val="003BA6"/>
                </a:solidFill>
                <a:latin typeface="Arial" pitchFamily="34" charset="0"/>
                <a:ea typeface="Arial" pitchFamily="34" charset="-122"/>
                <a:cs typeface="Arial" pitchFamily="34" charset="-120"/>
              </a:rPr>
              <a:t>Корм и плед для приюта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Одна семья приехала в shelter с пакетом food, мягким blanket и новой игрушкой. Дети передали всё volunteer, который ухаживал за собакой и кошкой. Животные были safe и спокойно ждали adopt-решения.
</a:t>
            </a:r>
            <a:endParaRPr lang="en-US" sz="1200" dirty="0"/>
          </a:p>
        </p:txBody>
      </p:sp>
      <p:sp>
        <p:nvSpPr>
          <p:cNvPr id="10" name="Text 3"/>
          <p:cNvSpPr txBox="1"/>
          <p:nvPr/>
        </p:nvSpPr>
        <p:spPr>
          <a:xfrm>
            <a:off x="269975" y="2428881"/>
            <a:ext cx="3472800" cy="1179819"/>
          </a:xfrm>
          <a:prstGeom prst="rect">
            <a:avLst/>
          </a:prstGeom>
          <a:noFill/>
          <a:ln/>
        </p:spPr>
        <p:txBody>
          <a:bodyPr wrap="square" lIns="0" tIns="0" rIns="0" bIns="0" rtlCol="0" anchor="t"/>
          <a:lstStyle/>
          <a:p>
            <a:pPr algn="l" indent="0" marL="0">
              <a:lnSpc>
                <a:spcPct val="115000"/>
              </a:lnSpc>
              <a:buNone/>
            </a:pPr>
            <a:r>
              <a:rPr lang="en-US" sz="1200" b="1" dirty="0">
                <a:solidFill>
                  <a:srgbClr val="003BA6"/>
                </a:solidFill>
                <a:latin typeface="Arial" pitchFamily="34" charset="0"/>
                <a:ea typeface="Arial" pitchFamily="34" charset="-122"/>
                <a:cs typeface="Arial" pitchFamily="34" charset="-120"/>
              </a:rPr>
              <a:t>Почему помощь важна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приюте каждое животное нуждается в rescue, food и care. Когда люди donate корм или игрушки, животным легче переждать трудное время. Это показывает, что kindness может быть very practical.
</a:t>
            </a:r>
            <a:endParaRPr lang="en-US" sz="1200" dirty="0"/>
          </a:p>
        </p:txBody>
      </p:sp>
      <p:sp>
        <p:nvSpPr>
          <p:cNvPr id="11" name="Text 4"/>
          <p:cNvSpPr txBox="1"/>
          <p:nvPr/>
        </p:nvSpPr>
        <p:spPr>
          <a:xfrm>
            <a:off x="269975" y="3693365"/>
            <a:ext cx="3472800" cy="1179819"/>
          </a:xfrm>
          <a:prstGeom prst="rect">
            <a:avLst/>
          </a:prstGeom>
          <a:noFill/>
          <a:ln/>
        </p:spPr>
        <p:txBody>
          <a:bodyPr wrap="square" lIns="0" tIns="0" rIns="0" bIns="0" rtlCol="0" anchor="t"/>
          <a:lstStyle/>
          <a:p>
            <a:pPr algn="l" indent="0" marL="0">
              <a:lnSpc>
                <a:spcPct val="115000"/>
              </a:lnSpc>
              <a:buNone/>
            </a:pPr>
            <a:r>
              <a:rPr lang="en-US" sz="1200" b="1" dirty="0">
                <a:solidFill>
                  <a:srgbClr val="003BA6"/>
                </a:solidFill>
                <a:latin typeface="Arial" pitchFamily="34" charset="0"/>
                <a:ea typeface="Arial" pitchFamily="34" charset="-122"/>
                <a:cs typeface="Arial" pitchFamily="34" charset="-120"/>
              </a:rPr>
              <a:t>Первый шаг к новому дому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Иногда школьники приходят в приют вместе с родителями, чтобы увидеть animals without a home. Они узнают, как shelters help, и понимают: помогать можно не только словами, но и делом.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17423"/>
            <a:ext cx="4782600" cy="33249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Life span of common pets
</a:t>
            </a:r>
            <a:endParaRPr lang="en-US" sz="2000" dirty="0"/>
          </a:p>
        </p:txBody>
      </p:sp>
      <p:sp>
        <p:nvSpPr>
          <p:cNvPr id="6"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17</a:t>
            </a:r>
            <a:endParaRPr lang="en-US" sz="700" dirty="0"/>
          </a:p>
        </p:txBody>
      </p:sp>
      <p:sp>
        <p:nvSpPr>
          <p:cNvPr id="7" name="Text 2"/>
          <p:cNvSpPr txBox="1"/>
          <p:nvPr/>
        </p:nvSpPr>
        <p:spPr>
          <a:xfrm>
            <a:off x="5409025" y="1597588"/>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Диаграмма помогает сравнить, насколько долго животное будет частью семьи. Это важный вопрос, когда выбирают питомца для дома.
</a:t>
            </a:r>
            <a:endParaRPr lang="en-US" sz="1022" dirty="0"/>
          </a:p>
        </p:txBody>
      </p:sp>
      <p:sp>
        <p:nvSpPr>
          <p:cNvPr id="8" name="Text 3"/>
          <p:cNvSpPr txBox="1"/>
          <p:nvPr/>
        </p:nvSpPr>
        <p:spPr>
          <a:xfrm>
            <a:off x="5409025" y="2968887"/>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Чем дольше life span, тем более долгой становится забота. Выбор питомца должен учитывать годы ухода, а не только его внешний вид.
</a:t>
            </a:r>
            <a:endParaRPr lang="en-US" sz="1022" dirty="0"/>
          </a:p>
        </p:txBody>
      </p:sp>
      <p:sp>
        <p:nvSpPr>
          <p:cNvPr id="9" name="Text 4"/>
          <p:cNvSpPr txBox="1"/>
          <p:nvPr/>
        </p:nvSpPr>
        <p:spPr>
          <a:xfrm>
            <a:off x="270000" y="4591701"/>
            <a:ext cx="4782600" cy="235200"/>
          </a:xfrm>
          <a:prstGeom prst="rect">
            <a:avLst/>
          </a:prstGeom>
          <a:noFill/>
          <a:ln/>
        </p:spPr>
        <p:txBody>
          <a:bodyPr wrap="square" lIns="0" tIns="0" rIns="0" bIns="0" rtlCol="0" anchor="t"/>
          <a:lstStyle/>
          <a:p>
            <a:pPr algn="l" indent="0" marL="0">
              <a:lnSpc>
                <a:spcPct val="115000"/>
              </a:lnSpc>
              <a:buNone/>
            </a:pPr>
            <a:r>
              <a:rPr lang="en-US" sz="822" dirty="0">
                <a:solidFill>
                  <a:srgbClr val="000000"/>
                </a:solidFill>
                <a:latin typeface="Arial" pitchFamily="34" charset="0"/>
                <a:ea typeface="Arial" pitchFamily="34" charset="-122"/>
                <a:cs typeface="Arial" pitchFamily="34" charset="-120"/>
              </a:rPr>
              <a:t>Учебные ориентиры по теме pets; значения округлены по заданию
</a:t>
            </a:r>
            <a:endParaRPr lang="en-US" sz="82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Typical mistakes of beginners
</a:t>
            </a:r>
            <a:endParaRPr lang="en-US" sz="2000" dirty="0"/>
          </a:p>
        </p:txBody>
      </p:sp>
      <p:sp>
        <p:nvSpPr>
          <p:cNvPr id="9"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18</a:t>
            </a:r>
            <a:endParaRPr lang="en-US" sz="700" dirty="0"/>
          </a:p>
        </p:txBody>
      </p:sp>
      <p:sp>
        <p:nvSpPr>
          <p:cNvPr id="10" name="Text 2"/>
          <p:cNvSpPr txBox="1"/>
          <p:nvPr/>
        </p:nvSpPr>
        <p:spPr>
          <a:xfrm>
            <a:off x="280825" y="1899425"/>
            <a:ext cx="4410000" cy="655200"/>
          </a:xfrm>
          <a:prstGeom prst="rect">
            <a:avLst/>
          </a:prstGeom>
          <a:noFill/>
          <a:ln/>
        </p:spPr>
        <p:txBody>
          <a:bodyPr wrap="square" lIns="0" tIns="0" rIns="0" bIns="0" rtlCol="0" anchor="ctr"/>
          <a:lstStyle/>
          <a:p>
            <a:pPr algn="l" indent="0" marL="0">
              <a:lnSpc>
                <a:spcPct val="115000"/>
              </a:lnSpc>
              <a:buNone/>
            </a:pPr>
            <a:r>
              <a:rPr lang="en-US" sz="1094" b="1" dirty="0">
                <a:solidFill>
                  <a:srgbClr val="000000"/>
                </a:solidFill>
                <a:latin typeface="Arial" pitchFamily="34" charset="0"/>
                <a:ea typeface="Arial" pitchFamily="34" charset="-122"/>
                <a:cs typeface="Arial" pitchFamily="34" charset="-120"/>
              </a:rPr>
              <a:t>Слишком мало движения
</a:t>
            </a:r>
            <a:pPr algn="l" indent="0" marL="0">
              <a:lnSpc>
                <a:spcPct val="115000"/>
              </a:lnSpc>
              <a:buNone/>
            </a:pPr>
            <a:r>
              <a:rPr lang="en-US" sz="6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15" dirty="0">
                <a:solidFill>
                  <a:srgbClr val="000000"/>
                </a:solidFill>
                <a:latin typeface="Arial" pitchFamily="34" charset="0"/>
                <a:ea typeface="Arial" pitchFamily="34" charset="-122"/>
                <a:cs typeface="Arial" pitchFamily="34" charset="-120"/>
              </a:rPr>
              <a:t>Если питомец мало гуляет или не играет, ему скучно и не хватает активности. Especially dogs need exercise, otherwise they can become restless and less comfortable.
</a:t>
            </a:r>
            <a:endParaRPr lang="en-US" sz="1094" dirty="0"/>
          </a:p>
        </p:txBody>
      </p:sp>
      <p:sp>
        <p:nvSpPr>
          <p:cNvPr id="11" name="Text 3"/>
          <p:cNvSpPr txBox="1"/>
          <p:nvPr/>
        </p:nvSpPr>
        <p:spPr>
          <a:xfrm>
            <a:off x="280825" y="2680050"/>
            <a:ext cx="4410000" cy="655200"/>
          </a:xfrm>
          <a:prstGeom prst="rect">
            <a:avLst/>
          </a:prstGeom>
          <a:noFill/>
          <a:ln/>
        </p:spPr>
        <p:txBody>
          <a:bodyPr wrap="square" lIns="0" tIns="0" rIns="0" bIns="0" rtlCol="0" anchor="ctr"/>
          <a:lstStyle/>
          <a:p>
            <a:pPr algn="l" indent="0" marL="0">
              <a:lnSpc>
                <a:spcPct val="115000"/>
              </a:lnSpc>
              <a:buNone/>
            </a:pPr>
            <a:r>
              <a:rPr lang="en-US" sz="1106" b="1" dirty="0">
                <a:solidFill>
                  <a:srgbClr val="000000"/>
                </a:solidFill>
                <a:latin typeface="Arial" pitchFamily="34" charset="0"/>
                <a:ea typeface="Arial" pitchFamily="34" charset="-122"/>
                <a:cs typeface="Arial" pitchFamily="34" charset="-120"/>
              </a:rPr>
              <a:t>Невнимание к чистоте
</a:t>
            </a:r>
            <a:pPr algn="l" indent="0" marL="0">
              <a:lnSpc>
                <a:spcPct val="115000"/>
              </a:lnSpc>
              <a:buNone/>
            </a:pPr>
            <a:r>
              <a:rPr lang="en-US" sz="65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5" dirty="0">
                <a:solidFill>
                  <a:srgbClr val="000000"/>
                </a:solidFill>
                <a:latin typeface="Arial" pitchFamily="34" charset="0"/>
                <a:ea typeface="Arial" pitchFamily="34" charset="-122"/>
                <a:cs typeface="Arial" pitchFamily="34" charset="-120"/>
              </a:rPr>
              <a:t>Dirty bowls, messy cages and forgotten litter boxes make home care unpleasant and unsafe. Careful cleaning is important every day, not only when the room looks untidy.
</a:t>
            </a:r>
            <a:endParaRPr lang="en-US" sz="1106" dirty="0"/>
          </a:p>
        </p:txBody>
      </p:sp>
      <p:sp>
        <p:nvSpPr>
          <p:cNvPr id="12" name="Text 4"/>
          <p:cNvSpPr txBox="1"/>
          <p:nvPr/>
        </p:nvSpPr>
        <p:spPr>
          <a:xfrm>
            <a:off x="280825" y="3460659"/>
            <a:ext cx="4410000" cy="655200"/>
          </a:xfrm>
          <a:prstGeom prst="rect">
            <a:avLst/>
          </a:prstGeom>
          <a:noFill/>
          <a:ln/>
        </p:spPr>
        <p:txBody>
          <a:bodyPr wrap="square" lIns="0" tIns="0" rIns="0" bIns="0" rtlCol="0" anchor="ctr"/>
          <a:lstStyle/>
          <a:p>
            <a:pPr algn="l" indent="0" marL="0">
              <a:lnSpc>
                <a:spcPct val="115000"/>
              </a:lnSpc>
              <a:buNone/>
            </a:pPr>
            <a:r>
              <a:rPr lang="en-US" sz="1095" b="1" dirty="0">
                <a:solidFill>
                  <a:srgbClr val="000000"/>
                </a:solidFill>
                <a:latin typeface="Arial" pitchFamily="34" charset="0"/>
                <a:ea typeface="Arial" pitchFamily="34" charset="-122"/>
                <a:cs typeface="Arial" pitchFamily="34" charset="-120"/>
              </a:rPr>
              <a:t>Выбор только по внешности
</a:t>
            </a:r>
            <a:pPr algn="l" indent="0" marL="0">
              <a:lnSpc>
                <a:spcPct val="115000"/>
              </a:lnSpc>
              <a:buNone/>
            </a:pPr>
            <a:r>
              <a:rPr lang="en-US" sz="64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16" dirty="0">
                <a:solidFill>
                  <a:srgbClr val="000000"/>
                </a:solidFill>
                <a:latin typeface="Arial" pitchFamily="34" charset="0"/>
                <a:ea typeface="Arial" pitchFamily="34" charset="-122"/>
                <a:cs typeface="Arial" pitchFamily="34" charset="-120"/>
              </a:rPr>
              <a:t>Иногда ребёнок хочет pet only because it looks cute. But size, activity level and daily care needs are more important than appearance, because each animal is different.
</a:t>
            </a:r>
            <a:endParaRPr lang="en-US" sz="1095" dirty="0"/>
          </a:p>
        </p:txBody>
      </p:sp>
      <p:sp>
        <p:nvSpPr>
          <p:cNvPr id="13" name="Text 5"/>
          <p:cNvSpPr txBox="1"/>
          <p:nvPr/>
        </p:nvSpPr>
        <p:spPr>
          <a:xfrm>
            <a:off x="280825" y="4241251"/>
            <a:ext cx="4410000" cy="655200"/>
          </a:xfrm>
          <a:prstGeom prst="rect">
            <a:avLst/>
          </a:prstGeom>
          <a:noFill/>
          <a:ln/>
        </p:spPr>
        <p:txBody>
          <a:bodyPr wrap="square" lIns="0" tIns="0" rIns="0" bIns="0" rtlCol="0" anchor="ctr"/>
          <a:lstStyle/>
          <a:p>
            <a:pPr algn="l" indent="0" marL="0">
              <a:lnSpc>
                <a:spcPct val="115000"/>
              </a:lnSpc>
              <a:buNone/>
            </a:pPr>
            <a:r>
              <a:rPr lang="en-US" sz="1094" b="1" dirty="0">
                <a:solidFill>
                  <a:srgbClr val="000000"/>
                </a:solidFill>
                <a:latin typeface="Arial" pitchFamily="34" charset="0"/>
                <a:ea typeface="Arial" pitchFamily="34" charset="-122"/>
                <a:cs typeface="Arial" pitchFamily="34" charset="-120"/>
              </a:rPr>
              <a:t>Пропущенные визиты к vet
</a:t>
            </a:r>
            <a:pPr algn="l" indent="0" marL="0">
              <a:lnSpc>
                <a:spcPct val="115000"/>
              </a:lnSpc>
              <a:buNone/>
            </a:pPr>
            <a:r>
              <a:rPr lang="en-US" sz="6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15" dirty="0">
                <a:solidFill>
                  <a:srgbClr val="000000"/>
                </a:solidFill>
                <a:latin typeface="Arial" pitchFamily="34" charset="0"/>
                <a:ea typeface="Arial" pitchFamily="34" charset="-122"/>
                <a:cs typeface="Arial" pitchFamily="34" charset="-120"/>
              </a:rPr>
              <a:t>Если owner ignores changes in behaviour, appetite or fur condition, problems can grow quickly. Regular vet visits help keep the animal healthy and prevent serious trouble.
</a:t>
            </a:r>
            <a:endParaRPr lang="en-US" sz="1094" dirty="0"/>
          </a:p>
        </p:txBody>
      </p:sp>
      <p:sp>
        <p:nvSpPr>
          <p:cNvPr id="14" name="Text 6"/>
          <p:cNvSpPr txBox="1"/>
          <p:nvPr/>
        </p:nvSpPr>
        <p:spPr>
          <a:xfrm>
            <a:off x="280825" y="1118800"/>
            <a:ext cx="4410000" cy="655200"/>
          </a:xfrm>
          <a:prstGeom prst="rect">
            <a:avLst/>
          </a:prstGeom>
          <a:noFill/>
          <a:ln/>
        </p:spPr>
        <p:txBody>
          <a:bodyPr wrap="square" lIns="0" tIns="0" rIns="0" bIns="0" rtlCol="0" anchor="ctr"/>
          <a:lstStyle/>
          <a:p>
            <a:pPr algn="l" indent="0" marL="0">
              <a:lnSpc>
                <a:spcPct val="115000"/>
              </a:lnSpc>
              <a:buNone/>
            </a:pPr>
            <a:r>
              <a:rPr lang="en-US" sz="1094" b="1" dirty="0">
                <a:solidFill>
                  <a:srgbClr val="000000"/>
                </a:solidFill>
                <a:latin typeface="Arial" pitchFamily="34" charset="0"/>
                <a:ea typeface="Arial" pitchFamily="34" charset="-122"/>
                <a:cs typeface="Arial" pitchFamily="34" charset="-120"/>
              </a:rPr>
              <a:t>Нерегулярный уход
</a:t>
            </a:r>
            <a:pPr algn="l" indent="0" marL="0">
              <a:lnSpc>
                <a:spcPct val="115000"/>
              </a:lnSpc>
              <a:buNone/>
            </a:pPr>
            <a:r>
              <a:rPr lang="en-US" sz="6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15" dirty="0">
                <a:solidFill>
                  <a:srgbClr val="000000"/>
                </a:solidFill>
                <a:latin typeface="Arial" pitchFamily="34" charset="0"/>
                <a:ea typeface="Arial" pitchFamily="34" charset="-122"/>
                <a:cs typeface="Arial" pitchFamily="34" charset="-120"/>
              </a:rPr>
              <a:t>Начинающие владельцы иногда кормят питомца не по расписанию или забывают про чистую воду. Из-за этого животное становится less healthy, а уход превращается в случайные действия.
</a:t>
            </a:r>
            <a:endParaRPr lang="en-US" sz="1094"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825" y="270000"/>
            <a:ext cx="8593200" cy="440100"/>
          </a:xfrm>
          <a:prstGeom prst="rect">
            <a:avLst/>
          </a:prstGeom>
          <a:noFill/>
          <a:ln/>
        </p:spPr>
        <p:txBody>
          <a:bodyPr wrap="square" lIns="0" tIns="0" rIns="0" bIns="0" rtlCol="0" anchor="t"/>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Good habits of a responsible owner
</a:t>
            </a:r>
            <a:endParaRPr lang="en-US" sz="2000" dirty="0"/>
          </a:p>
        </p:txBody>
      </p:sp>
      <p:sp>
        <p:nvSpPr>
          <p:cNvPr id="10" name="Text 1"/>
          <p:cNvSpPr txBox="1"/>
          <p:nvPr/>
        </p:nvSpPr>
        <p:spPr>
          <a:xfrm>
            <a:off x="6879875" y="4923775"/>
            <a:ext cx="1994100" cy="142200"/>
          </a:xfrm>
          <a:prstGeom prst="rect">
            <a:avLst/>
          </a:prstGeom>
          <a:noFill/>
          <a:ln/>
        </p:spPr>
        <p:txBody>
          <a:bodyPr wrap="square" lIns="0" tIns="0" rIns="0" bIns="0" rtlCol="0" anchor="ctr"/>
          <a:lstStyle/>
          <a:p>
            <a:pPr algn="r" indent="0" marL="0">
              <a:lnSpc>
                <a:spcPct val="115000"/>
              </a:lnSpc>
              <a:buNone/>
            </a:pPr>
            <a:r>
              <a:rPr lang="en-US" sz="700" dirty="0">
                <a:solidFill>
                  <a:srgbClr val="78909C"/>
                </a:solidFill>
                <a:latin typeface="Arial" pitchFamily="34" charset="0"/>
                <a:ea typeface="Arial" pitchFamily="34" charset="-122"/>
                <a:cs typeface="Arial" pitchFamily="34" charset="-120"/>
              </a:rPr>
              <a:t>19</a:t>
            </a:r>
            <a:endParaRPr lang="en-US" sz="700" dirty="0"/>
          </a:p>
        </p:txBody>
      </p:sp>
      <p:sp>
        <p:nvSpPr>
          <p:cNvPr id="11" name="Text 2"/>
          <p:cNvSpPr txBox="1"/>
          <p:nvPr/>
        </p:nvSpPr>
        <p:spPr>
          <a:xfrm>
            <a:off x="510984" y="1125950"/>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Ежедневный распорядок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Ответственный владелец соблюдает daily routine: кормит животное вовремя, даёт fresh water и не забывает про прогулки или игру. Это помогает питомцу чувствовать себя спокойно и уверенно.
</a:t>
            </a:r>
            <a:endParaRPr lang="en-US" sz="1146" dirty="0"/>
          </a:p>
        </p:txBody>
      </p:sp>
      <p:sp>
        <p:nvSpPr>
          <p:cNvPr id="12" name="Text 3"/>
          <p:cNvSpPr txBox="1"/>
          <p:nvPr/>
        </p:nvSpPr>
        <p:spPr>
          <a:xfrm>
            <a:off x="510984" y="1878316"/>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Чистота и порядок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Чистая миска, tidy space и ухоженное место для сна поддерживают здоровье животного. Когда дом organised, питомцу легче отдыхать, а семье — заботиться о нём без спешки.
</a:t>
            </a:r>
            <a:endParaRPr lang="en-US" sz="1146" dirty="0"/>
          </a:p>
        </p:txBody>
      </p:sp>
      <p:sp>
        <p:nvSpPr>
          <p:cNvPr id="13" name="Text 4"/>
          <p:cNvSpPr txBox="1"/>
          <p:nvPr/>
        </p:nvSpPr>
        <p:spPr>
          <a:xfrm>
            <a:off x="510984" y="2630681"/>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Наблюдение за состоянием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Хороший owner замечает changes in appetite, behaviour, fur condition and energy level. Если питомец стал quiet, weak или unusually noisy, важно обратить внимание на его состояние.
</a:t>
            </a:r>
            <a:endParaRPr lang="en-US" sz="1146" dirty="0"/>
          </a:p>
        </p:txBody>
      </p:sp>
      <p:sp>
        <p:nvSpPr>
          <p:cNvPr id="14" name="Text 5"/>
          <p:cNvSpPr txBox="1"/>
          <p:nvPr/>
        </p:nvSpPr>
        <p:spPr>
          <a:xfrm>
            <a:off x="510984" y="3383034"/>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Время для общения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Питомцу нужно не только food, но и внимание. Совместная игра, спокойный разговор и короткие прогулки укрепляют связь между человеком и животным и улучшают mood.
</a:t>
            </a:r>
            <a:endParaRPr lang="en-US" sz="1146" dirty="0"/>
          </a:p>
        </p:txBody>
      </p:sp>
      <p:sp>
        <p:nvSpPr>
          <p:cNvPr id="15" name="Text 6"/>
          <p:cNvSpPr txBox="1"/>
          <p:nvPr/>
        </p:nvSpPr>
        <p:spPr>
          <a:xfrm>
            <a:off x="510984" y="4135407"/>
            <a:ext cx="3876600" cy="662400"/>
          </a:xfrm>
          <a:prstGeom prst="rect">
            <a:avLst/>
          </a:prstGeom>
          <a:noFill/>
          <a:ln/>
        </p:spPr>
        <p:txBody>
          <a:bodyPr wrap="square" lIns="0" tIns="0" rIns="0" bIns="0" rtlCol="0" anchor="t"/>
          <a:lstStyle/>
          <a:p>
            <a:pPr algn="l" indent="0" marL="0">
              <a:lnSpc>
                <a:spcPct val="115000"/>
              </a:lnSpc>
              <a:buNone/>
            </a:pPr>
            <a:r>
              <a:rPr lang="en-US" sz="1146" b="1" dirty="0">
                <a:solidFill>
                  <a:srgbClr val="000000"/>
                </a:solidFill>
                <a:latin typeface="Arial" pitchFamily="34" charset="0"/>
                <a:ea typeface="Arial" pitchFamily="34" charset="-122"/>
                <a:cs typeface="Arial" pitchFamily="34" charset="-120"/>
              </a:rPr>
              <a:t>Простые фразы по-английски
</a:t>
            </a:r>
            <a:pPr algn="l" indent="0" marL="0">
              <a:lnSpc>
                <a:spcPct val="115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8" dirty="0">
                <a:solidFill>
                  <a:srgbClr val="000000"/>
                </a:solidFill>
                <a:latin typeface="Arial" pitchFamily="34" charset="0"/>
                <a:ea typeface="Arial" pitchFamily="34" charset="-122"/>
                <a:cs typeface="Arial" pitchFamily="34" charset="-120"/>
              </a:rPr>
              <a:t>Для урока удобно говорить: «I feed my pet every day», «My pet needs water», «We take care of our animal together.» Такие модели легко запомнить и использовать.
</a:t>
            </a:r>
            <a:endParaRPr lang="en-US" sz="1146"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70000" y="1170000"/>
            <a:ext cx="5486400" cy="1302000"/>
          </a:xfrm>
          <a:prstGeom prst="rect">
            <a:avLst/>
          </a:prstGeom>
          <a:noFill/>
          <a:ln/>
        </p:spPr>
        <p:txBody>
          <a:bodyPr wrap="square" lIns="0" tIns="0" rIns="0" bIns="0" rtlCol="0" anchor="ctr"/>
          <a:lstStyle/>
          <a:p>
            <a:pPr algn="l" indent="0" marL="0">
              <a:lnSpc>
                <a:spcPct val="100000"/>
              </a:lnSpc>
              <a:buNone/>
            </a:pPr>
            <a:r>
              <a:rPr lang="en-US" sz="2800" b="1" dirty="0">
                <a:solidFill>
                  <a:srgbClr val="003BA6"/>
                </a:solidFill>
                <a:latin typeface="Arial" pitchFamily="34" charset="0"/>
                <a:ea typeface="Arial" pitchFamily="34" charset="-122"/>
                <a:cs typeface="Arial" pitchFamily="34" charset="-120"/>
              </a:rPr>
              <a:t>Module 3: key ideas about furry friends
</a:t>
            </a:r>
            <a:endParaRPr lang="en-US" sz="2800" dirty="0"/>
          </a:p>
        </p:txBody>
      </p:sp>
      <p:sp>
        <p:nvSpPr>
          <p:cNvPr id="4" name="Text 1"/>
          <p:cNvSpPr txBox="1"/>
          <p:nvPr/>
        </p:nvSpPr>
        <p:spPr>
          <a:xfrm>
            <a:off x="270000" y="3427975"/>
            <a:ext cx="3498900" cy="1445700"/>
          </a:xfrm>
          <a:prstGeom prst="rect">
            <a:avLst/>
          </a:prstGeom>
          <a:noFill/>
          <a:ln/>
        </p:spPr>
        <p:txBody>
          <a:bodyPr wrap="square" lIns="0" tIns="0" rIns="0" bIns="0" rtlCol="0" anchor="b"/>
          <a:lstStyle/>
          <a:p>
            <a:pPr algn="l" indent="0" marL="0">
              <a:lnSpc>
                <a:spcPct val="115000"/>
              </a:lnSpc>
              <a:buNone/>
            </a:pPr>
            <a:r>
              <a:rPr lang="en-US" sz="1122" dirty="0">
                <a:solidFill>
                  <a:srgbClr val="003BA6"/>
                </a:solidFill>
                <a:latin typeface="Arial" pitchFamily="34" charset="0"/>
                <a:ea typeface="Arial" pitchFamily="34" charset="-122"/>
                <a:cs typeface="Arial" pitchFamily="34" charset="-120"/>
              </a:rPr>
              <a:t>Домашние животные требуют еды, воды, безопасности и заботы каждый день. Тема модуля помогает говорить о питомцах по-английски, понимать ответственность семьи и помнить: kindness всегда означает action.
</a:t>
            </a:r>
            <a:endParaRPr lang="en-US" sz="1122"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2026-05-31T01:31:18Z</dcterms:created>
  <dcterms:modified xsi:type="dcterms:W3CDTF">2026-05-31T01:31:18Z</dcterms:modified>
</cp:coreProperties>
</file>