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Микро- и макроэволюция: единый процесс на разных уровнях
</a:t>
            </a:r>
            <a:endParaRPr lang="en-US" sz="1344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малые изменения популяций создают биологическое разнообразие?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биологу понимать микро- и макроэволюцию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объясняет происхождение живых организмов и их разнообразие. Микроэволюция наблюдается сегодня, а макроэволюция раскрывает историю крупных групп, включая человека. Эти идеи связывают генетику, экологию, палеонтологию и дарвиновское учение об отборе.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как изменение генофонда популяции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60132" y="1407316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не затрагивает отдельную особь напрямую: изменения накапливаются в популяции. Меняется не внешний облик одного организма, а соотношение наследственных вариантов, передаваемых потомству.
</a:t>
            </a:r>
            <a:endParaRPr lang="en-US" sz="831" dirty="0"/>
          </a:p>
        </p:txBody>
      </p:sp>
      <p:sp>
        <p:nvSpPr>
          <p:cNvPr id="9" name="Text 3"/>
          <p:cNvSpPr txBox="1"/>
          <p:nvPr/>
        </p:nvSpPr>
        <p:spPr>
          <a:xfrm>
            <a:off x="360132" y="1205630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популяции
</a:t>
            </a:r>
            <a:endParaRPr lang="en-US" sz="931" dirty="0"/>
          </a:p>
        </p:txBody>
      </p:sp>
      <p:sp>
        <p:nvSpPr>
          <p:cNvPr id="10" name="Text 4"/>
          <p:cNvSpPr txBox="1"/>
          <p:nvPr/>
        </p:nvSpPr>
        <p:spPr>
          <a:xfrm>
            <a:off x="360132" y="2153418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 рекомбинации создают новые сочетания аллелей, а миграции вносят генетический материал извне. Именно эти процессы формируют исходное разнообразие, на котором затем действует отбор.
</a:t>
            </a:r>
            <a:endParaRPr lang="en-US" sz="831" dirty="0"/>
          </a:p>
        </p:txBody>
      </p:sp>
      <p:sp>
        <p:nvSpPr>
          <p:cNvPr id="11" name="Text 5"/>
          <p:cNvSpPr txBox="1"/>
          <p:nvPr/>
        </p:nvSpPr>
        <p:spPr>
          <a:xfrm>
            <a:off x="360132" y="1951732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новизны
</a:t>
            </a:r>
            <a:endParaRPr lang="en-US" sz="931" dirty="0"/>
          </a:p>
        </p:txBody>
      </p:sp>
      <p:sp>
        <p:nvSpPr>
          <p:cNvPr id="12" name="Text 6"/>
          <p:cNvSpPr txBox="1"/>
          <p:nvPr/>
        </p:nvSpPr>
        <p:spPr>
          <a:xfrm>
            <a:off x="360267" y="2899521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закрепляет признаки, которые повышают выживание и размножение в конкретной среде. Благодаря этому полезные аллели становятся более частыми, а неблагоприятные постепенно исчезают.
</a:t>
            </a:r>
            <a:endParaRPr lang="en-US" sz="831" dirty="0"/>
          </a:p>
        </p:txBody>
      </p:sp>
      <p:sp>
        <p:nvSpPr>
          <p:cNvPr id="13" name="Text 7"/>
          <p:cNvSpPr txBox="1"/>
          <p:nvPr/>
        </p:nvSpPr>
        <p:spPr>
          <a:xfrm>
            <a:off x="360267" y="2697834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отбора
</a:t>
            </a:r>
            <a:endParaRPr lang="en-US" sz="931" dirty="0"/>
          </a:p>
        </p:txBody>
      </p:sp>
      <p:sp>
        <p:nvSpPr>
          <p:cNvPr id="14" name="Text 8"/>
          <p:cNvSpPr txBox="1"/>
          <p:nvPr/>
        </p:nvSpPr>
        <p:spPr>
          <a:xfrm>
            <a:off x="360267" y="3645623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 способен заметно менять состав популяции без связи с приспособленностью. Особенно сильно он проявляется в малочисленных группах, где случайность влияет на судьбу аллелей сильнее.
</a:t>
            </a:r>
            <a:endParaRPr lang="en-US" sz="831" dirty="0"/>
          </a:p>
        </p:txBody>
      </p:sp>
      <p:sp>
        <p:nvSpPr>
          <p:cNvPr id="15" name="Text 9"/>
          <p:cNvSpPr txBox="1"/>
          <p:nvPr/>
        </p:nvSpPr>
        <p:spPr>
          <a:xfrm>
            <a:off x="360267" y="3443937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изменения
</a:t>
            </a:r>
            <a:endParaRPr lang="en-US" sz="931" dirty="0"/>
          </a:p>
        </p:txBody>
      </p:sp>
      <p:sp>
        <p:nvSpPr>
          <p:cNvPr id="16" name="Text 10"/>
          <p:cNvSpPr txBox="1"/>
          <p:nvPr/>
        </p:nvSpPr>
        <p:spPr>
          <a:xfrm>
            <a:off x="360132" y="4391725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Накапливаясь, наследственные различия ведут к приспособлению популяций к среде. Если расхождение усиливается, возникают условия для репродуктивной изоляции и последующего видообразования.
</a:t>
            </a:r>
            <a:endParaRPr lang="en-US" sz="831" dirty="0"/>
          </a:p>
        </p:txBody>
      </p:sp>
      <p:sp>
        <p:nvSpPr>
          <p:cNvPr id="17" name="Text 11"/>
          <p:cNvSpPr txBox="1"/>
          <p:nvPr/>
        </p:nvSpPr>
        <p:spPr>
          <a:xfrm>
            <a:off x="360132" y="4190039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итог
</a:t>
            </a:r>
            <a:endParaRPr lang="en-US" sz="9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Движущие силы микроэволюции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факторы микроэволюции действуют совместно: одни создают разнообразие, другие закрепляют или разделяют его в популяциях.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и мутации задают направление изменения, а дрейф, миграции и изоляция определяют скорость и масштаб расхождения.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модель; условное распределение факторов для наглядности.
</a:t>
            </a:r>
            <a:endParaRPr lang="en-US" sz="71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87332"/>
            <a:ext cx="4238400" cy="13865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45450" y="3079132"/>
            <a:ext cx="4238400" cy="138658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в действии: история березовой пяденицы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285825"/>
            <a:ext cx="39321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Темная окраска как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времена сильного загрязнения воздуха стволы деревьев в промышленных районах темнели от копоти. На таком фоне темная форма березовой пяденицы была менее заметна для птиц и чаще оставляла потомство. Так менялась частота окраски в популяции.
</a:t>
            </a:r>
            <a:endParaRPr lang="en-US" sz="1188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3077625"/>
            <a:ext cx="39321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светлой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экологическая обстановка улучшилась и кора деревьев снова посветлела, преимущество получили светлые бабочки. Их маскировка стала эффективнее, а темная форма постепенно утратила прежний успех. Этот пример наглядно показывает, что отбор зависит от среды и способен менять направление.
</a:t>
            </a:r>
            <a:endParaRPr lang="en-US" sz="11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290607"/>
            <a:ext cx="4491900" cy="12220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естественного отбора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разные условия среды по-разному меняют распределение признаков в популяции.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отбора определяется средой: при изменениях сдвигается норма, при стабильности сохраняется оптимум, при неоднородности усиливается расхождение вариантов.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типов естественного отбора
</a:t>
            </a:r>
            <a:endParaRPr lang="en-US" sz="8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и случайные изменения в малых популяциях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722850" y="1311375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небольшой популяции даже случайное событие может резко изменить долю аллелей. Поэтому дрейф генов иногда ослабляет приспособленность, хотя не связан с действием отбора.
</a:t>
            </a:r>
            <a:endParaRPr lang="en-US" sz="1343" dirty="0"/>
          </a:p>
        </p:txBody>
      </p:sp>
      <p:sp>
        <p:nvSpPr>
          <p:cNvPr id="10" name="Text 3"/>
          <p:cNvSpPr txBox="1"/>
          <p:nvPr/>
        </p:nvSpPr>
        <p:spPr>
          <a:xfrm>
            <a:off x="722850" y="2484168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Бутылочное горлышко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пожара, эпидемии или чрезмерной охоты численность может упасть до нескольких выживших. Новое поколение наследует лишь часть прежнего разнообразия, и генетический состав обедняется.
</a:t>
            </a:r>
            <a:endParaRPr lang="en-US" sz="1343" dirty="0"/>
          </a:p>
        </p:txBody>
      </p:sp>
      <p:sp>
        <p:nvSpPr>
          <p:cNvPr id="11" name="Text 4"/>
          <p:cNvSpPr txBox="1"/>
          <p:nvPr/>
        </p:nvSpPr>
        <p:spPr>
          <a:xfrm>
            <a:off x="722850" y="3656963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основателя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небольшая группа особей заселяет новую территорию, она переносит ограниченный набор аллелей. В изоляции эта особенность может быстро усилить различия между популяциями и ускорить расхождение.
</a:t>
            </a:r>
            <a:endParaRPr lang="en-US" sz="134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популяционных изменений к новому виду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наследственная изменчивость и изоляция приводят к видообразованию.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Аллопатрическое и симпатрическое видообразование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Аллопатрия
</a:t>
            </a:r>
            <a:pPr algn="l" indent="0" marL="0">
              <a:lnSpc>
                <a:spcPct val="115000"/>
              </a:lnSpc>
              <a:buNone/>
            </a:pPr>
            <a:r>
              <a:rPr lang="en-US" sz="59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аллопатрическом видообразовании популяции оказываются разделены пространственным барьером: горным хребтом, рекой, островом или ледником. Поток генов прекращается, и группы начинают эволюционировать самостоятельно.
</a:t>
            </a:r>
            <a:endParaRPr lang="en-US" sz="1095" dirty="0"/>
          </a:p>
        </p:txBody>
      </p:sp>
      <p:sp>
        <p:nvSpPr>
          <p:cNvPr id="12" name="Text 3"/>
          <p:cNvSpPr txBox="1"/>
          <p:nvPr/>
        </p:nvSpPr>
        <p:spPr>
          <a:xfrm>
            <a:off x="3210344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Симпатрия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Симпатрическое видообразование происходит без географического разрыва. У растений оно особенно часто связано с полиплоидией, когда изменение числа наборов хромосом сразу создаёт репродуктивную изоляцию.
</a:t>
            </a:r>
            <a:endParaRPr lang="en-US" sz="1102" dirty="0"/>
          </a:p>
        </p:txBody>
      </p:sp>
      <p:sp>
        <p:nvSpPr>
          <p:cNvPr id="13" name="Text 4"/>
          <p:cNvSpPr txBox="1"/>
          <p:nvPr/>
        </p:nvSpPr>
        <p:spPr>
          <a:xfrm>
            <a:off x="6060689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случаях решающим становится прекращение свободного обмена генами. Именно поэтому расхождение популяций может завершиться появлением нового вида даже при очень похожих исходных условиях.
</a:t>
            </a:r>
            <a:endParaRPr lang="en-US" sz="11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 макроэволюции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макроэволюции различаются по масштабу: одни расхождают родственные формы, другие создают сходство у неродственных организмов.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не конкурируют, а дополняют друг друга: через них возникают и новые приспособления, и крупные изменения уровня организации.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классификация механизмов макроэволюции; условная визуализация для сравнения.
</a:t>
            </a:r>
            <a:endParaRPr lang="en-US" sz="56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33860" y="1415773"/>
            <a:ext cx="255900" cy="25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33860" y="2092715"/>
            <a:ext cx="255900" cy="2274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33860" y="2789513"/>
            <a:ext cx="255900" cy="20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043385" y="3441698"/>
            <a:ext cx="237300" cy="271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94010" y="4127123"/>
            <a:ext cx="135600" cy="271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ароморфозов
</a:t>
            </a:r>
            <a:endParaRPr lang="en-US" sz="1812" dirty="0"/>
          </a:p>
        </p:txBody>
      </p:sp>
      <p:sp>
        <p:nvSpPr>
          <p:cNvPr id="1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18" name="Text 2"/>
          <p:cNvSpPr txBox="1"/>
          <p:nvPr/>
        </p:nvSpPr>
        <p:spPr>
          <a:xfrm>
            <a:off x="360000" y="1236225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фотосинтеза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резко расширил энергетическую базу жизни: организмы научились использовать солнечный свет как источник органических веществ. Это изменило состав атмосферы и создало условия для дальнейшего усложнения биосферы.
</a:t>
            </a:r>
            <a:endParaRPr lang="en-US" sz="882" dirty="0"/>
          </a:p>
        </p:txBody>
      </p:sp>
      <p:sp>
        <p:nvSpPr>
          <p:cNvPr id="19" name="Text 3"/>
          <p:cNvSpPr txBox="1"/>
          <p:nvPr/>
        </p:nvSpPr>
        <p:spPr>
          <a:xfrm>
            <a:off x="360000" y="1912087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многоклеточности позволил клеткам специализироваться и выполнять разные функции. Благодаря этому возникли ткани, органы и системы органов, а организмы получили больше возможностей для роста и активного поведения.
</a:t>
            </a:r>
            <a:endParaRPr lang="en-US" sz="882" dirty="0"/>
          </a:p>
        </p:txBody>
      </p:sp>
      <p:sp>
        <p:nvSpPr>
          <p:cNvPr id="20" name="Text 4"/>
          <p:cNvSpPr txBox="1"/>
          <p:nvPr/>
        </p:nvSpPr>
        <p:spPr>
          <a:xfrm>
            <a:off x="360000" y="2597505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 жизнь на суше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легочного дыхания и амниотического яйца стало важным шагом к освоению суши. Эти изменения снизили зависимость от водной среды и помогли позвоночным расселиться в новых местообитаниях.
</a:t>
            </a:r>
            <a:endParaRPr lang="en-US" sz="882" dirty="0"/>
          </a:p>
        </p:txBody>
      </p:sp>
      <p:sp>
        <p:nvSpPr>
          <p:cNvPr id="21" name="Text 5"/>
          <p:cNvSpPr txBox="1"/>
          <p:nvPr/>
        </p:nvSpPr>
        <p:spPr>
          <a:xfrm>
            <a:off x="360000" y="3293191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у 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и семя у покрытосеменных повысили эффективность размножения и расселения. Такие ароморфозы обеспечили быстрое распространение растений и их успех в самых разных климатических условиях.
</a:t>
            </a:r>
            <a:endParaRPr lang="en-US" sz="882" dirty="0"/>
          </a:p>
        </p:txBody>
      </p:sp>
      <p:sp>
        <p:nvSpPr>
          <p:cNvPr id="22" name="Text 6"/>
          <p:cNvSpPr txBox="1"/>
          <p:nvPr/>
        </p:nvSpPr>
        <p:spPr>
          <a:xfrm>
            <a:off x="360000" y="3988877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Теплокровность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Теплокровность позволила поддерживать относительно постоянную температуру тела независимо от внешней среды. Это расширило активность организмов, помогло переживать холод и сделало возможным освоение разнообразных природных зон.
</a:t>
            </a:r>
            <a:endParaRPr lang="en-US" sz="8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070" y="1311375"/>
            <a:ext cx="7857859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Микро- и макроэволюция в сравнении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и макроэволюция не противопоставлены друг другу: макроэволюционные изменения возникают как накопленный итог популяционных процессов.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показывает: различаются масштаб и результат изменений, но механизмы эволюции остаются общими.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синтетической теории эволюции и школьному курсу биологии
</a:t>
            </a:r>
            <a:endParaRPr lang="en-US" sz="8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795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палеонтология показывает ход эволюции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слои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древних слоях находятся более ранние формы организмов, а в молодых — более поздние. Такая последовательность позволяет восстанавливать смену биоты во времени и сравнивать этапы развития разных групп.
</a:t>
            </a:r>
            <a:endParaRPr lang="en-US" sz="1102" dirty="0"/>
          </a:p>
        </p:txBody>
      </p:sp>
      <p:sp>
        <p:nvSpPr>
          <p:cNvPr id="11" name="Text 3"/>
          <p:cNvSpPr txBox="1"/>
          <p:nvPr/>
        </p:nvSpPr>
        <p:spPr>
          <a:xfrm>
            <a:off x="3199473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и тиктаалик сочетают признаки разных крупных групп, показывая, что эволюционные изменения происходили постепенно. Эти находки особенно важны, потому что связывают крупные таксоны общими чертами строения.
</a:t>
            </a:r>
            <a:endParaRPr lang="en-US" sz="1102" dirty="0"/>
          </a:p>
        </p:txBody>
      </p:sp>
      <p:sp>
        <p:nvSpPr>
          <p:cNvPr id="12" name="Text 4"/>
          <p:cNvSpPr txBox="1"/>
          <p:nvPr/>
        </p:nvSpPr>
        <p:spPr>
          <a:xfrm>
            <a:off x="6038950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Вымерли и изменились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сокращали число видов, после чего освобождались экологические ниши. Это создавалo условия для адаптивной радиации и появления новых линий, которые позже становились доминирующими в биосфере.
</a:t>
            </a:r>
            <a:endParaRPr lang="en-US" sz="11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3119335"/>
            <a:ext cx="8424000" cy="15877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Гомология и аналогия в сравнении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62550" y="1574256"/>
            <a:ext cx="3967800" cy="12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имеют общий план строения и общее происхождение, хотя могут выполнять разные функции. Рука человека, крыло летучей мыши, ласта кита и передняя конечность крота — примеры единого эволюционного плана.
</a:t>
            </a:r>
            <a:endParaRPr lang="en-US" sz="1243" dirty="0"/>
          </a:p>
        </p:txBody>
      </p:sp>
      <p:sp>
        <p:nvSpPr>
          <p:cNvPr id="11" name="Text 3"/>
          <p:cNvSpPr txBox="1"/>
          <p:nvPr/>
        </p:nvSpPr>
        <p:spPr>
          <a:xfrm>
            <a:off x="4813650" y="1586381"/>
            <a:ext cx="3967800" cy="12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похожи по функции, но возникли независимо и имеют разное происхождение. Крыло птицы и крыло насекомого внешне решают одну задачу, однако сформировались в разных эволюционных линиях.
</a:t>
            </a:r>
            <a:endParaRPr lang="en-US" sz="124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устойчивости после отбора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 не создаёт устойчивость, а отбирает уже имеющиеся варианты. Поэтому при повторном применении препарата чувствительные бактерии исчезают быстрее, чем успевают восстановиться.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и чаще действует антибиотик, тем быстрее возрастает доля устойчивых штаммов в популяции.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по принципу естественного отбора в бактериальных популяциях; учебный пример
</a:t>
            </a:r>
            <a:endParaRPr lang="en-US" sz="58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95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эволюции: от постепенности к скачкам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4793399" y="1493300"/>
            <a:ext cx="39906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изменений накапливается медленно и незаметно. Небольшие различия между поколениями становятся заметны только при сравнении популяций на длительных временных интервалах.
</a:t>
            </a:r>
            <a:endParaRPr lang="en-US" sz="1170" dirty="0"/>
          </a:p>
        </p:txBody>
      </p:sp>
      <p:sp>
        <p:nvSpPr>
          <p:cNvPr id="10" name="Text 3"/>
          <p:cNvSpPr txBox="1"/>
          <p:nvPr/>
        </p:nvSpPr>
        <p:spPr>
          <a:xfrm>
            <a:off x="3664581" y="2623850"/>
            <a:ext cx="43668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ускорения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климатических сдвигов, вымираний или появления новых экологических ниш эволюция может идти быстрее. В таких условиях быстро закрепляются новые адаптации и возникают заметные различия между линиями.
</a:t>
            </a:r>
            <a:endParaRPr lang="en-US" sz="1170" dirty="0"/>
          </a:p>
        </p:txBody>
      </p:sp>
      <p:sp>
        <p:nvSpPr>
          <p:cNvPr id="11" name="Text 4"/>
          <p:cNvSpPr txBox="1"/>
          <p:nvPr/>
        </p:nvSpPr>
        <p:spPr>
          <a:xfrm>
            <a:off x="2511872" y="3792413"/>
            <a:ext cx="43668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Прерывистое равновесие
</a:t>
            </a:r>
            <a:pPr algn="l" indent="0" marL="0">
              <a:lnSpc>
                <a:spcPct val="115000"/>
              </a:lnSpc>
              <a:buNone/>
            </a:pPr>
            <a:r>
              <a:rPr lang="en-US" sz="58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прерывистого равновесия объясняет чередование долгой стабильности и коротких фаз активных изменений. Темп эволюции зависит от среды, численности популяции и силы отбора.
</a:t>
            </a:r>
            <a:endParaRPr lang="en-US" sz="117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формирования адаптации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наследственные различия проходят отбор и закрепляются в популяции.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 эволюции понимают неверно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59988" y="1454562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не движется к заранее определённому результату и не обязана вести к усложнению. Направление изменений зависит от условий среды, а не от некой общей «лестницы прогресса».
</a:t>
            </a:r>
            <a:endParaRPr lang="en-US" sz="931" dirty="0"/>
          </a:p>
        </p:txBody>
      </p:sp>
      <p:sp>
        <p:nvSpPr>
          <p:cNvPr id="9" name="Text 3"/>
          <p:cNvSpPr txBox="1"/>
          <p:nvPr/>
        </p:nvSpPr>
        <p:spPr>
          <a:xfrm>
            <a:off x="359988" y="1189625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заданной цели
</a:t>
            </a:r>
            <a:endParaRPr lang="en-US" sz="1031" dirty="0"/>
          </a:p>
        </p:txBody>
      </p:sp>
      <p:sp>
        <p:nvSpPr>
          <p:cNvPr id="10" name="Text 4"/>
          <p:cNvSpPr txBox="1"/>
          <p:nvPr/>
        </p:nvSpPr>
        <p:spPr>
          <a:xfrm>
            <a:off x="359988" y="2351399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закрепляются не у отдельного организма, а в популяции. Поэтому жизнь одной особи может измениться, но эволюционный результат возникает только через наследование и размножение.
</a:t>
            </a:r>
            <a:endParaRPr lang="en-US" sz="931" dirty="0"/>
          </a:p>
        </p:txBody>
      </p:sp>
      <p:sp>
        <p:nvSpPr>
          <p:cNvPr id="11" name="Text 5"/>
          <p:cNvSpPr txBox="1"/>
          <p:nvPr/>
        </p:nvSpPr>
        <p:spPr>
          <a:xfrm>
            <a:off x="359988" y="2086463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Особь не эволюционирует
</a:t>
            </a:r>
            <a:endParaRPr lang="en-US" sz="1031" dirty="0"/>
          </a:p>
        </p:txBody>
      </p:sp>
      <p:sp>
        <p:nvSpPr>
          <p:cNvPr id="12" name="Text 6"/>
          <p:cNvSpPr txBox="1"/>
          <p:nvPr/>
        </p:nvSpPr>
        <p:spPr>
          <a:xfrm>
            <a:off x="359988" y="3248225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популяции по-прежнему изменяются под действием отбора, дрейфа генов и изоляции. Это видно по появлению устойчивых форм, изменению частот признаков и расхождению групп.
</a:t>
            </a:r>
            <a:endParaRPr lang="en-US" sz="931" dirty="0"/>
          </a:p>
        </p:txBody>
      </p:sp>
      <p:sp>
        <p:nvSpPr>
          <p:cNvPr id="13" name="Text 7"/>
          <p:cNvSpPr txBox="1"/>
          <p:nvPr/>
        </p:nvSpPr>
        <p:spPr>
          <a:xfrm>
            <a:off x="359988" y="2983289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продолжается сейчас
</a:t>
            </a:r>
            <a:endParaRPr lang="en-US" sz="1031" dirty="0"/>
          </a:p>
        </p:txBody>
      </p:sp>
      <p:sp>
        <p:nvSpPr>
          <p:cNvPr id="14" name="Text 8"/>
          <p:cNvSpPr txBox="1"/>
          <p:nvPr/>
        </p:nvSpPr>
        <p:spPr>
          <a:xfrm>
            <a:off x="359988" y="4145052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эволюционные изменения — это не отдельный механизм, а итог длительного накопления микроэволюционных сдвигов. Разница заключается в масштабе времени и уровне организации.
</a:t>
            </a:r>
            <a:endParaRPr lang="en-US" sz="931" dirty="0"/>
          </a:p>
        </p:txBody>
      </p:sp>
      <p:sp>
        <p:nvSpPr>
          <p:cNvPr id="15" name="Text 9"/>
          <p:cNvSpPr txBox="1"/>
          <p:nvPr/>
        </p:nvSpPr>
        <p:spPr>
          <a:xfrm>
            <a:off x="359988" y="3880115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не отделена
</a:t>
            </a:r>
            <a:endParaRPr lang="en-US" sz="103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138675"/>
            <a:ext cx="4491900" cy="15259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механизм — разные масштабы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разных групп показывают общий эволюционный принцип: наследственная изменчивость, отбор и изоляция действуют на всех уровнях.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примеры различаются масштабом и скоростью, но логика изменений одинакова: вариации сохраняются или исчезают под действием среды.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 эволюционной биологии и учебного курса
</a:t>
            </a:r>
            <a:endParaRPr lang="en-US" sz="8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7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 — основа большого разнообразия
</a:t>
            </a:r>
            <a:endParaRPr lang="en-US" sz="1974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Микроэволюционные изменения накапливаются в популяциях и за огромные промежутки времени приводят к макроэволюции. Именно поэтому разнообразие живого мира объясняется единым, непрерывным эволюционным процессом.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2026-06-01T23:25:25Z</dcterms:created>
  <dcterms:modified xsi:type="dcterms:W3CDTF">2026-06-01T23:25:25Z</dcterms:modified>
</cp:coreProperties>
</file>