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jpe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общая характеристика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люди, хозяйство и связи региона.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49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как регион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регион, расположенный вне России, где тесно переплетаются история, экономика, политические связи и общие вызовы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49" dirty="0"/>
          </a:p>
        </p:txBody>
      </p:sp>
      <p:sp>
        <p:nvSpPr>
          <p:cNvPr id="11" name="Text 1"/>
          <p:cNvSpPr txBox="1"/>
          <p:nvPr/>
        </p:nvSpPr>
        <p:spPr>
          <a:xfrm>
            <a:off x="4859100" y="3798904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открытость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859025" y="4042488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крупными рынками и разнообразие береговых линий повышают значение внешней торговли и делают хозяйство особенно открытым к международным связям.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9100" y="1160092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Приморское положение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859025" y="1403676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занимает выгодное положение между Атлантикой, Средиземноморьем и Арктикой, что облегчает торговлю, миграции и культурные контакты с соседними регионами и океанскими направлениями.
</a:t>
            </a:r>
            <a:endParaRPr lang="en-US" sz="837" dirty="0"/>
          </a:p>
        </p:txBody>
      </p:sp>
      <p:sp>
        <p:nvSpPr>
          <p:cNvPr id="15" name="Text 5"/>
          <p:cNvSpPr txBox="1"/>
          <p:nvPr/>
        </p:nvSpPr>
        <p:spPr>
          <a:xfrm>
            <a:off x="4859100" y="2039696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миром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4859025" y="2283280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и проливы связывают регион с Африкой, Ближним Востоком и Америкой, превращая крупные порты в важнейшие узлы международного обмена.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9100" y="2919300"/>
            <a:ext cx="3854100" cy="2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узлы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859025" y="3162884"/>
            <a:ext cx="38541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сеть портов, каналов и транзитных коридоров ускоряет перевозки сырья, товаров и пассажиров, усиливая роль региона в мировой логистике.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связи региона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деление помогает сравнивать части региона по природе, заселению и хозяйственной специализации.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 Зарубежной Европы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субрегионов условны: они отражают не строгие рубежи, а преобладающие природные и историко-хозяйственные признаки.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география, обобщённая региональная классификация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939" y="1085810"/>
            <a:ext cx="2761187" cy="3495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49" dirty="0"/>
          </a:p>
        </p:txBody>
      </p:sp>
      <p:sp>
        <p:nvSpPr>
          <p:cNvPr id="10" name="Text 1"/>
          <p:cNvSpPr txBox="1"/>
          <p:nvPr/>
        </p:nvSpPr>
        <p:spPr>
          <a:xfrm>
            <a:off x="413150" y="435775"/>
            <a:ext cx="77421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Рельеф: горы, равнины и расселение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2432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пояса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2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и в центре Европы тянутся Альпы, Пиренеи, Апеннины, Карпаты и Балканы. Они создают барьеры для транспорта, но формируют туристические районы и гидроэнергетический потенциал.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432875" y="167503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432875" y="197112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центр региона заняты равнинами, где проще прокладывать дороги, размещать сельское хозяйство и строить крупные города. Поэтому именно здесь особенно плотная сеть населения.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2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роль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2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напрямую влияет на специализацию хозяйства: в горных районах сильнее туризм, гидроэнергетика и животноводство, а на равнинах — промышленность, транспорт и интенсивное земледелие.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432875" y="3438580"/>
            <a:ext cx="22779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людей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3432875" y="3734677"/>
            <a:ext cx="22779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ровнее поверхность и мягче природные условия, тем выше концентрация населения и инфраструктуры. Поэтому крупнейшие агломерации чаще возникают в низменностях и речных долинах.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региона получает больше влаги и мягких зим, чем юг и восток, поэтому природные условия заметно меняются на сравнительно небольшой территории.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роль Атлантики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выделяется западное океаническое влияние, а юг и север формируют более контрастные типы хозяйства и сезонной активности.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климатическим картам Европы; учебные атласы
</a:t>
            </a:r>
            <a:endParaRPr lang="en-US" sz="102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48625"/>
            <a:ext cx="40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4704" y="2971106"/>
            <a:ext cx="354375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26125"/>
            <a:ext cx="405000" cy="405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2993606"/>
            <a:ext cx="405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49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магистрали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Рейн, Дунай, Эльба, Сена и Темза служат естественными транспортными коридорами. По ним перевозят грузы, связывая внутренние районы с морскими портами и промышленными центрами.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высот и озёрные системы Скандинавии и Альп используются для выработки электроэнергии, а также поддерживают устойчивую работу энергосистем и местной экономики.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обеспечивают города и предприятия пресной водой, а также участвуют в орошении сельскохозяйственных земель. Их режим особенно важен для густонаселённых и индустриальных районов.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Рекреация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речные долины формируют зоны отдыха, туризма и рыболовства. Это делает внутренние воды не только ресурсом, но и частью качества жизни населения.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и их 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регион вынужден компенсировать сырьевую ограниченность импортом и развитием энергосбережения.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5813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потребляемых энергоресурсов приходится на импорт.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Eurostat; European Environment Agency, обобщённые данные по энергетическому балансу ЕС и Европы
</a:t>
            </a:r>
            <a:endParaRPr lang="en-US" sz="8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2058873"/>
            <a:ext cx="3975900" cy="11284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структура региона отличается высокой плотностью населения, старением и низкой рождаемостью в большинстве стран.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49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Население: плотность, старение, воспроизводство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остаётся многочисленным, но его возрастная структура усиливает нагрузку на социальные системы и рынок труда.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Eurostat; обобщение демографических показателей, 2023
</a:t>
            </a:r>
            <a:endParaRPr lang="en-US" sz="10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агломерации становятся узлами управления, образования, финансов и международных потоков, поэтому городская сеть региона работает как единая система.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и крупнейшие агломерации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явную концентрацию населения и функций в нескольких мощных городских узлах, что усиливает транспортные и управленческие связи.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Eurostat и UN-Habitat, 2023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 выделяют пять крупных языковых групп, и именно они формируют её культурную мозаику и историческую преемственность.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языковых групп составляют основу языкового разнообразия региона.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география, обобщение по языковым семьям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христианские традиции определяют религиозный облик Европы и во многом связаны с её историческим развитием.
</a:t>
            </a:r>
            <a:endParaRPr lang="en-US" sz="2391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христианские конфессии особенно заметны в культурном пространстве региона.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Энциклопедический справочник по религиям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49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выборов к политической модели
</a:t>
            </a:r>
            <a:endParaRPr lang="en-US" sz="2388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политических моделей стран Зарубежной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49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736542"/>
            <a:ext cx="7248600" cy="11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ЕС входят 27 государств; это показывает масштаб интеграции и объясняет влияние союза на рынок, поездки и общие правила.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25" y="2543972"/>
            <a:ext cx="28746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300" y="2543972"/>
            <a:ext cx="2458800" cy="15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 участвуют в одном из самых тесных интеграционных проектов мира.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2822434" y="4527750"/>
            <a:ext cx="55047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European Union, official website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карта региона определяется не только промышленными центрами, но и сильной научной базой, квалифицированными кадрами и развитым внутренним рынком.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Хозяйство: отрасли и специализация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услуги и наукоёмкие отрасли, а промышленность сохраняет высокую роль. Это делает хозяйство региона конкурентоспособным и диверсифицированным.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географии и экономической географии Европы
</a:t>
            </a:r>
            <a:endParaRPr lang="en-US" sz="8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490" y="1072294"/>
            <a:ext cx="2782500" cy="18586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3442" y="1072294"/>
            <a:ext cx="2782500" cy="18586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180693" y="1072294"/>
            <a:ext cx="2782500" cy="185862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49" dirty="0"/>
          </a:p>
        </p:txBody>
      </p:sp>
      <p:sp>
        <p:nvSpPr>
          <p:cNvPr id="14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лица сельского хозяйства Европы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86568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культуры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586568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Европы виноградники, оливковые рощи и цитрусовые сады формируют узнаваемый аграрный ландшафт. Тёплый климат и длинный вегетационный период позволяют сочетать товарное производство с традициями местной кухни.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6199520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рынком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6199520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здесь работает не изолированно, а в связке с рынком, транспортом и пищевой промышленностью. Поэтому специализация хозяйства часто меняется в зависимости от спроса, климата и доступности земель.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3396771" y="3109164"/>
            <a:ext cx="2393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
</a:t>
            </a:r>
            <a:endParaRPr lang="en-US" sz="900" dirty="0"/>
          </a:p>
        </p:txBody>
      </p:sp>
      <p:sp>
        <p:nvSpPr>
          <p:cNvPr id="20" name="Text 7"/>
          <p:cNvSpPr txBox="1"/>
          <p:nvPr/>
        </p:nvSpPr>
        <p:spPr>
          <a:xfrm>
            <a:off x="3396771" y="3570889"/>
            <a:ext cx="23931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и Западной Европе преобладают молочное животноводство, зерновые поля и овощеводство. Высокая механизация и тесная связь с перерабатывающей промышленностью делают сельское хозяйство устойчивым и продуктивным.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формировалась транспортная сеть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модернизация сети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 стала временем быстрого строительства автомагистралей, модернизации железных дорог и расширения портов. Именно тогда транспорт превратился в опору единого экономического пространства.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узлы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Роттердам, Гамбург и Антверпен работают как мировые ворота региона. Через них проходят грузы, которые связывают Европу с другими частями света.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скорость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 — начало XXI века принесли высокоскоростные поезда, логистические центры и рост авиационных узлов. Перевозки стали быстрее, а связь между промышленными районами и рынками — плотнее.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3435" y="1145300"/>
            <a:ext cx="7997223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субрегионов показывает, что природные условия, структура хозяйства и демография формируют разные модели развития внутри одной Европы.
</a:t>
            </a:r>
            <a:endParaRPr lang="en-US" sz="1144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49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Субрегионы: сравнение профилей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субрегионами не отменяют их общей связанности: каждый выполняет свою функцию в экономике и международных связях региона.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Зарубежной Европы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49" dirty="0"/>
          </a:p>
        </p:txBody>
      </p:sp>
      <p:sp>
        <p:nvSpPr>
          <p:cNvPr id="8" name="Text 1"/>
          <p:cNvSpPr txBox="1"/>
          <p:nvPr/>
        </p:nvSpPr>
        <p:spPr>
          <a:xfrm>
            <a:off x="534308" y="883599"/>
            <a:ext cx="2560500" cy="16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вызова региона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748025" y="5682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интеграция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748025" y="8533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помогает восполнять нехватку рабочей силы, но одновременно требует продуманной интеграции, развития образования и согласованной социальной политики, чтобы снизить напряжённость в городах.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48025" y="36708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климату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748025" y="39559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затрагивают сельское хозяйство, прибрежные территории и инфраструктуру. Засухи, наводнения и потепление требуют адаптации городов, транспорта и системы водопользования.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48025" y="26366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устойчивость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748025" y="29217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зависимость делает регион уязвимым к внешним поставкам и ценовым колебаниям. Поэтому всё большее значение приобретают энергосбережение, альтернативные источники и координация на уровне стран.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3748025" y="1602496"/>
            <a:ext cx="48423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3748025" y="1887500"/>
            <a:ext cx="4877700" cy="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Старение населения повышает нагрузку на пенсионные системы и здравоохранение. Для поддержания экономики странам приходится дольше удерживать людей в трудовой деятельности и повышать производительность труда.
</a:t>
            </a:r>
            <a:endParaRPr lang="en-US" sz="9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Европа: регион контрастов и влияния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Зарубежная Европа объединяет густонаселённое пространство, развитую экономику, высокую урбанизацию и богатое культурное наследие. Её значение определяется не только прошлым, но и способностью отвечать на вызовы будущего.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2026-07-27T03:11:54Z</dcterms:created>
  <dcterms:modified xsi:type="dcterms:W3CDTF">2026-07-27T03:11:54Z</dcterms:modified>
</cp:coreProperties>
</file>