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план морфологического разбора служебных частей речи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 предлоги, союзы и частицы: как их узнать и объяснить.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уметь разбирать служебные слова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слова незаметны, но именно они связывают части фразы и уточняют смысл. На уроках и в диктантах важно быстро определить их роль, чтобы не путать похожие короткие слова.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относятся к служебным частям речи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438300" y="1603375"/>
            <a:ext cx="18003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
</a:t>
            </a:r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показывают отношения между словами: где, когда, почему и куда происходит действие. Они помогают связать зависимое слово с главным и уточняют падеж существительного или местоимения.
</a:t>
            </a:r>
            <a:endParaRPr lang="en-US" sz="1112" dirty="0"/>
          </a:p>
        </p:txBody>
      </p:sp>
      <p:sp>
        <p:nvSpPr>
          <p:cNvPr id="10" name="Text 3"/>
          <p:cNvSpPr txBox="1"/>
          <p:nvPr/>
        </p:nvSpPr>
        <p:spPr>
          <a:xfrm>
            <a:off x="3647400" y="1603375"/>
            <a:ext cx="18003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
</a:t>
            </a:r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соединяют однородные члены, части сложного предложения и даже отдельные предложения. По ним видно, равноправны ли части высказывания или одна из них зависит от другой.
</a:t>
            </a:r>
            <a:endParaRPr lang="en-US" sz="1112" dirty="0"/>
          </a:p>
        </p:txBody>
      </p:sp>
      <p:sp>
        <p:nvSpPr>
          <p:cNvPr id="11" name="Text 4"/>
          <p:cNvSpPr txBox="1"/>
          <p:nvPr/>
        </p:nvSpPr>
        <p:spPr>
          <a:xfrm>
            <a:off x="5856500" y="1603375"/>
            <a:ext cx="18003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
</a:t>
            </a:r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добавляют к сообщению дополнительные оттенки: вопрос, отрицание, сомнение, усиление или выделение. Сами они ничего не называют, но заметно меняют смысл высказывания.
</a:t>
            </a:r>
            <a:endParaRPr lang="en-US" sz="111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1496" y="1636550"/>
            <a:ext cx="3116434" cy="2451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план морфологического разбора служебного слова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на что нужно обращать внимание при разборе служебных слов.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 разборе служебных слов — не форма, а их функция и место в предложении.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7 класс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морфологического разбора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разбора служебного слова в школьном курсе русского языка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64925" y="283525"/>
            <a:ext cx="82674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разбора предлога
</a:t>
            </a:r>
            <a:endParaRPr lang="en-US" sz="1900" dirty="0"/>
          </a:p>
        </p:txBody>
      </p:sp>
      <p:sp>
        <p:nvSpPr>
          <p:cNvPr id="11" name="Text 2"/>
          <p:cNvSpPr txBox="1"/>
          <p:nvPr/>
        </p:nvSpPr>
        <p:spPr>
          <a:xfrm>
            <a:off x="693046" y="1893475"/>
            <a:ext cx="239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речи
</a:t>
            </a:r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что слово является предлогом. Это служебная часть речи, которая не называет предметы и действия, а показывает связь между словами в словосочетании или предложении.
</a:t>
            </a:r>
            <a:endParaRPr lang="en-US" sz="1041" dirty="0"/>
          </a:p>
        </p:txBody>
      </p:sp>
      <p:sp>
        <p:nvSpPr>
          <p:cNvPr id="12" name="Text 3"/>
          <p:cNvSpPr txBox="1"/>
          <p:nvPr/>
        </p:nvSpPr>
        <p:spPr>
          <a:xfrm>
            <a:off x="693046" y="3736775"/>
            <a:ext cx="239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 и 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указывают, простой предлог или составной, а также непроизводный он или производный. Эти признаки помогают понять, как образовано слово и насколько оно распространено в языке.
</a:t>
            </a:r>
            <a:endParaRPr lang="en-US" sz="1041" dirty="0"/>
          </a:p>
        </p:txBody>
      </p:sp>
      <p:sp>
        <p:nvSpPr>
          <p:cNvPr id="13" name="Text 4"/>
          <p:cNvSpPr txBox="1"/>
          <p:nvPr/>
        </p:nvSpPr>
        <p:spPr>
          <a:xfrm>
            <a:off x="3500650" y="1893475"/>
            <a:ext cx="239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отношения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назвать, какие отношения выражает предлог: пространственные, временные, причинные, целевые и другие. Именно по этому признаку видно, какую связь он помогает установить между словами.
</a:t>
            </a:r>
            <a:endParaRPr lang="en-US" sz="1041" dirty="0"/>
          </a:p>
        </p:txBody>
      </p:sp>
      <p:sp>
        <p:nvSpPr>
          <p:cNvPr id="14" name="Text 5"/>
          <p:cNvSpPr txBox="1"/>
          <p:nvPr/>
        </p:nvSpPr>
        <p:spPr>
          <a:xfrm>
            <a:off x="3500650" y="3761825"/>
            <a:ext cx="239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слов
</a:t>
            </a:r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стоит при зависимом слове и вместе с ним образует сочетание, например: в школе, из-за дождя, к дому. Он помогает определить падеж и построить грамматически верную фразу.
</a:t>
            </a:r>
            <a:endParaRPr lang="en-US" sz="1041" dirty="0"/>
          </a:p>
        </p:txBody>
      </p:sp>
      <p:sp>
        <p:nvSpPr>
          <p:cNvPr id="15" name="Text 6"/>
          <p:cNvSpPr txBox="1"/>
          <p:nvPr/>
        </p:nvSpPr>
        <p:spPr>
          <a:xfrm>
            <a:off x="6313225" y="2715750"/>
            <a:ext cx="239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не является членом предложения, потому что сам не называет действие или признак. Его функция — служить связующим звеном и уточнять смысл зависимости одного слова от другого.
</a:t>
            </a:r>
            <a:endParaRPr lang="en-US" sz="104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по строению и происхождению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Производные предлоги нередко состоят из одного слова, но исторически связаны с другими частями речи.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группы важны, но производные предлоги чаще точнее передают оттенки отношений между словами.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3700" y="3416654"/>
            <a:ext cx="8628900" cy="13566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34800" y="2153695"/>
            <a:ext cx="1739700" cy="10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зависимым словом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всегда употребляется рядом с зависимым словом и образует с ним единое сочетание: в школе, к дому, из-за дождя. Без такого слова связь будет неполной.
</a:t>
            </a:r>
            <a:endParaRPr lang="en-US" sz="956" dirty="0"/>
          </a:p>
        </p:txBody>
      </p:sp>
      <p:sp>
        <p:nvSpPr>
          <p:cNvPr id="11" name="Text 2"/>
          <p:cNvSpPr txBox="1"/>
          <p:nvPr/>
        </p:nvSpPr>
        <p:spPr>
          <a:xfrm>
            <a:off x="26439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 управлении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помогает определить падеж существительного или местоимения. Именно поэтому он важен для правильного построения словосочетания и для грамотного письма.
</a:t>
            </a:r>
            <a:endParaRPr lang="en-US" sz="947" dirty="0"/>
          </a:p>
        </p:txBody>
      </p:sp>
      <p:sp>
        <p:nvSpPr>
          <p:cNvPr id="12" name="Text 3"/>
          <p:cNvSpPr txBox="1"/>
          <p:nvPr/>
        </p:nvSpPr>
        <p:spPr>
          <a:xfrm>
            <a:off x="48530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предлог стоит перед словом, к которому относится. Он не отвечает на вопрос сам, но подсказывает, как связаны слова и в каком падеже должно стоять зависимое слово.
</a:t>
            </a:r>
            <a:endParaRPr lang="en-US" sz="921" dirty="0"/>
          </a:p>
        </p:txBody>
      </p:sp>
      <p:sp>
        <p:nvSpPr>
          <p:cNvPr id="13" name="Text 4"/>
          <p:cNvSpPr txBox="1"/>
          <p:nvPr/>
        </p:nvSpPr>
        <p:spPr>
          <a:xfrm>
            <a:off x="70621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зависимости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предложении есть модель «предлог + существительное», значит, перед нами связка, а не отдельное самостоятельное слово. Такая схема хорошо показывает зависимость одного слова от другого.
</a:t>
            </a:r>
            <a:endParaRPr lang="en-US" sz="873" dirty="0"/>
          </a:p>
        </p:txBody>
      </p:sp>
      <p:sp>
        <p:nvSpPr>
          <p:cNvPr id="14" name="Text 5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предлог в предложении
</a:t>
            </a:r>
            <a:endParaRPr lang="en-US" sz="2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разбора союза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17625" y="21417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союз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заметить слово в предложении и убедиться, что оно соединяет однородные члены или части сложного предложения. Это первый признак союза как служебной части речи.
</a:t>
            </a:r>
            <a:endParaRPr lang="en-US" sz="1058" dirty="0"/>
          </a:p>
        </p:txBody>
      </p:sp>
      <p:sp>
        <p:nvSpPr>
          <p:cNvPr id="11" name="Text 3"/>
          <p:cNvSpPr txBox="1"/>
          <p:nvPr/>
        </p:nvSpPr>
        <p:spPr>
          <a:xfrm>
            <a:off x="5260675" y="213715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Определить разряд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устанавливают, сочинительный союз перед нами или подчинительный. Этот шаг показывает, равноправны ли части высказывания или между ними есть зависимость.
</a:t>
            </a:r>
            <a:endParaRPr lang="en-US" sz="1057" dirty="0"/>
          </a:p>
        </p:txBody>
      </p:sp>
      <p:sp>
        <p:nvSpPr>
          <p:cNvPr id="12" name="Text 4"/>
          <p:cNvSpPr txBox="1"/>
          <p:nvPr/>
        </p:nvSpPr>
        <p:spPr>
          <a:xfrm>
            <a:off x="1217625" y="33678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Назвать 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отмечают, простой союз или составной. Такое различение помогает точнее описать слово и не смешивать короткие союзы с более длинными соединениями.
</a:t>
            </a:r>
            <a:endParaRPr lang="en-US" sz="1058" dirty="0"/>
          </a:p>
        </p:txBody>
      </p:sp>
      <p:sp>
        <p:nvSpPr>
          <p:cNvPr id="13" name="Text 5"/>
          <p:cNvSpPr txBox="1"/>
          <p:nvPr/>
        </p:nvSpPr>
        <p:spPr>
          <a:xfrm>
            <a:off x="5260675" y="33678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Указать роль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отмечают, что союз не изменяется и не является членом предложения. Его главная задача — соединять части и показывать смысловые отношения между ними.
</a:t>
            </a:r>
            <a:endParaRPr lang="en-US" sz="105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1901726"/>
            <a:ext cx="3812100" cy="181074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союзов и их примеры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 различие между сочинительными и подчинительными союзами.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союзу можно сразу понять, соединяет ли он равноправные части или вводит зависимую.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русского языка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Определяем вид союза шаг за шагом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школьном правиле: сначала устанавливаем, что именно соединяет союз, затем определяем его разряд.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64925" y="283525"/>
            <a:ext cx="82674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разбора частицы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693038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слово в 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выделить частицу в предложении и убедиться, что она не называет предмет, признак или действие, а лишь добавляет оттенок смысла к высказыванию.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93038" y="37367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Определить разряд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называют разряд по значению: формообразующая, отрицательная, вопросительная, восклицательная или усилительная. Это помогает понять, какую роль частица играет в речи.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21550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Отметить неизменяемость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не изменяются по родам, числам, падежам и другим грамматическим признакам. В разборе это обязательно указывают как важный признак служебного слова.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21550" y="376182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Показать функцию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отмечают, какой смысловой оттенок создаёт частица: отрицание, вопрос, сомнение, усиление или побуждение. Самостоятельным членом предложения она не является.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частиц по значению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разным разрядам частицы относятся не по форме, а по тому, как они изменяют смысл высказывания.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группы служат для оттенков смысла; частицы не соединяют слова, а уточняют, усиливают или меняют сообщение.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языка; иллюстративное распределение групп частиц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850" y="1511286"/>
            <a:ext cx="3147900" cy="14786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6150" y="1511286"/>
            <a:ext cx="3147900" cy="14786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частица меняет смысл предложения
</a:t>
            </a:r>
            <a:endParaRPr lang="en-US" sz="3144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613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комнате звучит короткая фраза: «Он пришёл». Она сообщает только факт. Но стоит добавить частицу «же» — и предложение уже выделяет известное событие, будто собеседник напоминает о нём. Смысл остаётся близким, но тон меняется заметно.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0613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 — и другой оттенок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96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доске рядом стоят три записи: «Он пришёл», «Он не пришёл», «Он ли пришёл?». В первом случае есть сообщение о действии, во втором — отрицание, а в третьем появляется вопрос и сомнение. Частица меняет не строение, а содержание фразы.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0896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утверждения к отрицанию и вопросу
</a:t>
            </a:r>
            <a:endParaRPr lang="en-US" sz="137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отмечают в любом разборе служебного слова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336025" y="1618204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речи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точно назвать, к какой служебной части речи относится слово: предлог, союз или частица. Без этого дальнейший разбор будет неточным и неполным.
</a:t>
            </a:r>
            <a:endParaRPr lang="en-US" sz="1058" dirty="0"/>
          </a:p>
        </p:txBody>
      </p:sp>
      <p:sp>
        <p:nvSpPr>
          <p:cNvPr id="12" name="Text 3"/>
          <p:cNvSpPr txBox="1"/>
          <p:nvPr/>
        </p:nvSpPr>
        <p:spPr>
          <a:xfrm>
            <a:off x="1336025" y="2818054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указывают разряд по значению или строению. Этот признак помогает понять, как именно слово работает в речи и чем отличается от других служебных слов.
</a:t>
            </a:r>
            <a:endParaRPr lang="en-US" sz="1058" dirty="0"/>
          </a:p>
        </p:txBody>
      </p:sp>
      <p:sp>
        <p:nvSpPr>
          <p:cNvPr id="13" name="Text 4"/>
          <p:cNvSpPr txBox="1"/>
          <p:nvPr/>
        </p:nvSpPr>
        <p:spPr>
          <a:xfrm>
            <a:off x="1336025" y="4022479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Неизменяемость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служебных слов нет форм изменения по падежам, числам, родам или лицам. Поэтому в разборе обязательно отмечают, что слово остаётся неизменяемым.
</a:t>
            </a:r>
            <a:endParaRPr lang="en-US" sz="1058" dirty="0"/>
          </a:p>
        </p:txBody>
      </p:sp>
      <p:sp>
        <p:nvSpPr>
          <p:cNvPr id="14" name="Text 5"/>
          <p:cNvSpPr txBox="1"/>
          <p:nvPr/>
        </p:nvSpPr>
        <p:spPr>
          <a:xfrm>
            <a:off x="5413075" y="2293796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в 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показать, что делает слово в предложении: связывает слова, соединяет части, выражает вопрос, отрицание или усиление. Именно функция отличает служебные слова.
</a:t>
            </a:r>
            <a:endParaRPr lang="en-US" sz="1058" dirty="0"/>
          </a:p>
        </p:txBody>
      </p:sp>
      <p:sp>
        <p:nvSpPr>
          <p:cNvPr id="15" name="Text 6"/>
          <p:cNvSpPr txBox="1"/>
          <p:nvPr/>
        </p:nvSpPr>
        <p:spPr>
          <a:xfrm>
            <a:off x="5413075" y="3498221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употребления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шаг — привести слово в предложении и коротко объяснить его роль в контексте. Так легче проверить, правильно ли определены все признаки.
</a:t>
            </a:r>
            <a:endParaRPr lang="en-US" sz="105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служебное слово без ошибок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отличать предлог, союз и частицу по функции, а не только по внешнему виду.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1811369"/>
            <a:ext cx="3812100" cy="210226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предлога, союза и частицы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увидеть, чем служебные слова похожи и чем они различаются.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показывает зависимость, союз соединяет равные или подчинённые части, а частица не связывает слова, а меняет смысл высказывания.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полного разбора служебного слова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33750" y="1603375"/>
            <a:ext cx="18189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«Мы пошли в парк» выделяем слово «в». Оно относится к служебным словам и помогает понять, как связаны действия и предметы в предложении.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42850" y="1603375"/>
            <a:ext cx="18189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Определяем часть речи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«в» — это предлог. Он не называет предмет и не отвечает на вопрос, а показывает направление движения к месту действия.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51950" y="1603375"/>
            <a:ext cx="18189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Указываем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не изменяется и относится к существительному «парк». Вместе с ним он помогает определить падеж и построить точную связь слов в предложении.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61050" y="1603375"/>
            <a:ext cx="18189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Отмечаем роль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не является членом предложения, но служит для связи слов. В разборе это и есть главное: показать его значение и функцию в контексте.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 проверки разбора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подходит для быстрой самопроверки в тетради, на уроке и перед ответом у доски.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все шаги выполнены последовательно, разбор получается полным, логичным и без смешения предлога, союза и частицы.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школьного курса русского языка, 7 класс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слова: главное в разборе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разбор служебных частей речи строится вокруг их функции: предлог связывает слова, союз соединяет части, частица добавляет оттенок смысла. Если помнить об этом, ошибки становятся значительно реже.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2026-05-28T18:30:58Z</dcterms:created>
  <dcterms:modified xsi:type="dcterms:W3CDTF">2026-05-28T18:30:58Z</dcterms:modified>
</cp:coreProperties>
</file>