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jpeg"/><Relationship Id="rId5" Type="http://schemas.openxmlformats.org/officeDocument/2006/relationships/image" Target="../media/image-8-5.jpe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image" Target="../media/image-16-6.jpe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64" y="0"/>
            <a:ext cx="410877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590000" y="1680150"/>
            <a:ext cx="4154400" cy="1696200"/>
          </a:xfrm>
          <a:prstGeom prst="rect">
            <a:avLst/>
          </a:prstGeom>
          <a:noFill/>
          <a:ln/>
        </p:spPr>
        <p:txBody>
          <a:bodyPr wrap="square" lIns="0" tIns="0" rIns="0" bIns="0" rtlCol="0" anchor="ctr"/>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Засушливые зоны умеренного пояса
</a:t>
            </a:r>
            <a:endParaRPr lang="en-US" sz="2600" dirty="0"/>
          </a:p>
        </p:txBody>
      </p:sp>
      <p:sp>
        <p:nvSpPr>
          <p:cNvPr id="6" name="Text 1"/>
          <p:cNvSpPr txBox="1"/>
          <p:nvPr/>
        </p:nvSpPr>
        <p:spPr>
          <a:xfrm>
            <a:off x="4590075" y="3832150"/>
            <a:ext cx="4154400" cy="1039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Путешествие в мир сухих равнин, ветров и удивительно стойкой жизни.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999999"/>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176343"/>
            <a:ext cx="4442400" cy="31973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90100" y="1594875"/>
            <a:ext cx="3516300" cy="23481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Такие территории есть в Центральной Азии, Казахстане, Монголии, на западе Северной Америки и в Патагонии. Их объединяют редкие дожди, сухой воздух, ветры и резкие смены температуры.
</a:t>
            </a:r>
            <a:endParaRPr lang="en-US" sz="1100" dirty="0"/>
          </a:p>
        </p:txBody>
      </p:sp>
      <p:sp>
        <p:nvSpPr>
          <p:cNvPr id="6" name="Text 1"/>
          <p:cNvSpPr txBox="1"/>
          <p:nvPr/>
        </p:nvSpPr>
        <p:spPr>
          <a:xfrm>
            <a:off x="174300" y="218994"/>
            <a:ext cx="8795400" cy="7695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Где можно встретить сухие земли
</a:t>
            </a:r>
            <a:endParaRPr lang="en-US" sz="2100" dirty="0"/>
          </a:p>
        </p:txBody>
      </p:sp>
      <p:sp>
        <p:nvSpPr>
          <p:cNvPr id="7"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77675" y="1215700"/>
            <a:ext cx="3805200" cy="1927200"/>
          </a:xfrm>
          <a:prstGeom prst="rect">
            <a:avLst/>
          </a:prstGeom>
          <a:noFill/>
          <a:ln/>
        </p:spPr>
        <p:txBody>
          <a:bodyPr wrap="square" lIns="0" tIns="0" rIns="0" bIns="0" rtlCol="0" anchor="ctr"/>
          <a:lstStyle/>
          <a:p>
            <a:pPr algn="l" indent="0" marL="0">
              <a:lnSpc>
                <a:spcPct val="100000"/>
              </a:lnSpc>
              <a:buNone/>
            </a:pPr>
            <a:r>
              <a:rPr lang="en-US" sz="4200" dirty="0">
                <a:solidFill>
                  <a:srgbClr val="FFFFFF"/>
                </a:solidFill>
                <a:latin typeface="Arial" pitchFamily="34" charset="0"/>
                <a:ea typeface="Arial" pitchFamily="34" charset="-122"/>
                <a:cs typeface="Arial" pitchFamily="34" charset="-120"/>
              </a:rPr>
              <a:t>200–250 мм
</a:t>
            </a:r>
            <a:endParaRPr lang="en-US" sz="4200" dirty="0"/>
          </a:p>
        </p:txBody>
      </p:sp>
      <p:sp>
        <p:nvSpPr>
          <p:cNvPr id="6" name="Text 1"/>
          <p:cNvSpPr txBox="1"/>
          <p:nvPr/>
        </p:nvSpPr>
        <p:spPr>
          <a:xfrm>
            <a:off x="243125" y="896750"/>
            <a:ext cx="3826500" cy="3517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Столько дождей бывает редко, а сухой воздух и горные преграды делают эти места ещё суше.
</a:t>
            </a:r>
            <a:endParaRPr lang="en-US" sz="1200" dirty="0"/>
          </a:p>
        </p:txBody>
      </p:sp>
      <p:sp>
        <p:nvSpPr>
          <p:cNvPr id="7" name="Text 2"/>
          <p:cNvSpPr txBox="1"/>
          <p:nvPr/>
        </p:nvSpPr>
        <p:spPr>
          <a:xfrm>
            <a:off x="4883675" y="3664863"/>
            <a:ext cx="3758700" cy="6003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осадков часто выпадает за целый год, поэтому вода здесь быстро уходит или испаряется.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999999"/>
                </a:solidFill>
                <a:latin typeface="Arial" pitchFamily="34" charset="0"/>
                <a:ea typeface="Arial" pitchFamily="34" charset="-122"/>
                <a:cs typeface="Arial" pitchFamily="34" charset="-120"/>
              </a:rPr>
              <a:t>Школьный курс географии
</a:t>
            </a:r>
            <a:endParaRPr lang="en-US" sz="1200" dirty="0"/>
          </a:p>
        </p:txBody>
      </p:sp>
      <p:sp>
        <p:nvSpPr>
          <p:cNvPr id="8"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3</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1000" y="2543279"/>
            <a:ext cx="3697800" cy="24302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5050" y="450100"/>
            <a:ext cx="3151200" cy="1851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Климат с капризами
</a:t>
            </a:r>
            <a:endParaRPr lang="en-US" sz="2100" dirty="0"/>
          </a:p>
        </p:txBody>
      </p:sp>
      <p:sp>
        <p:nvSpPr>
          <p:cNvPr id="9"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4</a:t>
            </a:r>
            <a:endParaRPr lang="en-US" sz="700" dirty="0"/>
          </a:p>
        </p:txBody>
      </p:sp>
      <p:sp>
        <p:nvSpPr>
          <p:cNvPr id="10" name="Text 2"/>
          <p:cNvSpPr txBox="1"/>
          <p:nvPr/>
        </p:nvSpPr>
        <p:spPr>
          <a:xfrm>
            <a:off x="4361275" y="428051"/>
            <a:ext cx="4286700" cy="720900"/>
          </a:xfrm>
          <a:prstGeom prst="rect">
            <a:avLst/>
          </a:prstGeom>
          <a:noFill/>
          <a:ln/>
        </p:spPr>
        <p:txBody>
          <a:bodyPr wrap="square" lIns="0" tIns="0" rIns="0" bIns="0" rtlCol="0" anchor="ctr"/>
          <a:lstStyle/>
          <a:p>
            <a:pPr algn="l" indent="0" marL="0">
              <a:lnSpc>
                <a:spcPct val="115000"/>
              </a:lnSpc>
              <a:buNone/>
            </a:pPr>
            <a:r>
              <a:rPr lang="en-US" sz="1139" b="1" dirty="0">
                <a:solidFill>
                  <a:srgbClr val="FFFFFF"/>
                </a:solidFill>
                <a:latin typeface="Arial" pitchFamily="34" charset="0"/>
                <a:ea typeface="Arial" pitchFamily="34" charset="-122"/>
                <a:cs typeface="Arial" pitchFamily="34" charset="-120"/>
              </a:rPr>
              <a:t>Жаркий день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Солнце днём сильно прогревает землю, поэтому поверхность быстро становится горячей. Но без облаков тепло уходит, и к ночи воздух заметно остывает.
</a:t>
            </a:r>
            <a:endParaRPr lang="en-US" sz="1139" dirty="0"/>
          </a:p>
        </p:txBody>
      </p:sp>
      <p:sp>
        <p:nvSpPr>
          <p:cNvPr id="11" name="Text 3"/>
          <p:cNvSpPr txBox="1"/>
          <p:nvPr/>
        </p:nvSpPr>
        <p:spPr>
          <a:xfrm>
            <a:off x="4361275" y="1598161"/>
            <a:ext cx="4286700" cy="720900"/>
          </a:xfrm>
          <a:prstGeom prst="rect">
            <a:avLst/>
          </a:prstGeom>
          <a:noFill/>
          <a:ln/>
        </p:spPr>
        <p:txBody>
          <a:bodyPr wrap="square" lIns="0" tIns="0" rIns="0" bIns="0" rtlCol="0" anchor="ctr"/>
          <a:lstStyle/>
          <a:p>
            <a:pPr algn="l" indent="0" marL="0">
              <a:lnSpc>
                <a:spcPct val="115000"/>
              </a:lnSpc>
              <a:buNone/>
            </a:pPr>
            <a:r>
              <a:rPr lang="en-US" sz="1139" b="1" dirty="0">
                <a:solidFill>
                  <a:srgbClr val="FFFFFF"/>
                </a:solidFill>
                <a:latin typeface="Arial" pitchFamily="34" charset="0"/>
                <a:ea typeface="Arial" pitchFamily="34" charset="-122"/>
                <a:cs typeface="Arial" pitchFamily="34" charset="-120"/>
              </a:rPr>
              <a:t>Прохладная ночь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Ночью в засушливых зонах температура часто падает очень быстро. Из-за этого растениям и животным приходится быть готовыми к резкой смене условий почти каждый день.
</a:t>
            </a:r>
            <a:endParaRPr lang="en-US" sz="1139" dirty="0"/>
          </a:p>
        </p:txBody>
      </p:sp>
      <p:sp>
        <p:nvSpPr>
          <p:cNvPr id="12" name="Text 4"/>
          <p:cNvSpPr txBox="1"/>
          <p:nvPr/>
        </p:nvSpPr>
        <p:spPr>
          <a:xfrm>
            <a:off x="4361275" y="2768270"/>
            <a:ext cx="4286700" cy="720900"/>
          </a:xfrm>
          <a:prstGeom prst="rect">
            <a:avLst/>
          </a:prstGeom>
          <a:noFill/>
          <a:ln/>
        </p:spPr>
        <p:txBody>
          <a:bodyPr wrap="square" lIns="0" tIns="0" rIns="0" bIns="0" rtlCol="0" anchor="ctr"/>
          <a:lstStyle/>
          <a:p>
            <a:pPr algn="l" indent="0" marL="0">
              <a:lnSpc>
                <a:spcPct val="115000"/>
              </a:lnSpc>
              <a:buNone/>
            </a:pPr>
            <a:r>
              <a:rPr lang="en-US" sz="1139" b="1" dirty="0">
                <a:solidFill>
                  <a:srgbClr val="FFFFFF"/>
                </a:solidFill>
                <a:latin typeface="Arial" pitchFamily="34" charset="0"/>
                <a:ea typeface="Arial" pitchFamily="34" charset="-122"/>
                <a:cs typeface="Arial" pitchFamily="34" charset="-120"/>
              </a:rPr>
              <a:t>Зимние сюрпризы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В некоторых местах зимой бывают настоящие морозы. Для природы это непросто: нужно выдержать и холод, и нехватку влаги, словно погода проверяет всех на стойкость.
</a:t>
            </a:r>
            <a:endParaRPr lang="en-US" sz="1139" dirty="0"/>
          </a:p>
        </p:txBody>
      </p:sp>
      <p:sp>
        <p:nvSpPr>
          <p:cNvPr id="13" name="Text 5"/>
          <p:cNvSpPr txBox="1"/>
          <p:nvPr/>
        </p:nvSpPr>
        <p:spPr>
          <a:xfrm>
            <a:off x="4361275" y="3938396"/>
            <a:ext cx="4286700" cy="720900"/>
          </a:xfrm>
          <a:prstGeom prst="rect">
            <a:avLst/>
          </a:prstGeom>
          <a:noFill/>
          <a:ln/>
        </p:spPr>
        <p:txBody>
          <a:bodyPr wrap="square" lIns="0" tIns="0" rIns="0" bIns="0" rtlCol="0" anchor="ctr"/>
          <a:lstStyle/>
          <a:p>
            <a:pPr algn="l" indent="0" marL="0">
              <a:lnSpc>
                <a:spcPct val="115000"/>
              </a:lnSpc>
              <a:buNone/>
            </a:pPr>
            <a:r>
              <a:rPr lang="en-US" sz="1139" b="1" dirty="0">
                <a:solidFill>
                  <a:srgbClr val="FFFFFF"/>
                </a:solidFill>
                <a:latin typeface="Arial" pitchFamily="34" charset="0"/>
                <a:ea typeface="Arial" pitchFamily="34" charset="-122"/>
                <a:cs typeface="Arial" pitchFamily="34" charset="-120"/>
              </a:rPr>
              <a:t>Сильные ветры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Ветер здесь не просто дует, а часто старается унести песок и высушить всё вокруг. Поэтому живым организмам важно уметь защищаться от него и экономить влагу.
</a:t>
            </a:r>
            <a:endParaRPr lang="en-US" sz="1139"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00" y="251050"/>
            <a:ext cx="8795400" cy="567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Почвы и поверхность
</a:t>
            </a:r>
            <a:endParaRPr lang="en-US" sz="2100" dirty="0"/>
          </a:p>
        </p:txBody>
      </p:sp>
      <p:sp>
        <p:nvSpPr>
          <p:cNvPr id="8"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5</a:t>
            </a:r>
            <a:endParaRPr lang="en-US" sz="700" dirty="0"/>
          </a:p>
        </p:txBody>
      </p:sp>
      <p:sp>
        <p:nvSpPr>
          <p:cNvPr id="9" name="Text 2"/>
          <p:cNvSpPr txBox="1"/>
          <p:nvPr/>
        </p:nvSpPr>
        <p:spPr>
          <a:xfrm>
            <a:off x="324175" y="1293900"/>
            <a:ext cx="4198200" cy="6900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Бедная почва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почвах мало перегноя, поэтому они не очень плодородные. Растениям трудно получать из них питание, а без воды такая земля быстро теряет силы.
</a:t>
            </a:r>
            <a:endParaRPr lang="en-US" sz="1000" dirty="0"/>
          </a:p>
        </p:txBody>
      </p:sp>
      <p:sp>
        <p:nvSpPr>
          <p:cNvPr id="10" name="Text 3"/>
          <p:cNvSpPr txBox="1"/>
          <p:nvPr/>
        </p:nvSpPr>
        <p:spPr>
          <a:xfrm>
            <a:off x="324175" y="2268400"/>
            <a:ext cx="4198200" cy="6900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Песок и камни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На поверхности часто видны песок, глина и камни. Такая почва плохо удерживает влагу, и после дождя вода почти сразу уходит глубже или исчезает.
</a:t>
            </a:r>
            <a:endParaRPr lang="en-US" sz="1000" dirty="0"/>
          </a:p>
        </p:txBody>
      </p:sp>
      <p:sp>
        <p:nvSpPr>
          <p:cNvPr id="11" name="Text 4"/>
          <p:cNvSpPr txBox="1"/>
          <p:nvPr/>
        </p:nvSpPr>
        <p:spPr>
          <a:xfrm>
            <a:off x="324175" y="3242900"/>
            <a:ext cx="4198200" cy="6900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Быстрое высыхание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Солнечные лучи и ветер быстро высушивают верхний слой земли. Из-за этого влага не успевает долго задержаться рядом с корнями растений.
</a:t>
            </a:r>
            <a:endParaRPr lang="en-US" sz="1000" dirty="0"/>
          </a:p>
        </p:txBody>
      </p:sp>
      <p:sp>
        <p:nvSpPr>
          <p:cNvPr id="12" name="Text 5"/>
          <p:cNvSpPr txBox="1"/>
          <p:nvPr/>
        </p:nvSpPr>
        <p:spPr>
          <a:xfrm>
            <a:off x="324175" y="4217400"/>
            <a:ext cx="4198200" cy="6900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Слабый растительный покров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Когда растений мало, почва остаётся почти без защиты. Тогда ветер легче разносит её частицы, а земля становится ещё суше и беднее.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925" y="980075"/>
            <a:ext cx="3693950" cy="3956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Растения-умельцы
</a:t>
            </a:r>
            <a:endParaRPr lang="en-US" sz="2100" dirty="0"/>
          </a:p>
        </p:txBody>
      </p:sp>
      <p:sp>
        <p:nvSpPr>
          <p:cNvPr id="10"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6</a:t>
            </a:r>
            <a:endParaRPr lang="en-US" sz="700" dirty="0"/>
          </a:p>
        </p:txBody>
      </p:sp>
      <p:sp>
        <p:nvSpPr>
          <p:cNvPr id="11" name="Text 2"/>
          <p:cNvSpPr txBox="1"/>
          <p:nvPr/>
        </p:nvSpPr>
        <p:spPr>
          <a:xfrm>
            <a:off x="4654275" y="1361350"/>
            <a:ext cx="3760800" cy="609300"/>
          </a:xfrm>
          <a:prstGeom prst="rect">
            <a:avLst/>
          </a:prstGeom>
          <a:noFill/>
          <a:ln/>
        </p:spPr>
        <p:txBody>
          <a:bodyPr wrap="square" lIns="0" tIns="0" rIns="0" bIns="0" rtlCol="0" anchor="t"/>
          <a:lstStyle/>
          <a:p>
            <a:pPr algn="l" indent="0" marL="0">
              <a:lnSpc>
                <a:spcPct val="115000"/>
              </a:lnSpc>
              <a:buNone/>
            </a:pPr>
            <a:r>
              <a:rPr lang="en-US" sz="964" b="1" dirty="0">
                <a:solidFill>
                  <a:srgbClr val="FFFFFF"/>
                </a:solidFill>
                <a:latin typeface="Arial" pitchFamily="34" charset="0"/>
                <a:ea typeface="Arial" pitchFamily="34" charset="-122"/>
                <a:cs typeface="Arial" pitchFamily="34" charset="-120"/>
              </a:rPr>
              <a:t>Листья поменьше
</a:t>
            </a:r>
            <a:pPr algn="l" indent="0" marL="0">
              <a:lnSpc>
                <a:spcPct val="115000"/>
              </a:lnSpc>
              <a:buNone/>
            </a:pPr>
            <a:r>
              <a:rPr lang="en-US" sz="8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5" dirty="0">
                <a:solidFill>
                  <a:srgbClr val="FFFFFF"/>
                </a:solidFill>
                <a:latin typeface="Arial" pitchFamily="34" charset="0"/>
                <a:ea typeface="Arial" pitchFamily="34" charset="-122"/>
                <a:cs typeface="Arial" pitchFamily="34" charset="-120"/>
              </a:rPr>
              <a:t>У многих растений листья маленькие или узкие, чтобы меньше терять воду. Так они экономят влагу, словно держат её в маленьком зелёном сейфе.
</a:t>
            </a:r>
            <a:endParaRPr lang="en-US" sz="964" dirty="0"/>
          </a:p>
        </p:txBody>
      </p:sp>
      <p:sp>
        <p:nvSpPr>
          <p:cNvPr id="12" name="Text 3"/>
          <p:cNvSpPr txBox="1"/>
          <p:nvPr/>
        </p:nvSpPr>
        <p:spPr>
          <a:xfrm>
            <a:off x="4654275" y="2338679"/>
            <a:ext cx="3760800" cy="609300"/>
          </a:xfrm>
          <a:prstGeom prst="rect">
            <a:avLst/>
          </a:prstGeom>
          <a:noFill/>
          <a:ln/>
        </p:spPr>
        <p:txBody>
          <a:bodyPr wrap="square" lIns="0" tIns="0" rIns="0" bIns="0" rtlCol="0" anchor="t"/>
          <a:lstStyle/>
          <a:p>
            <a:pPr algn="l" indent="0" marL="0">
              <a:lnSpc>
                <a:spcPct val="115000"/>
              </a:lnSpc>
              <a:buNone/>
            </a:pPr>
            <a:r>
              <a:rPr lang="en-US" sz="998" dirty="0">
                <a:solidFill>
                  <a:srgbClr val="FFFFFF"/>
                </a:solidFill>
                <a:latin typeface="Arial" pitchFamily="34" charset="0"/>
                <a:ea typeface="Arial" pitchFamily="34" charset="-122"/>
                <a:cs typeface="Arial" pitchFamily="34" charset="-120"/>
              </a:rPr>
              <a:t>Длинные корни
</a:t>
            </a:r>
            <a:pPr algn="l" indent="0" marL="0">
              <a:lnSpc>
                <a:spcPct val="115000"/>
              </a:lnSpc>
              <a:buNone/>
            </a:pPr>
            <a:r>
              <a:rPr lang="en-US" sz="8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4" dirty="0">
                <a:solidFill>
                  <a:srgbClr val="FFFFFF"/>
                </a:solidFill>
                <a:latin typeface="Arial" pitchFamily="34" charset="0"/>
                <a:ea typeface="Arial" pitchFamily="34" charset="-122"/>
                <a:cs typeface="Arial" pitchFamily="34" charset="-120"/>
              </a:rPr>
              <a:t>Корни тянутся глубоко в землю или широко расходятся в стороны. Это помогает находить редкую влагу, даже если на поверхности совсем сухо.
</a:t>
            </a:r>
            <a:endParaRPr lang="en-US" sz="998" dirty="0"/>
          </a:p>
        </p:txBody>
      </p:sp>
      <p:sp>
        <p:nvSpPr>
          <p:cNvPr id="13" name="Text 4"/>
          <p:cNvSpPr txBox="1"/>
          <p:nvPr/>
        </p:nvSpPr>
        <p:spPr>
          <a:xfrm>
            <a:off x="4654275" y="3316008"/>
            <a:ext cx="3760800" cy="609300"/>
          </a:xfrm>
          <a:prstGeom prst="rect">
            <a:avLst/>
          </a:prstGeom>
          <a:noFill/>
          <a:ln/>
        </p:spPr>
        <p:txBody>
          <a:bodyPr wrap="square" lIns="0" tIns="0" rIns="0" bIns="0" rtlCol="0" anchor="t"/>
          <a:lstStyle/>
          <a:p>
            <a:pPr algn="l" indent="0" marL="0">
              <a:lnSpc>
                <a:spcPct val="115000"/>
              </a:lnSpc>
              <a:buNone/>
            </a:pPr>
            <a:r>
              <a:rPr lang="en-US" sz="984" dirty="0">
                <a:solidFill>
                  <a:srgbClr val="FFFFFF"/>
                </a:solidFill>
                <a:latin typeface="Arial" pitchFamily="34" charset="0"/>
                <a:ea typeface="Arial" pitchFamily="34" charset="-122"/>
                <a:cs typeface="Arial" pitchFamily="34" charset="-120"/>
              </a:rPr>
              <a:t>Плотная защита
</a:t>
            </a:r>
            <a:pPr algn="l" indent="0" marL="0">
              <a:lnSpc>
                <a:spcPct val="115000"/>
              </a:lnSpc>
              <a:buNone/>
            </a:pPr>
            <a:r>
              <a:rPr lang="en-US" sz="8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2" dirty="0">
                <a:solidFill>
                  <a:srgbClr val="FFFFFF"/>
                </a:solidFill>
                <a:latin typeface="Arial" pitchFamily="34" charset="0"/>
                <a:ea typeface="Arial" pitchFamily="34" charset="-122"/>
                <a:cs typeface="Arial" pitchFamily="34" charset="-120"/>
              </a:rPr>
              <a:t>Плотная кожица на стеблях и листьях работает как защитная куртка. Она уменьшает испарение и помогает растению пережить жаркие и сухие дни.
</a:t>
            </a:r>
            <a:endParaRPr lang="en-US" sz="984" dirty="0"/>
          </a:p>
        </p:txBody>
      </p:sp>
      <p:sp>
        <p:nvSpPr>
          <p:cNvPr id="14" name="Text 5"/>
          <p:cNvSpPr txBox="1"/>
          <p:nvPr/>
        </p:nvSpPr>
        <p:spPr>
          <a:xfrm>
            <a:off x="4654275" y="4293350"/>
            <a:ext cx="3760800" cy="609300"/>
          </a:xfrm>
          <a:prstGeom prst="rect">
            <a:avLst/>
          </a:prstGeom>
          <a:noFill/>
          <a:ln/>
        </p:spPr>
        <p:txBody>
          <a:bodyPr wrap="square" lIns="0" tIns="0" rIns="0" bIns="0" rtlCol="0" anchor="t"/>
          <a:lstStyle/>
          <a:p>
            <a:pPr algn="l" indent="0" marL="0">
              <a:lnSpc>
                <a:spcPct val="115000"/>
              </a:lnSpc>
              <a:buNone/>
            </a:pPr>
            <a:r>
              <a:rPr lang="en-US" sz="942" dirty="0">
                <a:solidFill>
                  <a:srgbClr val="FFFFFF"/>
                </a:solidFill>
                <a:latin typeface="Arial" pitchFamily="34" charset="0"/>
                <a:ea typeface="Arial" pitchFamily="34" charset="-122"/>
                <a:cs typeface="Arial" pitchFamily="34" charset="-120"/>
              </a:rPr>
              <a:t>Быстрый цветок
</a:t>
            </a:r>
            <a:pPr algn="l" indent="0" marL="0">
              <a:lnSpc>
                <a:spcPct val="115000"/>
              </a:lnSpc>
              <a:buNone/>
            </a:pPr>
            <a:r>
              <a:rPr lang="en-US" sz="81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5" dirty="0">
                <a:solidFill>
                  <a:srgbClr val="FFFFFF"/>
                </a:solidFill>
                <a:latin typeface="Arial" pitchFamily="34" charset="0"/>
                <a:ea typeface="Arial" pitchFamily="34" charset="-122"/>
                <a:cs typeface="Arial" pitchFamily="34" charset="-120"/>
              </a:rPr>
              <a:t>Некоторые растения успевают быстро прорасти, зацвести и дать семена после дождя. Они словно спешат поймать короткий подарок влажной погоды.
</a:t>
            </a:r>
            <a:endParaRPr lang="en-US" sz="94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5669" y="1162275"/>
            <a:ext cx="234413"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581781" y="1162275"/>
            <a:ext cx="301388"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42925" y="1168905"/>
            <a:ext cx="318300" cy="25464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937725" y="1162275"/>
            <a:ext cx="267900" cy="267900"/>
          </a:xfrm>
          <a:prstGeom prst="rect">
            <a:avLst/>
          </a:prstGeom>
        </p:spPr>
      </p:pic>
      <p:sp>
        <p:nvSpPr>
          <p:cNvPr id="12" name="Text 0"/>
          <p:cNvSpPr txBox="1"/>
          <p:nvPr/>
        </p:nvSpPr>
        <p:spPr>
          <a:xfrm>
            <a:off x="174300" y="251050"/>
            <a:ext cx="8795400" cy="5385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Кто живёт в сухих местах
</a:t>
            </a:r>
            <a:endParaRPr lang="en-US" sz="2100" dirty="0"/>
          </a:p>
        </p:txBody>
      </p:sp>
      <p:sp>
        <p:nvSpPr>
          <p:cNvPr id="13"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7</a:t>
            </a:r>
            <a:endParaRPr lang="en-US" sz="700" dirty="0"/>
          </a:p>
        </p:txBody>
      </p:sp>
      <p:sp>
        <p:nvSpPr>
          <p:cNvPr id="14" name="Text 2"/>
          <p:cNvSpPr txBox="1"/>
          <p:nvPr/>
        </p:nvSpPr>
        <p:spPr>
          <a:xfrm>
            <a:off x="3905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Верблюды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Верблюды хорошо переносят жару и долгие переходы. Они могут долго обходиться без воды, а ещё помогают людям перевозить грузы в сухих районах.
</a:t>
            </a:r>
            <a:endParaRPr lang="en-US" sz="1100" dirty="0"/>
          </a:p>
        </p:txBody>
      </p:sp>
      <p:sp>
        <p:nvSpPr>
          <p:cNvPr id="15" name="Text 3"/>
          <p:cNvSpPr txBox="1"/>
          <p:nvPr/>
        </p:nvSpPr>
        <p:spPr>
          <a:xfrm>
            <a:off x="25601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Тушканчики и суслики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Эти маленькие зверьки днём прячутся в норах, а вечером становятся активнее. Нора защищает их от жары, как прохладный подземный домик.
</a:t>
            </a:r>
            <a:endParaRPr lang="en-US" sz="1100" dirty="0"/>
          </a:p>
        </p:txBody>
      </p:sp>
      <p:sp>
        <p:nvSpPr>
          <p:cNvPr id="16" name="Text 4"/>
          <p:cNvSpPr txBox="1"/>
          <p:nvPr/>
        </p:nvSpPr>
        <p:spPr>
          <a:xfrm>
            <a:off x="47297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Ящерицы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Ящерицы быстро двигаются по тёплой земле и умеют вовремя прятаться в тень. Светлая окраска помогает им меньше нагреваться на солнце.
</a:t>
            </a:r>
            <a:endParaRPr lang="en-US" sz="1100" dirty="0"/>
          </a:p>
        </p:txBody>
      </p:sp>
      <p:sp>
        <p:nvSpPr>
          <p:cNvPr id="17" name="Text 5"/>
          <p:cNvSpPr txBox="1"/>
          <p:nvPr/>
        </p:nvSpPr>
        <p:spPr>
          <a:xfrm>
            <a:off x="68993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Скорпионы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Скорпионы чаще выходят ночью, когда становится прохладнее. Так они избегают дневного зноя и спокойно ищут добычу в тёмное время суток.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74300" y="749358"/>
            <a:ext cx="3650100" cy="1318884"/>
          </a:xfrm>
          <a:prstGeom prst="rect">
            <a:avLst/>
          </a:prstGeom>
        </p:spPr>
      </p:pic>
      <p:pic>
        <p:nvPicPr>
          <p:cNvPr id="5" name="Image 3" descr="preencoded.png">    </p:cNvPr>
          <p:cNvPicPr>
            <a:picLocks noChangeAspect="1"/>
          </p:cNvPicPr>
          <p:nvPr/>
        </p:nvPicPr>
        <p:blipFill>
          <a:blip r:embed="rId4"/>
          <a:stretch>
            <a:fillRect/>
          </a:stretch>
        </p:blipFill>
        <p:spPr>
          <a:xfrm>
            <a:off x="174300" y="2164808"/>
            <a:ext cx="3650100" cy="1318884"/>
          </a:xfrm>
          <a:prstGeom prst="rect">
            <a:avLst/>
          </a:prstGeom>
        </p:spPr>
      </p:pic>
      <p:pic>
        <p:nvPicPr>
          <p:cNvPr id="6" name="Image 4" descr="preencoded.png">    </p:cNvPr>
          <p:cNvPicPr>
            <a:picLocks noChangeAspect="1"/>
          </p:cNvPicPr>
          <p:nvPr/>
        </p:nvPicPr>
        <p:blipFill>
          <a:blip r:embed="rId5"/>
          <a:stretch>
            <a:fillRect/>
          </a:stretch>
        </p:blipFill>
        <p:spPr>
          <a:xfrm>
            <a:off x="174300" y="3580258"/>
            <a:ext cx="3650100" cy="131888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8</a:t>
            </a:r>
            <a:endParaRPr lang="en-US" sz="700" dirty="0"/>
          </a:p>
        </p:txBody>
      </p:sp>
      <p:sp>
        <p:nvSpPr>
          <p:cNvPr id="9" name="Text 1"/>
          <p:cNvSpPr txBox="1"/>
          <p:nvPr/>
        </p:nvSpPr>
        <p:spPr>
          <a:xfrm>
            <a:off x="4153350" y="115345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Где вода появляется как чудо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Посреди сухой земли вдруг находится место, где есть колодец, река или подземный источник. Люди сразу тянутся туда, потому что без воды жизнь очень трудна. Оазис выглядит как зелёная остановка для всех, кто устал от жары.
</a:t>
            </a:r>
            <a:endParaRPr lang="en-US" sz="953" dirty="0"/>
          </a:p>
        </p:txBody>
      </p:sp>
      <p:sp>
        <p:nvSpPr>
          <p:cNvPr id="10" name="Text 2"/>
          <p:cNvSpPr txBox="1"/>
          <p:nvPr/>
        </p:nvSpPr>
        <p:spPr>
          <a:xfrm>
            <a:off x="4153350" y="256890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Сады среди песков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В оазисе можно увидеть финиковые пальмы, овощные грядки и небольшие сады. Здесь зелень особенно заметна на фоне жёлтой земли, словно кто-то раскрасил сухой пейзаж яркими красками. Для людей это место и красивое, и полезное.
</a:t>
            </a:r>
            <a:endParaRPr lang="en-US" sz="953" dirty="0"/>
          </a:p>
        </p:txBody>
      </p:sp>
      <p:sp>
        <p:nvSpPr>
          <p:cNvPr id="11" name="Text 3"/>
          <p:cNvSpPr txBox="1"/>
          <p:nvPr/>
        </p:nvSpPr>
        <p:spPr>
          <a:xfrm>
            <a:off x="4153350" y="398435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Место для отдыха и жизни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Оазис становится удобным местом для поселения: рядом можно напоить животных, вырастить растения и собрать урожай. Поэтому такие уголки всегда были очень важны для людей. В пустыне они действительно похожи на маленькое чудо.
</a:t>
            </a:r>
            <a:endParaRPr lang="en-US" sz="953" dirty="0"/>
          </a:p>
        </p:txBody>
      </p:sp>
      <p:sp>
        <p:nvSpPr>
          <p:cNvPr id="12" name="Text 4"/>
          <p:cNvSpPr txBox="1"/>
          <p:nvPr/>
        </p:nvSpPr>
        <p:spPr>
          <a:xfrm>
            <a:off x="239600" y="251050"/>
            <a:ext cx="8730300" cy="291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Истории из оазиса
</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1000" y="2543279"/>
            <a:ext cx="3697800" cy="24302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15050" y="450100"/>
            <a:ext cx="3151200" cy="1851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Как живут люди
</a:t>
            </a:r>
            <a:endParaRPr lang="en-US" sz="2100" dirty="0"/>
          </a:p>
        </p:txBody>
      </p:sp>
      <p:sp>
        <p:nvSpPr>
          <p:cNvPr id="8"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9</a:t>
            </a:r>
            <a:endParaRPr lang="en-US" sz="700" dirty="0"/>
          </a:p>
        </p:txBody>
      </p:sp>
      <p:sp>
        <p:nvSpPr>
          <p:cNvPr id="9" name="Text 2"/>
          <p:cNvSpPr txBox="1"/>
          <p:nvPr/>
        </p:nvSpPr>
        <p:spPr>
          <a:xfrm>
            <a:off x="4320050" y="2934125"/>
            <a:ext cx="4327800" cy="16359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Орошаемые поля
</a:t>
            </a:r>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Там, где есть каналы и полив, люди выращивают культурные растения. Без воды урожай не вырастет, поэтому каждую каплю стараются направить прямо к корням.
</a:t>
            </a:r>
            <a:endParaRPr lang="en-US" sz="1200" dirty="0"/>
          </a:p>
        </p:txBody>
      </p:sp>
      <p:sp>
        <p:nvSpPr>
          <p:cNvPr id="10" name="Text 3"/>
          <p:cNvSpPr txBox="1"/>
          <p:nvPr/>
        </p:nvSpPr>
        <p:spPr>
          <a:xfrm>
            <a:off x="4361275" y="492400"/>
            <a:ext cx="4286700" cy="9660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Кочевое скотоводство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 многих местах люди разводят животных и переходят с ними туда, где есть трава и вода. Такой образ жизни помогает использовать сухие земли разумно и не истощать их слишком быстро.
</a:t>
            </a:r>
            <a:endParaRPr lang="en-US" sz="1200" dirty="0"/>
          </a:p>
        </p:txBody>
      </p:sp>
      <p:sp>
        <p:nvSpPr>
          <p:cNvPr id="11" name="Text 4"/>
          <p:cNvSpPr txBox="1"/>
          <p:nvPr/>
        </p:nvSpPr>
        <p:spPr>
          <a:xfrm>
            <a:off x="4361275" y="2060575"/>
            <a:ext cx="4286700" cy="9660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Орошаемые поля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Там, где есть каналы и полив, люди выращивают культурные растения. Без воды урожай не вырастет, поэтому каждую каплю стараются направить прямо к корням.
</a:t>
            </a:r>
            <a:endParaRPr lang="en-US" sz="1200" dirty="0"/>
          </a:p>
        </p:txBody>
      </p:sp>
      <p:sp>
        <p:nvSpPr>
          <p:cNvPr id="12" name="Text 5"/>
          <p:cNvSpPr txBox="1"/>
          <p:nvPr/>
        </p:nvSpPr>
        <p:spPr>
          <a:xfrm>
            <a:off x="4361275" y="3628750"/>
            <a:ext cx="4286700" cy="9660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Бережное использование воды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Воду добывают из колодцев, рек и подземных источников, а затем расходуют очень осторожно. В засушливых местах это особенно важно, ведь вода здесь ценится почти как сокровище.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Опасности для природы
</a:t>
            </a:r>
            <a:endParaRPr lang="en-US" sz="2100" dirty="0"/>
          </a:p>
        </p:txBody>
      </p:sp>
      <p:sp>
        <p:nvSpPr>
          <p:cNvPr id="9" name="Text 1"/>
          <p:cNvSpPr txBox="1"/>
          <p:nvPr/>
        </p:nvSpPr>
        <p:spPr>
          <a:xfrm>
            <a:off x="2584042"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Пыльные бури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Сильный ветер поднимает сухую землю и песок в воздух. Такие бури мешают людям, животным и растениям, а ещё могут уносить верхний слой почвы.
</a:t>
            </a:r>
            <a:endParaRPr lang="en-US" sz="1100" dirty="0"/>
          </a:p>
        </p:txBody>
      </p:sp>
      <p:sp>
        <p:nvSpPr>
          <p:cNvPr id="10" name="Text 2"/>
          <p:cNvSpPr txBox="1"/>
          <p:nvPr/>
        </p:nvSpPr>
        <p:spPr>
          <a:xfrm>
            <a:off x="4751171"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Перевыпас скота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Если животных слишком много, травы не успевают вырасти снова. Тогда почва остаётся без защиты, и ветер раздувает её быстрее.
</a:t>
            </a:r>
            <a:endParaRPr lang="en-US" sz="1100" dirty="0"/>
          </a:p>
        </p:txBody>
      </p:sp>
      <p:sp>
        <p:nvSpPr>
          <p:cNvPr id="11" name="Text 3"/>
          <p:cNvSpPr txBox="1"/>
          <p:nvPr/>
        </p:nvSpPr>
        <p:spPr>
          <a:xfrm>
            <a:off x="6918325"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Опустынивание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Когда растительности становится меньше, сухая земля постепенно превращается в ещё более бедную и пустую. Это опасная цепочка, которую лучше вовремя остановить.
</a:t>
            </a:r>
            <a:endParaRPr lang="en-US" sz="1100" dirty="0"/>
          </a:p>
        </p:txBody>
      </p:sp>
      <p:sp>
        <p:nvSpPr>
          <p:cNvPr id="12" name="Text 4"/>
          <p:cNvSpPr txBox="1"/>
          <p:nvPr/>
        </p:nvSpPr>
        <p:spPr>
          <a:xfrm>
            <a:off x="416900"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Засуха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Когда дождей долго нет, земля пересыхает, а растения начинают слабеть. Если засуха повторяется часто, природе становится всё труднее восстанавливаться.
</a:t>
            </a:r>
            <a:endParaRPr lang="en-US" sz="1100" dirty="0"/>
          </a:p>
        </p:txBody>
      </p:sp>
      <p:sp>
        <p:nvSpPr>
          <p:cNvPr id="13" name="Text 5"/>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525" y="1268222"/>
            <a:ext cx="8349900" cy="29991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4500" y="251050"/>
            <a:ext cx="8349900" cy="453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Как начинается опустынивание
</a:t>
            </a:r>
            <a:endParaRPr lang="en-US" sz="2100" dirty="0"/>
          </a:p>
        </p:txBody>
      </p:sp>
      <p:sp>
        <p:nvSpPr>
          <p:cNvPr id="5" name="Text 1"/>
          <p:cNvSpPr txBox="1"/>
          <p:nvPr/>
        </p:nvSpPr>
        <p:spPr>
          <a:xfrm>
            <a:off x="394500" y="704425"/>
            <a:ext cx="8349900" cy="453300"/>
          </a:xfrm>
          <a:prstGeom prst="rect">
            <a:avLst/>
          </a:prstGeom>
          <a:noFill/>
          <a:ln/>
        </p:spPr>
        <p:txBody>
          <a:bodyPr wrap="square" lIns="0" tIns="0" rIns="0" bIns="0" rtlCol="0" anchor="t"/>
          <a:lstStyle/>
          <a:p>
            <a:pPr algn="l" indent="0" marL="0">
              <a:lnSpc>
                <a:spcPct val="150000"/>
              </a:lnSpc>
              <a:buNone/>
            </a:pPr>
            <a:r>
              <a:rPr lang="en-US" sz="1200" dirty="0">
                <a:solidFill>
                  <a:srgbClr val="FFFFFF"/>
                </a:solidFill>
                <a:latin typeface="Arial" pitchFamily="34" charset="0"/>
                <a:ea typeface="Arial" pitchFamily="34" charset="-122"/>
                <a:cs typeface="Arial" pitchFamily="34" charset="-120"/>
              </a:rPr>
              <a:t>Цепочка изменений в засушливых зонах: меньше осадков, слабее растительный покров, сильнее действие ветра.
</a:t>
            </a:r>
            <a:endParaRPr lang="en-US" sz="1200" dirty="0"/>
          </a:p>
        </p:txBody>
      </p:sp>
      <p:sp>
        <p:nvSpPr>
          <p:cNvPr id="6"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5669" y="2770325"/>
            <a:ext cx="234413" cy="26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32013" y="2770325"/>
            <a:ext cx="200925" cy="26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63200" y="523600"/>
            <a:ext cx="267900" cy="26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932800" y="523600"/>
            <a:ext cx="267900" cy="267900"/>
          </a:xfrm>
          <a:prstGeom prst="rect">
            <a:avLst/>
          </a:prstGeom>
        </p:spPr>
      </p:pic>
      <p:sp>
        <p:nvSpPr>
          <p:cNvPr id="11" name="Text 0"/>
          <p:cNvSpPr txBox="1"/>
          <p:nvPr/>
        </p:nvSpPr>
        <p:spPr>
          <a:xfrm>
            <a:off x="174300" y="251050"/>
            <a:ext cx="4141200" cy="1284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Как люди помогают природе
</a:t>
            </a:r>
            <a:endParaRPr lang="en-US" sz="2100" dirty="0"/>
          </a:p>
        </p:txBody>
      </p:sp>
      <p:sp>
        <p:nvSpPr>
          <p:cNvPr id="12"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12</a:t>
            </a:r>
            <a:endParaRPr lang="en-US" sz="700" dirty="0"/>
          </a:p>
        </p:txBody>
      </p:sp>
      <p:sp>
        <p:nvSpPr>
          <p:cNvPr id="13" name="Text 2"/>
          <p:cNvSpPr txBox="1"/>
          <p:nvPr/>
        </p:nvSpPr>
        <p:spPr>
          <a:xfrm>
            <a:off x="357000" y="3235450"/>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Защитные полосы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Люди высаживают ряды деревьев и кустарников, чтобы ослабить ветер. Такие зелёные полосы удерживают песок, защищают поля и помогают сохранить влагу в почве.
</a:t>
            </a:r>
            <a:endParaRPr lang="en-US" sz="1000" dirty="0"/>
          </a:p>
        </p:txBody>
      </p:sp>
      <p:sp>
        <p:nvSpPr>
          <p:cNvPr id="14" name="Text 3"/>
          <p:cNvSpPr txBox="1"/>
          <p:nvPr/>
        </p:nvSpPr>
        <p:spPr>
          <a:xfrm>
            <a:off x="2512975" y="3235450"/>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Экономия воды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Вода здесь очень ценна, поэтому её стараются тратить разумно. Используют колодцы, каналы и капельный полив, чтобы каждую каплю направить прямо к растениям.
</a:t>
            </a:r>
            <a:endParaRPr lang="en-US" sz="1000" dirty="0"/>
          </a:p>
        </p:txBody>
      </p:sp>
      <p:sp>
        <p:nvSpPr>
          <p:cNvPr id="15" name="Text 4"/>
          <p:cNvSpPr txBox="1"/>
          <p:nvPr/>
        </p:nvSpPr>
        <p:spPr>
          <a:xfrm>
            <a:off x="4691275" y="988725"/>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Ограничение выпаса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Когда скота слишком много, растения не успевают восстановиться. Поэтому выпас ограничивают, чтобы травы и кустарники не исчезали и почва не оставалась голой.
</a:t>
            </a:r>
            <a:endParaRPr lang="en-US" sz="1000" dirty="0"/>
          </a:p>
        </p:txBody>
      </p:sp>
      <p:sp>
        <p:nvSpPr>
          <p:cNvPr id="16" name="Text 5"/>
          <p:cNvSpPr txBox="1"/>
          <p:nvPr/>
        </p:nvSpPr>
        <p:spPr>
          <a:xfrm>
            <a:off x="6894400" y="988725"/>
            <a:ext cx="18450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Охраняемые территории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заповедниках и национальных парках природу берегут особенно внимательно. Там сохраняют редкие растения, животных и места, где они могут спокойно жить без лишнего вмешательства.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56110" y="992450"/>
            <a:ext cx="3887180" cy="40329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00" y="251050"/>
            <a:ext cx="8795400" cy="567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Пустыня и полупустыня: в чём разница
</a:t>
            </a:r>
            <a:endParaRPr lang="en-US" sz="2100" dirty="0"/>
          </a:p>
        </p:txBody>
      </p:sp>
      <p:sp>
        <p:nvSpPr>
          <p:cNvPr id="8"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324225" y="1417925"/>
            <a:ext cx="3888600" cy="842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Осадков больше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полупустыне дождей немного больше, чем в пустыне, поэтому почва реже бывает совсем сухой. Это позволяет выживать большему числу трав и невысоких кустарников.
</a:t>
            </a:r>
            <a:endParaRPr lang="en-US" sz="1100" dirty="0"/>
          </a:p>
        </p:txBody>
      </p:sp>
      <p:sp>
        <p:nvSpPr>
          <p:cNvPr id="10" name="Text 3"/>
          <p:cNvSpPr txBox="1"/>
          <p:nvPr/>
        </p:nvSpPr>
        <p:spPr>
          <a:xfrm>
            <a:off x="324225" y="2714962"/>
            <a:ext cx="3888600" cy="842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Растительность гуще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пустыне растения встречаются далеко друг от друга, а большие открытые участки преобладают. В полупустыне зелёных пятен больше, и ландшафт выглядит чуть живее.
</a:t>
            </a:r>
            <a:endParaRPr lang="en-US" sz="1100" dirty="0"/>
          </a:p>
        </p:txBody>
      </p:sp>
      <p:sp>
        <p:nvSpPr>
          <p:cNvPr id="11" name="Text 4"/>
          <p:cNvSpPr txBox="1"/>
          <p:nvPr/>
        </p:nvSpPr>
        <p:spPr>
          <a:xfrm>
            <a:off x="324225" y="4012013"/>
            <a:ext cx="3888600" cy="842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Жизнь заметнее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Обе природные зоны сухие, но в полупустыне условия мягче. Поэтому там чаще можно увидеть птиц, насекомых, травы и кусты, которые успевают использовать короткую влагу.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77675" y="1215700"/>
            <a:ext cx="3805200" cy="1927200"/>
          </a:xfrm>
          <a:prstGeom prst="rect">
            <a:avLst/>
          </a:prstGeom>
          <a:noFill/>
          <a:ln/>
        </p:spPr>
        <p:txBody>
          <a:bodyPr wrap="square" lIns="0" tIns="0" rIns="0" bIns="0" rtlCol="0" anchor="ctr"/>
          <a:lstStyle/>
          <a:p>
            <a:pPr algn="l" indent="0" marL="0">
              <a:lnSpc>
                <a:spcPct val="100000"/>
              </a:lnSpc>
              <a:buNone/>
            </a:pPr>
            <a:r>
              <a:rPr lang="en-US" sz="4200" dirty="0">
                <a:solidFill>
                  <a:srgbClr val="FFFFFF"/>
                </a:solidFill>
                <a:latin typeface="Arial" pitchFamily="34" charset="0"/>
                <a:ea typeface="Arial" pitchFamily="34" charset="-122"/>
                <a:cs typeface="Arial" pitchFamily="34" charset="-120"/>
              </a:rPr>
              <a:t>200–250 мм
</a:t>
            </a:r>
            <a:endParaRPr lang="en-US" sz="4200" dirty="0"/>
          </a:p>
        </p:txBody>
      </p:sp>
      <p:sp>
        <p:nvSpPr>
          <p:cNvPr id="6" name="Text 1"/>
          <p:cNvSpPr txBox="1"/>
          <p:nvPr/>
        </p:nvSpPr>
        <p:spPr>
          <a:xfrm>
            <a:off x="243125" y="896750"/>
            <a:ext cx="3826500" cy="3517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Столько дождя обычно выпадает очень мало, поэтому растения и животные должны экономить каждую каплю воды и быстро использовать короткие влажные периоды.
</a:t>
            </a:r>
            <a:endParaRPr lang="en-US" sz="1200" dirty="0"/>
          </a:p>
        </p:txBody>
      </p:sp>
      <p:sp>
        <p:nvSpPr>
          <p:cNvPr id="7" name="Text 2"/>
          <p:cNvSpPr txBox="1"/>
          <p:nvPr/>
        </p:nvSpPr>
        <p:spPr>
          <a:xfrm>
            <a:off x="4883675" y="3664863"/>
            <a:ext cx="3758700" cy="6003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осадков в год часто бывает достаточно лишь для самых выносливых жителей сухих равнин.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999999"/>
                </a:solidFill>
                <a:latin typeface="Arial" pitchFamily="34" charset="0"/>
                <a:ea typeface="Arial" pitchFamily="34" charset="-122"/>
                <a:cs typeface="Arial" pitchFamily="34" charset="-120"/>
              </a:rPr>
              <a:t>Учебный материал по теме засушливых зон умеренного пояса
</a:t>
            </a:r>
            <a:endParaRPr lang="en-US" sz="1200" dirty="0"/>
          </a:p>
        </p:txBody>
      </p:sp>
      <p:sp>
        <p:nvSpPr>
          <p:cNvPr id="8"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726075" y="800500"/>
            <a:ext cx="2868900" cy="1054800"/>
          </a:xfrm>
          <a:prstGeom prst="rect">
            <a:avLst/>
          </a:prstGeom>
          <a:noFill/>
          <a:ln/>
        </p:spPr>
        <p:txBody>
          <a:bodyPr wrap="square" lIns="0" tIns="0" rIns="0" bIns="0" rtlCol="0" anchor="b"/>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Источник воды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Сначала люди выбирают место рядом с рекой, колодцем, подземным источником или оазисом. Без воды здесь трудно жить, выращивать растения и содержать домашних животных.
</a:t>
            </a:r>
            <a:endParaRPr lang="en-US" sz="1100" dirty="0"/>
          </a:p>
        </p:txBody>
      </p:sp>
      <p:sp>
        <p:nvSpPr>
          <p:cNvPr id="7" name="Text 1"/>
          <p:cNvSpPr txBox="1"/>
          <p:nvPr/>
        </p:nvSpPr>
        <p:spPr>
          <a:xfrm>
            <a:off x="3794850" y="3704600"/>
            <a:ext cx="2868900" cy="1054800"/>
          </a:xfrm>
          <a:prstGeom prst="rect">
            <a:avLst/>
          </a:prstGeom>
          <a:noFill/>
          <a:ln/>
        </p:spPr>
        <p:txBody>
          <a:bodyPr wrap="square" lIns="0" tIns="0" rIns="0" bIns="0" rtlCol="0" anchor="t"/>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Появление жилья и дорог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Затем рядом строят дома, прокладывают тропы и дороги. Поселение растёт там, где воду можно получать без долгих переходов по сухой и жаркой местности.
</a:t>
            </a:r>
            <a:endParaRPr lang="en-US" sz="1100" dirty="0"/>
          </a:p>
        </p:txBody>
      </p:sp>
      <p:sp>
        <p:nvSpPr>
          <p:cNvPr id="8" name="Text 2"/>
          <p:cNvSpPr txBox="1"/>
          <p:nvPr/>
        </p:nvSpPr>
        <p:spPr>
          <a:xfrm>
            <a:off x="5990350" y="2044350"/>
            <a:ext cx="2868900" cy="1054800"/>
          </a:xfrm>
          <a:prstGeom prst="rect">
            <a:avLst/>
          </a:prstGeom>
          <a:noFill/>
          <a:ln/>
        </p:spPr>
        <p:txBody>
          <a:bodyPr wrap="square" lIns="0" tIns="0" rIns="0" bIns="0" rtlCol="0" anchor="b"/>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Поля и хозяйство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Позже вокруг появляются поля и места для выпаса скота. Чем надёжнее источник воды, тем легче людям жить и работать в засушливой зоне.
</a:t>
            </a:r>
            <a:endParaRPr lang="en-US" sz="1100" dirty="0"/>
          </a:p>
        </p:txBody>
      </p:sp>
      <p:sp>
        <p:nvSpPr>
          <p:cNvPr id="9"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15</a:t>
            </a:r>
            <a:endParaRPr lang="en-US" sz="700" dirty="0"/>
          </a:p>
        </p:txBody>
      </p:sp>
      <p:sp>
        <p:nvSpPr>
          <p:cNvPr id="10" name="Text 4"/>
          <p:cNvSpPr txBox="1"/>
          <p:nvPr/>
        </p:nvSpPr>
        <p:spPr>
          <a:xfrm>
            <a:off x="174300" y="251050"/>
            <a:ext cx="8728800" cy="7767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Где люди строят поселения
</a:t>
            </a:r>
            <a:endParaRPr lang="en-US"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8900" y="834828"/>
            <a:ext cx="3623400" cy="12950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240575" y="2175343"/>
            <a:ext cx="3623400" cy="129508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40575" y="3518078"/>
            <a:ext cx="3623400" cy="1295082"/>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16</a:t>
            </a:r>
            <a:endParaRPr lang="en-US" sz="700" dirty="0"/>
          </a:p>
        </p:txBody>
      </p:sp>
      <p:sp>
        <p:nvSpPr>
          <p:cNvPr id="10" name="Text 1"/>
          <p:cNvSpPr txBox="1"/>
          <p:nvPr/>
        </p:nvSpPr>
        <p:spPr>
          <a:xfrm>
            <a:off x="4320175" y="1035151"/>
            <a:ext cx="4327800" cy="932697"/>
          </a:xfrm>
          <a:prstGeom prst="rect">
            <a:avLst/>
          </a:prstGeom>
          <a:noFill/>
          <a:ln/>
        </p:spPr>
        <p:txBody>
          <a:bodyPr wrap="square" lIns="0" tIns="0" rIns="0" bIns="0" rtlCol="0" anchor="t"/>
          <a:lstStyle/>
          <a:p>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Зелёные полосы среди сухой земли
</a:t>
            </a:r>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На орошаемых полях растения выглядят совсем иначе, чем на соседней сухой равнине. Узкие полосы зелени тянутся вдоль каналов, а вокруг лежит светлая, потрескавшаяся почва. Так особенно хорошо видно, как важна вода для урожая.
</a:t>
            </a:r>
            <a:endParaRPr lang="en-US" sz="1196" dirty="0"/>
          </a:p>
        </p:txBody>
      </p:sp>
      <p:sp>
        <p:nvSpPr>
          <p:cNvPr id="11" name="Text 2"/>
          <p:cNvSpPr txBox="1"/>
          <p:nvPr/>
        </p:nvSpPr>
        <p:spPr>
          <a:xfrm>
            <a:off x="4321850" y="2375681"/>
            <a:ext cx="4327800" cy="932700"/>
          </a:xfrm>
          <a:prstGeom prst="rect">
            <a:avLst/>
          </a:prstGeom>
          <a:noFill/>
          <a:ln/>
        </p:spPr>
        <p:txBody>
          <a:bodyPr wrap="square" lIns="0" tIns="0" rIns="0" bIns="0" rtlCol="0" anchor="t"/>
          <a:lstStyle/>
          <a:p>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Капельный полив работает точно
</a:t>
            </a:r>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Вода подаётся не сразу на всё поле, а маленькими порциями прямо к корням. Такой способ помогает растениям не страдать от жажды и не тратить влагу зря. Он особенно полезен там, где вода — настоящая ценность.
</a:t>
            </a:r>
            <a:endParaRPr lang="en-US" sz="1196" dirty="0"/>
          </a:p>
        </p:txBody>
      </p:sp>
      <p:sp>
        <p:nvSpPr>
          <p:cNvPr id="12" name="Text 3"/>
          <p:cNvSpPr txBox="1"/>
          <p:nvPr/>
        </p:nvSpPr>
        <p:spPr>
          <a:xfrm>
            <a:off x="4321850" y="3718401"/>
            <a:ext cx="4327800" cy="932697"/>
          </a:xfrm>
          <a:prstGeom prst="rect">
            <a:avLst/>
          </a:prstGeom>
          <a:noFill/>
          <a:ln/>
        </p:spPr>
        <p:txBody>
          <a:bodyPr wrap="square" lIns="0" tIns="0" rIns="0" bIns="0" rtlCol="0" anchor="t"/>
          <a:lstStyle/>
          <a:p>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Поле и бахча рядом
</a:t>
            </a:r>
            <a:pPr algn="l" indent="0" marL="0">
              <a:lnSpc>
                <a:spcPct val="115000"/>
              </a:lnSpc>
              <a:buNone/>
            </a:pPr>
            <a:r>
              <a:rPr lang="en-US" sz="119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На таких землях выращивают хлопок, пшеницу, овощи и бахчевые культуры. Летом на орошаемом участке могут расти арбузы и дыни, а чуть в стороне всё ещё лежит сухая, растрескавшаяся земля — настоящий контраст природы.
</a:t>
            </a:r>
            <a:endParaRPr lang="en-US" sz="1196" dirty="0"/>
          </a:p>
        </p:txBody>
      </p:sp>
      <p:sp>
        <p:nvSpPr>
          <p:cNvPr id="13" name="Text 4"/>
          <p:cNvSpPr txBox="1"/>
          <p:nvPr/>
        </p:nvSpPr>
        <p:spPr>
          <a:xfrm>
            <a:off x="505400" y="288925"/>
            <a:ext cx="8142300" cy="4386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Секреты земледелия в сухом климате
</a:t>
            </a:r>
            <a:endParaRPr lang="en-US" sz="2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Почему это важно для всей Земли
</a:t>
            </a:r>
            <a:endParaRPr lang="en-US" sz="2100" dirty="0"/>
          </a:p>
        </p:txBody>
      </p:sp>
      <p:sp>
        <p:nvSpPr>
          <p:cNvPr id="8"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17</a:t>
            </a:r>
            <a:endParaRPr lang="en-US" sz="700" dirty="0"/>
          </a:p>
        </p:txBody>
      </p:sp>
      <p:sp>
        <p:nvSpPr>
          <p:cNvPr id="9" name="Text 2"/>
          <p:cNvSpPr txBox="1"/>
          <p:nvPr/>
        </p:nvSpPr>
        <p:spPr>
          <a:xfrm>
            <a:off x="3850600" y="1459925"/>
            <a:ext cx="4370100" cy="816000"/>
          </a:xfrm>
          <a:prstGeom prst="rect">
            <a:avLst/>
          </a:prstGeom>
          <a:noFill/>
          <a:ln/>
        </p:spPr>
        <p:txBody>
          <a:bodyPr wrap="square" lIns="0" tIns="0" rIns="0" bIns="0" rtlCol="0" anchor="t"/>
          <a:lstStyle/>
          <a:p>
            <a:pPr algn="l" indent="0" marL="0">
              <a:lnSpc>
                <a:spcPct val="115000"/>
              </a:lnSpc>
              <a:buNone/>
            </a:pPr>
            <a:r>
              <a:rPr lang="en-US" sz="1183" b="1" dirty="0">
                <a:solidFill>
                  <a:srgbClr val="FFFFFF"/>
                </a:solidFill>
                <a:latin typeface="Arial" pitchFamily="34" charset="0"/>
                <a:ea typeface="Arial" pitchFamily="34" charset="-122"/>
                <a:cs typeface="Arial" pitchFamily="34" charset="-120"/>
              </a:rPr>
              <a:t>Урок приспособления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Засушливые зоны показывают, как растения и животные умеют жить при нехватке воды. Их способы выживания помогают учёным лучше понимать природу вообще.
</a:t>
            </a:r>
            <a:endParaRPr lang="en-US" sz="1183" dirty="0"/>
          </a:p>
        </p:txBody>
      </p:sp>
      <p:sp>
        <p:nvSpPr>
          <p:cNvPr id="10" name="Text 3"/>
          <p:cNvSpPr txBox="1"/>
          <p:nvPr/>
        </p:nvSpPr>
        <p:spPr>
          <a:xfrm>
            <a:off x="3850600" y="2768990"/>
            <a:ext cx="4370100" cy="816000"/>
          </a:xfrm>
          <a:prstGeom prst="rect">
            <a:avLst/>
          </a:prstGeom>
          <a:noFill/>
          <a:ln/>
        </p:spPr>
        <p:txBody>
          <a:bodyPr wrap="square" lIns="0" tIns="0" rIns="0" bIns="0" rtlCol="0" anchor="t"/>
          <a:lstStyle/>
          <a:p>
            <a:pPr algn="l" indent="0" marL="0">
              <a:lnSpc>
                <a:spcPct val="115000"/>
              </a:lnSpc>
              <a:buNone/>
            </a:pPr>
            <a:r>
              <a:rPr lang="en-US" sz="1183" dirty="0">
                <a:solidFill>
                  <a:srgbClr val="FFFFFF"/>
                </a:solidFill>
                <a:latin typeface="Arial" pitchFamily="34" charset="0"/>
                <a:ea typeface="Arial" pitchFamily="34" charset="-122"/>
                <a:cs typeface="Arial" pitchFamily="34" charset="-120"/>
              </a:rPr>
              <a:t>Нужно беречь почву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Если почву оставлять без защиты, ветер легко уносит её верхний слой. Тогда земля становится беднее, и растениям ещё труднее укорениться и вырасти.
</a:t>
            </a:r>
            <a:endParaRPr lang="en-US" sz="1183" dirty="0"/>
          </a:p>
        </p:txBody>
      </p:sp>
      <p:sp>
        <p:nvSpPr>
          <p:cNvPr id="11" name="Text 4"/>
          <p:cNvSpPr txBox="1"/>
          <p:nvPr/>
        </p:nvSpPr>
        <p:spPr>
          <a:xfrm>
            <a:off x="3850600" y="4078055"/>
            <a:ext cx="4370100" cy="816000"/>
          </a:xfrm>
          <a:prstGeom prst="rect">
            <a:avLst/>
          </a:prstGeom>
          <a:noFill/>
          <a:ln/>
        </p:spPr>
        <p:txBody>
          <a:bodyPr wrap="square" lIns="0" tIns="0" rIns="0" bIns="0" rtlCol="0" anchor="t"/>
          <a:lstStyle/>
          <a:p>
            <a:pPr algn="l" indent="0" marL="0">
              <a:lnSpc>
                <a:spcPct val="115000"/>
              </a:lnSpc>
              <a:buNone/>
            </a:pPr>
            <a:r>
              <a:rPr lang="en-US" sz="1183" dirty="0">
                <a:solidFill>
                  <a:srgbClr val="FFFFFF"/>
                </a:solidFill>
                <a:latin typeface="Arial" pitchFamily="34" charset="0"/>
                <a:ea typeface="Arial" pitchFamily="34" charset="-122"/>
                <a:cs typeface="Arial" pitchFamily="34" charset="-120"/>
              </a:rPr>
              <a:t>Вода — общий ресурс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FFFFFF"/>
                </a:solidFill>
                <a:latin typeface="Arial" pitchFamily="34" charset="0"/>
                <a:ea typeface="Arial" pitchFamily="34" charset="-122"/>
                <a:cs typeface="Arial" pitchFamily="34" charset="-120"/>
              </a:rPr>
              <a:t>Чистая вода нужна не только людям, но и животным, растениям и целым ландшафтам. Поэтому разумное обращение с водой важно далеко за пределами пустынь.
</a:t>
            </a:r>
            <a:endParaRPr lang="en-US" sz="118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525" y="1268222"/>
            <a:ext cx="8349900" cy="29991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4500" y="251050"/>
            <a:ext cx="8349900" cy="453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Как человек может действовать разумно
</a:t>
            </a:r>
            <a:endParaRPr lang="en-US" sz="2100" dirty="0"/>
          </a:p>
        </p:txBody>
      </p:sp>
      <p:sp>
        <p:nvSpPr>
          <p:cNvPr id="5" name="Text 1"/>
          <p:cNvSpPr txBox="1"/>
          <p:nvPr/>
        </p:nvSpPr>
        <p:spPr>
          <a:xfrm>
            <a:off x="394500" y="704425"/>
            <a:ext cx="8349900" cy="453300"/>
          </a:xfrm>
          <a:prstGeom prst="rect">
            <a:avLst/>
          </a:prstGeom>
          <a:noFill/>
          <a:ln/>
        </p:spPr>
        <p:txBody>
          <a:bodyPr wrap="square" lIns="0" tIns="0" rIns="0" bIns="0" rtlCol="0" anchor="t"/>
          <a:lstStyle/>
          <a:p>
            <a:pPr algn="l" indent="0" marL="0">
              <a:lnSpc>
                <a:spcPct val="150000"/>
              </a:lnSpc>
              <a:buNone/>
            </a:pPr>
            <a:r>
              <a:rPr lang="en-US" sz="1189" dirty="0">
                <a:solidFill>
                  <a:srgbClr val="FFFFFF"/>
                </a:solidFill>
                <a:latin typeface="Arial" pitchFamily="34" charset="0"/>
                <a:ea typeface="Arial" pitchFamily="34" charset="-122"/>
                <a:cs typeface="Arial" pitchFamily="34" charset="-120"/>
              </a:rPr>
              <a:t>Последовательность природоохранных мер в засушливых зонах: от бережного использования воды до защиты мест обитания.
</a:t>
            </a:r>
            <a:endParaRPr lang="en-US" sz="1189" dirty="0"/>
          </a:p>
        </p:txBody>
      </p:sp>
      <p:sp>
        <p:nvSpPr>
          <p:cNvPr id="6"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Главные факты для запоминания
</a:t>
            </a:r>
            <a:endParaRPr lang="en-US" sz="2100" dirty="0"/>
          </a:p>
        </p:txBody>
      </p:sp>
      <p:sp>
        <p:nvSpPr>
          <p:cNvPr id="9" name="Text 1"/>
          <p:cNvSpPr txBox="1"/>
          <p:nvPr/>
        </p:nvSpPr>
        <p:spPr>
          <a:xfrm>
            <a:off x="2584042"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Слабые почвы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Почвы здесь бедные, сухие и часто каменистые или песчаные. В них мало перегноя, поэтому растениям трудно получать питание и удерживать влагу у корней.
</a:t>
            </a:r>
            <a:endParaRPr lang="en-US" sz="1100" dirty="0"/>
          </a:p>
        </p:txBody>
      </p:sp>
      <p:sp>
        <p:nvSpPr>
          <p:cNvPr id="10" name="Text 2"/>
          <p:cNvSpPr txBox="1"/>
          <p:nvPr/>
        </p:nvSpPr>
        <p:spPr>
          <a:xfrm>
            <a:off x="4751171"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Выносливые жители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Растения и животные приспособились к трудным условиям по-разному. У одних длинные корни, у других — ночной образ жизни, а у третьих — запас корма или жира.
</a:t>
            </a:r>
            <a:endParaRPr lang="en-US" sz="1100" dirty="0"/>
          </a:p>
        </p:txBody>
      </p:sp>
      <p:sp>
        <p:nvSpPr>
          <p:cNvPr id="11" name="Text 3"/>
          <p:cNvSpPr txBox="1"/>
          <p:nvPr/>
        </p:nvSpPr>
        <p:spPr>
          <a:xfrm>
            <a:off x="6918325"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Человек рядом с природой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Люди могут жить в таких местах, если бережно используют воду и не разрушают почву. Тогда засушливые территории остаются полезными и для человека, и для природы.
</a:t>
            </a:r>
            <a:endParaRPr lang="en-US" sz="1100" dirty="0"/>
          </a:p>
        </p:txBody>
      </p:sp>
      <p:sp>
        <p:nvSpPr>
          <p:cNvPr id="12" name="Text 4"/>
          <p:cNvSpPr txBox="1"/>
          <p:nvPr/>
        </p:nvSpPr>
        <p:spPr>
          <a:xfrm>
            <a:off x="416900" y="2060050"/>
            <a:ext cx="1802400" cy="20604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Мало влаги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Засушливые зоны умеренного пояса находятся там, где осадков мало, а воздух сухой. Из-за этого вода быстро испаряется, и растениям приходится очень экономно её расходовать.
</a:t>
            </a:r>
            <a:endParaRPr lang="en-US" sz="1100" dirty="0"/>
          </a:p>
        </p:txBody>
      </p:sp>
      <p:sp>
        <p:nvSpPr>
          <p:cNvPr id="13" name="Text 5"/>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398300" y="1604200"/>
            <a:ext cx="7299900" cy="18300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Засушливые зоны умеренного пояса кажутся строгими, но в них кипит тихая, упорная жизнь. Если беречь воду, почву и растения, эти места не потеряют свою хрупкую красоту.
</a:t>
            </a:r>
            <a:endParaRPr lang="en-US" sz="1200" dirty="0"/>
          </a:p>
        </p:txBody>
      </p:sp>
      <p:sp>
        <p:nvSpPr>
          <p:cNvPr id="5" name="Text 1"/>
          <p:cNvSpPr txBox="1"/>
          <p:nvPr/>
        </p:nvSpPr>
        <p:spPr>
          <a:xfrm>
            <a:off x="174300" y="251050"/>
            <a:ext cx="7299900" cy="789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Итоги: жизнь там, где воды мало
</a:t>
            </a:r>
            <a:endParaRPr lang="en-US" sz="2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2026-05-25T21:36:34Z</dcterms:created>
  <dcterms:modified xsi:type="dcterms:W3CDTF">2026-05-25T21:36:34Z</dcterms:modified>
</cp:coreProperties>
</file>