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905400" y="3854725"/>
            <a:ext cx="1762200" cy="748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325" y="4071250"/>
            <a:ext cx="6221400" cy="55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глаза, фоторецепторы, виды нарушений и методы коррекции зрения.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68325" y="2316325"/>
            <a:ext cx="6101400" cy="153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обзор: как видит глаз и что влияет на зрение
</a:t>
            </a:r>
            <a:endParaRPr lang="en-US" sz="403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зрение важно для нас всех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даёт до 80% информации об окружающем мире. Изучение глаза помогает понять причины нарушений, что важно для профилактики и новых технологий в офтальмологии.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4575"/>
            <a:ext cx="2049600" cy="1857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2425" y="2774575"/>
            <a:ext cx="2049600" cy="1857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9825" y="2774575"/>
            <a:ext cx="2049600" cy="1857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27225" y="2774575"/>
            <a:ext cx="2049600" cy="185745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93525" y="1257000"/>
            <a:ext cx="15726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Роговица и радужка — первые защитники и регуляторы
</a:t>
            </a:r>
            <a:pPr algn="l" indent="0" marL="0">
              <a:lnSpc>
                <a:spcPct val="90000"/>
              </a:lnSpc>
              <a:buNone/>
            </a:pPr>
            <a:r>
              <a:rPr lang="en-US" sz="135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Роговица прозрачна и защищает глаз от повреждений. Радужка регулирует световой поток, меняя размер зрачка в зависимости от освещенности.
</a:t>
            </a:r>
            <a:endParaRPr lang="en-US" sz="1350" dirty="0"/>
          </a:p>
        </p:txBody>
      </p:sp>
      <p:sp>
        <p:nvSpPr>
          <p:cNvPr id="13" name="Text 1"/>
          <p:cNvSpPr txBox="1"/>
          <p:nvPr/>
        </p:nvSpPr>
        <p:spPr>
          <a:xfrm>
            <a:off x="2750925" y="1257000"/>
            <a:ext cx="15726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9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Зрачок и хрусталик: контроль и фокусировка света
</a:t>
            </a:r>
            <a:pPr algn="l" indent="0" marL="0">
              <a:lnSpc>
                <a:spcPct val="90000"/>
              </a:lnSpc>
              <a:buNone/>
            </a:pPr>
            <a:r>
              <a:rPr lang="en-US" sz="139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Зрачок — отверстие для света; хрусталик меняет кривизну, обеспечивая чёткий фокус на сетчатке для разных расстояний.
</a:t>
            </a:r>
            <a:endParaRPr lang="en-US" sz="1395" dirty="0"/>
          </a:p>
        </p:txBody>
      </p:sp>
      <p:sp>
        <p:nvSpPr>
          <p:cNvPr id="14" name="Text 2"/>
          <p:cNvSpPr txBox="1"/>
          <p:nvPr/>
        </p:nvSpPr>
        <p:spPr>
          <a:xfrm>
            <a:off x="4808325" y="1257000"/>
            <a:ext cx="15726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6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Стекловидное тело поддерживает форму глаза
</a:t>
            </a:r>
            <a:pPr algn="l" indent="0" marL="0">
              <a:lnSpc>
                <a:spcPct val="90000"/>
              </a:lnSpc>
              <a:buNone/>
            </a:pPr>
            <a:r>
              <a:rPr lang="en-US" sz="146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Плотная, прозрачная масса внутри глаза сохраняет его форму и пропускает свет к сетчатке.
</a:t>
            </a:r>
            <a:endParaRPr lang="en-US" sz="1463" dirty="0"/>
          </a:p>
        </p:txBody>
      </p:sp>
      <p:sp>
        <p:nvSpPr>
          <p:cNvPr id="15" name="Text 3"/>
          <p:cNvSpPr txBox="1"/>
          <p:nvPr/>
        </p:nvSpPr>
        <p:spPr>
          <a:xfrm>
            <a:off x="6865725" y="1257000"/>
            <a:ext cx="15726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Сетчатка и зрительный нерв — преобразование и передача образа
</a:t>
            </a:r>
            <a:pPr algn="l" indent="0" marL="0">
              <a:lnSpc>
                <a:spcPct val="90000"/>
              </a:lnSpc>
              <a:buNone/>
            </a:pPr>
            <a:r>
              <a:rPr lang="en-US" sz="135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Сетчатка воспринимает свет и формирует нервные импульсы, которые зрительный нерв передаёт в мозг для сознательного восприятия.
</a:t>
            </a:r>
            <a:endParaRPr lang="en-US" sz="1350" dirty="0"/>
          </a:p>
        </p:txBody>
      </p:sp>
      <p:sp>
        <p:nvSpPr>
          <p:cNvPr id="16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глаза и их функции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свет проходит через глаз и формируется изображение
</a:t>
            </a:r>
            <a:endParaRPr lang="en-US" sz="2441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света к сетчатке шаг за шагом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70" y="1080502"/>
            <a:ext cx="2722500" cy="20179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070" y="1080502"/>
            <a:ext cx="2722500" cy="20179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0745" y="1080502"/>
            <a:ext cx="2722500" cy="20179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5712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сетчатке около 120 миллионов палочек, ответственных за видение в сумерках и темноте. Они работают при слабом освещении и воспринимают чёрно-белые оттенки.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712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Палочки — ночное зрение и светочувствительность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5711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6-7 миллионов колбочек различают цвета и обеспечивают яркое, чёткое изображение при дневном свете, различая синий, зелёный и красный спектры.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35711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Колбочки — дневное и цветное восприятие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1429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сетчатки больше колбочек для детализации цвета, а на периферии преобладают палочки, позволяющие видеть форму и движение в темноте.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1429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фоторецепторов по сетчатке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Палочки и колбочки — рецепторы сетчатки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фокусировка глаза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Аккомодация — изменение формы хрусталика благодаря цилиарным мышцам для точного фокуса на сетчатке.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Оптическая сила глаза измеряется в диоптриях и в среднем составляет от 60 до 65 D, обеспечивая чёткое изображение.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Эмметропия — состояние идеального зрения, когда изображение формируется прямо на сетчатке без искажений.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Миопия — удлинённое глазное яблоко смещает фокус впереди сетчатки, затрудняя видение вдаль.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нарушений зрения и их причины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Гиперметропия — при укороченном глазу или слабой преломляющей способности хрусталика фокус смещается за сетчаткой.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Астигматизм возникает из-за неравномерной кривизны роговицы, вызывая искажение и размытость изображения.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Пресбиопия — возрастное снижение эластичности хрусталика ведёт к ухудшению близкого зрения у пожилых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614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и проявления близорукости
</a:t>
            </a:r>
            <a:endParaRPr lang="en-US" sz="3109" dirty="0"/>
          </a:p>
        </p:txBody>
      </p:sp>
      <p:sp>
        <p:nvSpPr>
          <p:cNvPr id="8" name="Text 1"/>
          <p:cNvSpPr txBox="1"/>
          <p:nvPr/>
        </p:nvSpPr>
        <p:spPr>
          <a:xfrm>
            <a:off x="917300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миопии изображение фокусируется перед сетчаткой из-за удлинённого глазного яблока. Люди испытывают трудности с разглядыванием предметов на расстоянии.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912425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миопии включают наследственные факторы и частое длительное использование электронных устройств, что усиливает утомление и щурение глаз.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53263" y="0"/>
            <a:ext cx="239092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2400" y="326250"/>
            <a:ext cx="50073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и симптомы дальнозоркости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623075" y="3548975"/>
            <a:ext cx="3708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 включают быструю утомляемость глаз, головные боли при чтении и затруднения при работе с мелкими предметами около глаз.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3075" y="2017750"/>
            <a:ext cx="3708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Дальнозоркость возникает из-за укороченного глазного яблока, что приводит к фокусировке изображения за сетчаткой. Зрение вблизи ухудшается.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1210" y="1676050"/>
            <a:ext cx="3886880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миопии и гиперметропии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между близорукостью и дальнозоркостью по признакам и проявлениям.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понимание различий помогает выбрать правильные методы коррекции зрения.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справочники и офтальмологические исследования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2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Астигматизм: причины и признаки болезни
</a:t>
            </a:r>
            <a:endParaRPr lang="en-US" sz="3022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5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Искажение изображения из-за неправильной формы глаза
</a:t>
            </a:r>
            <a:pPr algn="l" indent="0" marL="0">
              <a:lnSpc>
                <a:spcPct val="90000"/>
              </a:lnSpc>
              <a:buNone/>
            </a:pPr>
            <a:r>
              <a:rPr lang="en-US" sz="145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Астигматизм возникает, когда роговица или хрусталик имеют неправильную форму. В результате изображение становится размытым или двоится, что затрудняет чтение и рассматривание предметов.
</a:t>
            </a:r>
            <a:endParaRPr lang="en-US" sz="1458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Утомляемость глаз как симптом astigmatизма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ощущение усталости и напряжения в глазах – один из признаков астигматизма. Особенно это заметно после длительной работы на близком расстоянии или при плохом освещении.
</a:t>
            </a:r>
            <a:endParaRPr lang="en-US" sz="1585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Варианты коррекции астигматизма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исправления астигматизма применяют цилиндрические очки, специальные контактные линзы и иногда хирургические методы. Выбор зависит от степени и индивидуальных особенностей зрения.
</a:t>
            </a:r>
            <a:endParaRPr lang="en-US" sz="1585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2911" y="1733225"/>
            <a:ext cx="5425677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методы коррекции зрения различаются по принципу действия, ограничениям и особенностям использования.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метод имеет свои преимущества и ограничения, выбор зависит от возраста, состояния глаз и образа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рекомендации офтальмологов, 2023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методов коррекции зрения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перерывы каждые 40 минут при работе с гаджетами или чтении помогают снизить усталость глаз и предотвратить перенапряжение.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освещение рабочего места уменьшает нагрузку на глаза и способствует сохранению остроты зрения в течение дня.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для глаз – гимнастика с фокусировкой и расслаблением мышц помогает снимать напряжение и улучшать кровообращение.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 с витаминами А, С и Е поддерживает здоровье глаз и рекомендуетс я ежегодно проверять зрение у офтальмолога.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8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Профилактика: что помогает сохранить зрение
</a:t>
            </a:r>
            <a:endParaRPr lang="en-US" sz="268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морковь способна вылечить серьёзное ухудшение зрения. Факт: витамин А важен для глаз, но не исправляет основные дефекты зрения.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просмотр телевизора с близкого расстояния вызывает миопию. Факт: миопия зависит от других факторов, а не от дистанции просмотра телевизора.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постоянное ношение очков ухудшает зрение. Факт: правильно подобранные очки не вредят, а помогают снизить нагрузку на глаза.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о нарушениях зрения и научные факты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7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у подростков: почему появляются проблемы
</a:t>
            </a:r>
            <a:endParaRPr lang="en-US" sz="2678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наследственности и образа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46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предрасположенность усиливает риск развития миопии, особенно при недостаточной физической активности. Исследования показывают, что ежедневно два часа на свежем воздухе снижают вероятность ухудшения зрения.
</a:t>
            </a:r>
            <a:endParaRPr lang="en-US" sz="1465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современных гаджетов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Длительная работа с планшетами, смартфонами и книгами в сочетании с плохим освещением и неправильной осанкой часто приводит к ухудшению зрения у подростков. Важно соблюдать режим и делать перерывы.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остроты зрения по таблице Сивцева позволяет определить базовые дефекты и назначить дальнейшие исследования.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внутриглазного давления и осмотр глазного дна помогают выявить скрытые заболевания и осложнения, влияющие на зрение.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компьютерные системы уточняют тип нарушения и облегчают подбор индивидуальных методов коррекции, повышая эффективность лечения.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Диагностика: как выявляют нарушения зрения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нарушений зрения: мировые и российские тенденции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80% проблем со зрением можно предотвратить или вылечить при своевременной диагностике и лечении.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нарушений требует активного внедрения профилактических программ и доступных методов коррекции.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здравоохранения, Российский офтальмологический центр, 2023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50" y="1067812"/>
            <a:ext cx="4068000" cy="20300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350" y="1067812"/>
            <a:ext cx="4068000" cy="20300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6093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Луи Брайль, полностью потерявший зрение в раннем возрасте, разработал систему рельефного шрифта, которая до сих пор используется миллионами незрячих людей по всему миру, открывая новые возможности для обучения и коммуникации.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93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Луи Брайль: создатель шрифта для незрячих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58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Испытав потерю зрения в 12 лет, Бочелли достиг выдающихся успехов в музыкальной карьере. Его пример показывает, что даже при серьёзных нарушениях зрения можно добиться мирового признания.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058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Андреа Бочелли: всемирно известный певец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личности с нарушениями зрения
</a:t>
            </a:r>
            <a:endParaRPr lang="en-US" sz="297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 стволовые технологии обещают восстанавливать повреждённые структуры глаза и возвращать зрение при сложных заболеваниях.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коррекции зрения: новые технологии и возможности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Смарт-контактные линзы с интегрированными датчиками могут в будущем мониторить состояние глаз и облегчать коррекцию в реальном времени.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Лазерные методы постоянно совершенствуются, становясь более точными и безопасными, расширяя круг пациентов и снижая риски.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платформы для контроля зрения позволят проводить диагностику и подбор коррекции на расстоянии, делая помощь доступнее.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сохранить зрение и почему это важно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 — наш главный орган восприятия мира, и забота о нём требует регулярной профилактики, своевременной диагностики и использования современных методов коррекции.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2026-05-09T14:19:33Z</dcterms:created>
  <dcterms:modified xsi:type="dcterms:W3CDTF">2026-05-09T14:19:33Z</dcterms:modified>
</cp:coreProperties>
</file>