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image" Target="../media/image-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image" Target="../media/image-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jpe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image" Target="../media/image-3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jpe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image" Target="../media/image-4-5.png"/><Relationship Id="rId6" Type="http://schemas.openxmlformats.org/officeDocument/2006/relationships/image" Target="../media/image-4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jpe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image" Target="../media/image-7-5.png"/><Relationship Id="rId6" Type="http://schemas.openxmlformats.org/officeDocument/2006/relationships/image" Target="../media/image-7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jpe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image" Target="../media/image-8-5.png"/><Relationship Id="rId6" Type="http://schemas.openxmlformats.org/officeDocument/2006/relationships/image" Target="../media/image-8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jpe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image" Target="../media/image-10-5.png"/><Relationship Id="rId6" Type="http://schemas.openxmlformats.org/officeDocument/2006/relationships/image" Target="../media/image-10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image" Target="../media/image-11-5.png"/><Relationship Id="rId6" Type="http://schemas.openxmlformats.org/officeDocument/2006/relationships/image" Target="../media/image-11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image" Target="../media/image-14-5.png"/><Relationship Id="rId6" Type="http://schemas.openxmlformats.org/officeDocument/2006/relationships/image" Target="../media/image-14-6.png"/><Relationship Id="rId7" Type="http://schemas.openxmlformats.org/officeDocument/2006/relationships/image" Target="../media/image-14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jpeg"/><Relationship Id="rId4" Type="http://schemas.openxmlformats.org/officeDocument/2006/relationships/image" Target="../media/image-16-4.jpeg"/><Relationship Id="rId5" Type="http://schemas.openxmlformats.org/officeDocument/2006/relationships/image" Target="../media/image-16-5.jpeg"/><Relationship Id="rId6" Type="http://schemas.openxmlformats.org/officeDocument/2006/relationships/image" Target="../media/image-16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image" Target="../media/image-18-5.png"/><Relationship Id="rId6" Type="http://schemas.openxmlformats.org/officeDocument/2006/relationships/image" Target="../media/image-18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89" y="0"/>
            <a:ext cx="4112121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590000" y="1680150"/>
            <a:ext cx="4154400" cy="1696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Построение графиков функций: от формулы к визуальному анализу
</a:t>
            </a:r>
            <a:endParaRPr lang="en-US" sz="2600" dirty="0"/>
          </a:p>
        </p:txBody>
      </p:sp>
      <p:sp>
        <p:nvSpPr>
          <p:cNvPr id="6" name="Text 1"/>
          <p:cNvSpPr txBox="1"/>
          <p:nvPr/>
        </p:nvSpPr>
        <p:spPr>
          <a:xfrm>
            <a:off x="4590075" y="3832150"/>
            <a:ext cx="4154400" cy="10392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 формулы к точкам, от точек к смыслу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99999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2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74300" y="1176343"/>
            <a:ext cx="4442400" cy="3197313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990100" y="1594875"/>
            <a:ext cx="3516300" cy="2348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График показывает поведение функции быстрее любой формулы: где она растёт, убывает, обращается в ноль и меняет характер. Это основа для анализа, решения задач и подготовки к экзаменам.
</a:t>
            </a:r>
            <a:endParaRPr lang="en-US" sz="1100" dirty="0"/>
          </a:p>
        </p:txBody>
      </p:sp>
      <p:sp>
        <p:nvSpPr>
          <p:cNvPr id="6" name="Text 1"/>
          <p:cNvSpPr txBox="1"/>
          <p:nvPr/>
        </p:nvSpPr>
        <p:spPr>
          <a:xfrm>
            <a:off x="174300" y="218994"/>
            <a:ext cx="8795400" cy="769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графики важны в 10 классе
</a:t>
            </a:r>
            <a:endParaRPr lang="en-US" sz="2100" dirty="0"/>
          </a:p>
        </p:txBody>
      </p:sp>
      <p:sp>
        <p:nvSpPr>
          <p:cNvPr id="7" name="Text 2"/>
          <p:cNvSpPr txBox="1"/>
          <p:nvPr/>
        </p:nvSpPr>
        <p:spPr>
          <a:xfrm>
            <a:off x="8744375" y="4848400"/>
            <a:ext cx="344700" cy="63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66666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7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256766" y="992450"/>
            <a:ext cx="3885867" cy="40329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174300" y="251050"/>
            <a:ext cx="8795400" cy="56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Координатная плоскость и запись точек
</a:t>
            </a:r>
            <a:endParaRPr lang="en-US" sz="2100" dirty="0"/>
          </a:p>
        </p:txBody>
      </p:sp>
      <p:sp>
        <p:nvSpPr>
          <p:cNvPr id="9" name="Text 1"/>
          <p:cNvSpPr txBox="1"/>
          <p:nvPr/>
        </p:nvSpPr>
        <p:spPr>
          <a:xfrm>
            <a:off x="8744375" y="4848400"/>
            <a:ext cx="344700" cy="63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66666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700" dirty="0"/>
          </a:p>
        </p:txBody>
      </p:sp>
      <p:sp>
        <p:nvSpPr>
          <p:cNvPr id="10" name="Text 2"/>
          <p:cNvSpPr txBox="1"/>
          <p:nvPr/>
        </p:nvSpPr>
        <p:spPr>
          <a:xfrm>
            <a:off x="324175" y="1293900"/>
            <a:ext cx="4198200" cy="69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Оси координат
</a:t>
            </a:r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Ось Ox задаёт значения аргумента x, а ось Oy — значения функции y. Вместе они образуют систему, в которой каждая точка имеет строго определённое положение.
</a:t>
            </a:r>
            <a:endParaRPr lang="en-US" sz="1000" dirty="0"/>
          </a:p>
        </p:txBody>
      </p:sp>
      <p:sp>
        <p:nvSpPr>
          <p:cNvPr id="11" name="Text 3"/>
          <p:cNvSpPr txBox="1"/>
          <p:nvPr/>
        </p:nvSpPr>
        <p:spPr>
          <a:xfrm>
            <a:off x="324175" y="2268400"/>
            <a:ext cx="4198200" cy="69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Начало отсчёта
</a:t>
            </a:r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Точка пересечения осей называется началом координат и записывается как (0; 0). От неё удобно отсчитывать все остальные точки графика влево, вправо, вверх и вниз.
</a:t>
            </a:r>
            <a:endParaRPr lang="en-US" sz="1000" dirty="0"/>
          </a:p>
        </p:txBody>
      </p:sp>
      <p:sp>
        <p:nvSpPr>
          <p:cNvPr id="12" name="Text 4"/>
          <p:cNvSpPr txBox="1"/>
          <p:nvPr/>
        </p:nvSpPr>
        <p:spPr>
          <a:xfrm>
            <a:off x="324175" y="3242900"/>
            <a:ext cx="4198200" cy="69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Запись точки
</a:t>
            </a:r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Координаты точки записывают в виде (x; y): сначала указывают абсциссу, затем ординату. Такой порядок обязателен, иначе точка на плоскости окажется в другом месте.
</a:t>
            </a:r>
            <a:endParaRPr lang="en-US" sz="1000" dirty="0"/>
          </a:p>
        </p:txBody>
      </p:sp>
      <p:sp>
        <p:nvSpPr>
          <p:cNvPr id="13" name="Text 5"/>
          <p:cNvSpPr txBox="1"/>
          <p:nvPr/>
        </p:nvSpPr>
        <p:spPr>
          <a:xfrm>
            <a:off x="324175" y="4217400"/>
            <a:ext cx="4198200" cy="69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Роль масштаба
</a:t>
            </a:r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Выбор масштаба влияет на точность и наглядность построения. При слишком крупном или слишком мелком шаге можно исказить форму графика и скрыть важные особенности.
</a:t>
            </a:r>
            <a:endParaRPr lang="en-US" sz="10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91000" y="2543279"/>
            <a:ext cx="3697800" cy="2430292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415050" y="450100"/>
            <a:ext cx="3151200" cy="1851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значений как основа построения графика
</a:t>
            </a:r>
            <a:endParaRPr lang="en-US" sz="2100" dirty="0"/>
          </a:p>
        </p:txBody>
      </p:sp>
      <p:sp>
        <p:nvSpPr>
          <p:cNvPr id="9" name="Text 1"/>
          <p:cNvSpPr txBox="1"/>
          <p:nvPr/>
        </p:nvSpPr>
        <p:spPr>
          <a:xfrm>
            <a:off x="8744375" y="4848400"/>
            <a:ext cx="344700" cy="63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66666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700" dirty="0"/>
          </a:p>
        </p:txBody>
      </p:sp>
      <p:sp>
        <p:nvSpPr>
          <p:cNvPr id="10" name="Text 2"/>
          <p:cNvSpPr txBox="1"/>
          <p:nvPr/>
        </p:nvSpPr>
        <p:spPr>
          <a:xfrm>
            <a:off x="4361275" y="428051"/>
            <a:ext cx="4286700" cy="72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39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Подбор аргументов
</a:t>
            </a:r>
            <a:pPr algn="l" indent="0" marL="0">
              <a:lnSpc>
                <a:spcPct val="115000"/>
              </a:lnSpc>
              <a:buNone/>
            </a:pPr>
            <a:r>
              <a:rPr lang="en-US" sz="94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4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выбирают несколько значений x: отрицательные, ноль и положительные числа. Такой набор позволяет увидеть поведение функции по обе стороны от начала координат.
</a:t>
            </a:r>
            <a:endParaRPr lang="en-US" sz="1139" dirty="0"/>
          </a:p>
        </p:txBody>
      </p:sp>
      <p:sp>
        <p:nvSpPr>
          <p:cNvPr id="11" name="Text 3"/>
          <p:cNvSpPr txBox="1"/>
          <p:nvPr/>
        </p:nvSpPr>
        <p:spPr>
          <a:xfrm>
            <a:off x="4361275" y="1598161"/>
            <a:ext cx="4286700" cy="72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39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Вычисление значений
</a:t>
            </a:r>
            <a:pPr algn="l" indent="0" marL="0">
              <a:lnSpc>
                <a:spcPct val="115000"/>
              </a:lnSpc>
              <a:buNone/>
            </a:pPr>
            <a:r>
              <a:rPr lang="en-US" sz="94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4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 каждого выбранного x подставляют его в формулу и находят соответствующее y. Полученные пары образуют таблицу, по которой затем строится график.
</a:t>
            </a:r>
            <a:endParaRPr lang="en-US" sz="1139" dirty="0"/>
          </a:p>
        </p:txBody>
      </p:sp>
      <p:sp>
        <p:nvSpPr>
          <p:cNvPr id="12" name="Text 4"/>
          <p:cNvSpPr txBox="1"/>
          <p:nvPr/>
        </p:nvSpPr>
        <p:spPr>
          <a:xfrm>
            <a:off x="4361275" y="2768270"/>
            <a:ext cx="4286700" cy="72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39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Достаточное число точек
</a:t>
            </a:r>
            <a:pPr algn="l" indent="0" marL="0">
              <a:lnSpc>
                <a:spcPct val="115000"/>
              </a:lnSpc>
              <a:buNone/>
            </a:pPr>
            <a:r>
              <a:rPr lang="en-US" sz="94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4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Обычно хватает 5–7 опорных точек. Для прямой этого достаточно, чтобы уверенно провести линию, а для параболы — увидеть общий изгиб и положение вершины.
</a:t>
            </a:r>
            <a:endParaRPr lang="en-US" sz="1139" dirty="0"/>
          </a:p>
        </p:txBody>
      </p:sp>
      <p:sp>
        <p:nvSpPr>
          <p:cNvPr id="13" name="Text 5"/>
          <p:cNvSpPr txBox="1"/>
          <p:nvPr/>
        </p:nvSpPr>
        <p:spPr>
          <a:xfrm>
            <a:off x="4361275" y="3938396"/>
            <a:ext cx="4286700" cy="72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58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Точность построения
</a:t>
            </a:r>
            <a:pPr algn="l" indent="0" marL="0">
              <a:lnSpc>
                <a:spcPct val="115000"/>
              </a:lnSpc>
              <a:buNone/>
            </a:pPr>
            <a:r>
              <a:rPr lang="en-US" sz="96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6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 аккуратнее таблица, тем надёжнее график. Ошибка в одном значении сразу сдвигает точку и может изменить весь внешний вид построения.
</a:t>
            </a:r>
            <a:endParaRPr lang="en-US" sz="1158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90525" y="1268222"/>
            <a:ext cx="8349900" cy="2999109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94500" y="251050"/>
            <a:ext cx="8349900" cy="453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Алгоритм построения графика функции
</a:t>
            </a:r>
            <a:endParaRPr lang="en-US" sz="2100" dirty="0"/>
          </a:p>
        </p:txBody>
      </p:sp>
      <p:sp>
        <p:nvSpPr>
          <p:cNvPr id="5" name="Text 1"/>
          <p:cNvSpPr txBox="1"/>
          <p:nvPr/>
        </p:nvSpPr>
        <p:spPr>
          <a:xfrm>
            <a:off x="394500" y="704425"/>
            <a:ext cx="8349900" cy="453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шагов от формулы к проверенному графику
</a:t>
            </a:r>
            <a:endParaRPr lang="en-US" sz="1200" dirty="0"/>
          </a:p>
        </p:txBody>
      </p:sp>
      <p:sp>
        <p:nvSpPr>
          <p:cNvPr id="6" name="Text 2"/>
          <p:cNvSpPr txBox="1"/>
          <p:nvPr/>
        </p:nvSpPr>
        <p:spPr>
          <a:xfrm>
            <a:off x="8744375" y="4848400"/>
            <a:ext cx="344700" cy="63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66666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7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96800" y="1795646"/>
            <a:ext cx="3789300" cy="2368908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140175" y="1666465"/>
            <a:ext cx="3535200" cy="1035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помогает сразу увидеть, какой график строится по двум точкам, а какой требует поиска вершины, асимптот или опорной симметрии.
</a:t>
            </a:r>
            <a:endParaRPr lang="en-US" sz="1200" dirty="0"/>
          </a:p>
        </p:txBody>
      </p:sp>
      <p:sp>
        <p:nvSpPr>
          <p:cNvPr id="7" name="Text 1"/>
          <p:cNvSpPr txBox="1"/>
          <p:nvPr/>
        </p:nvSpPr>
        <p:spPr>
          <a:xfrm>
            <a:off x="5140175" y="2811912"/>
            <a:ext cx="3535200" cy="1035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 сложнее форма графика, тем больше контрольных признаков нужно проверить при построении.
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4775075" y="4308275"/>
            <a:ext cx="4010400" cy="207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30039"/>
              </a:lnSpc>
              <a:buNone/>
            </a:pPr>
            <a:r>
              <a:rPr lang="en-US" sz="900" dirty="0">
                <a:solidFill>
                  <a:srgbClr val="CCCCC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Школьный курс алгебры 10 класса
</a:t>
            </a:r>
            <a:endParaRPr lang="en-US" sz="900" dirty="0"/>
          </a:p>
        </p:txBody>
      </p:sp>
      <p:sp>
        <p:nvSpPr>
          <p:cNvPr id="9" name="Text 3"/>
          <p:cNvSpPr txBox="1"/>
          <p:nvPr/>
        </p:nvSpPr>
        <p:spPr>
          <a:xfrm>
            <a:off x="8744375" y="4848400"/>
            <a:ext cx="344700" cy="63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66666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700" dirty="0"/>
          </a:p>
        </p:txBody>
      </p:sp>
      <p:sp>
        <p:nvSpPr>
          <p:cNvPr id="10" name="Text 4"/>
          <p:cNvSpPr txBox="1"/>
          <p:nvPr/>
        </p:nvSpPr>
        <p:spPr>
          <a:xfrm>
            <a:off x="423700" y="378826"/>
            <a:ext cx="8215800" cy="63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виды графиков в школьном курсе
</a:t>
            </a:r>
            <a:endParaRPr lang="en-US" sz="21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21212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74300" y="2986347"/>
            <a:ext cx="8834100" cy="1915205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744375" y="4848400"/>
            <a:ext cx="344700" cy="63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66666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700" dirty="0"/>
          </a:p>
        </p:txBody>
      </p:sp>
      <p:sp>
        <p:nvSpPr>
          <p:cNvPr id="9" name="Text 1"/>
          <p:cNvSpPr txBox="1"/>
          <p:nvPr/>
        </p:nvSpPr>
        <p:spPr>
          <a:xfrm>
            <a:off x="174300" y="251050"/>
            <a:ext cx="8728800" cy="63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Линейная функция и её график
</a:t>
            </a:r>
            <a:endParaRPr lang="en-US" sz="2100" dirty="0"/>
          </a:p>
        </p:txBody>
      </p:sp>
      <p:sp>
        <p:nvSpPr>
          <p:cNvPr id="10" name="Text 2"/>
          <p:cNvSpPr txBox="1"/>
          <p:nvPr/>
        </p:nvSpPr>
        <p:spPr>
          <a:xfrm>
            <a:off x="3380781" y="1774728"/>
            <a:ext cx="2363100" cy="87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5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Смысл коэффициентов
</a:t>
            </a:r>
            <a:pPr algn="l" indent="0" marL="0">
              <a:lnSpc>
                <a:spcPct val="115000"/>
              </a:lnSpc>
              <a:buNone/>
            </a:pPr>
            <a:r>
              <a:rPr lang="en-US" sz="85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5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Число k задаёт наклон прямой: при положительном значении функция возрастает, при отрицательном — убывает. Коэффициент b показывает пересечение с осью Oy.
</a:t>
            </a:r>
            <a:endParaRPr lang="en-US" sz="856" dirty="0"/>
          </a:p>
        </p:txBody>
      </p:sp>
      <p:sp>
        <p:nvSpPr>
          <p:cNvPr id="11" name="Text 3"/>
          <p:cNvSpPr txBox="1"/>
          <p:nvPr/>
        </p:nvSpPr>
        <p:spPr>
          <a:xfrm>
            <a:off x="6243625" y="1774728"/>
            <a:ext cx="2363100" cy="87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5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Построение по двум точкам
</a:t>
            </a:r>
            <a:pPr algn="l" indent="0" marL="0">
              <a:lnSpc>
                <a:spcPct val="115000"/>
              </a:lnSpc>
              <a:buNone/>
            </a:pPr>
            <a:r>
              <a:rPr lang="en-US" sz="85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5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Чтобы построить линейную функцию, достаточно найти две точки, отметить их на координатной плоскости и провести через них прямую. Дополнительные точки служат проверкой.
</a:t>
            </a:r>
            <a:endParaRPr lang="en-US" sz="854" dirty="0"/>
          </a:p>
        </p:txBody>
      </p:sp>
      <p:sp>
        <p:nvSpPr>
          <p:cNvPr id="12" name="Text 4"/>
          <p:cNvSpPr txBox="1"/>
          <p:nvPr/>
        </p:nvSpPr>
        <p:spPr>
          <a:xfrm>
            <a:off x="460925" y="1774728"/>
            <a:ext cx="2363100" cy="87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Общий вид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График функции y = kx + b всегда является прямой. Это один из самых простых и удобных для анализа типов графиков в школьной алгебре.
</a:t>
            </a:r>
            <a:endParaRPr lang="en-US" sz="9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256110" y="992450"/>
            <a:ext cx="3887180" cy="40329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174300" y="251050"/>
            <a:ext cx="8795400" cy="56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Квадратичная функция и парабола
</a:t>
            </a:r>
            <a:endParaRPr lang="en-US" sz="2100" dirty="0"/>
          </a:p>
        </p:txBody>
      </p:sp>
      <p:sp>
        <p:nvSpPr>
          <p:cNvPr id="9" name="Text 1"/>
          <p:cNvSpPr txBox="1"/>
          <p:nvPr/>
        </p:nvSpPr>
        <p:spPr>
          <a:xfrm>
            <a:off x="8744375" y="4848400"/>
            <a:ext cx="344700" cy="63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66666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700" dirty="0"/>
          </a:p>
        </p:txBody>
      </p:sp>
      <p:sp>
        <p:nvSpPr>
          <p:cNvPr id="10" name="Text 2"/>
          <p:cNvSpPr txBox="1"/>
          <p:nvPr/>
        </p:nvSpPr>
        <p:spPr>
          <a:xfrm>
            <a:off x="324175" y="1293900"/>
            <a:ext cx="4198200" cy="69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Форма графика
</a:t>
            </a:r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График функции y = ax^2 + bx + c называется параболой. Его форма отличается плавным изгибом и хорошо заметной осью симметрии.
</a:t>
            </a:r>
            <a:endParaRPr lang="en-US" sz="1000" dirty="0"/>
          </a:p>
        </p:txBody>
      </p:sp>
      <p:sp>
        <p:nvSpPr>
          <p:cNvPr id="11" name="Text 3"/>
          <p:cNvSpPr txBox="1"/>
          <p:nvPr/>
        </p:nvSpPr>
        <p:spPr>
          <a:xfrm>
            <a:off x="324175" y="2268400"/>
            <a:ext cx="4198200" cy="69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Направление ветвей
</a:t>
            </a:r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Знак коэффициента a определяет, куда направлены ветви параболы: вверх при a &gt; 0 и вниз при a &lt; 0. Это сразу подсказывает общий вид графика.
</a:t>
            </a:r>
            <a:endParaRPr lang="en-US" sz="1000" dirty="0"/>
          </a:p>
        </p:txBody>
      </p:sp>
      <p:sp>
        <p:nvSpPr>
          <p:cNvPr id="12" name="Text 4"/>
          <p:cNvSpPr txBox="1"/>
          <p:nvPr/>
        </p:nvSpPr>
        <p:spPr>
          <a:xfrm>
            <a:off x="324175" y="3242900"/>
            <a:ext cx="4198200" cy="69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Вершина и симметрия
</a:t>
            </a:r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Вершина показывает максимум или минимум функции, а ось симметрии делит график на две равные части. Эти элементы особенно важны при точном построении.
</a:t>
            </a:r>
            <a:endParaRPr lang="en-US" sz="1000" dirty="0"/>
          </a:p>
        </p:txBody>
      </p:sp>
      <p:sp>
        <p:nvSpPr>
          <p:cNvPr id="13" name="Text 5"/>
          <p:cNvSpPr txBox="1"/>
          <p:nvPr/>
        </p:nvSpPr>
        <p:spPr>
          <a:xfrm>
            <a:off x="324175" y="4217400"/>
            <a:ext cx="4198200" cy="69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Контрольные точки
</a:t>
            </a:r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 построения удобно находить вершину, ось симметрии и нули функции. Затем добавляют несколько точек по обе стороны от вершины для проверки формы.
</a:t>
            </a:r>
            <a:endParaRPr lang="en-US" sz="10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78825" y="2017583"/>
            <a:ext cx="3832800" cy="1527484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174300" y="251050"/>
            <a:ext cx="8795400" cy="63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ключевых параметров популярных функций
</a:t>
            </a:r>
            <a:endParaRPr lang="en-US" sz="2100" dirty="0"/>
          </a:p>
        </p:txBody>
      </p:sp>
      <p:sp>
        <p:nvSpPr>
          <p:cNvPr id="6" name="Text 1"/>
          <p:cNvSpPr txBox="1"/>
          <p:nvPr/>
        </p:nvSpPr>
        <p:spPr>
          <a:xfrm>
            <a:off x="4911450" y="1891402"/>
            <a:ext cx="3652200" cy="79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показывает, как вид функции влияет на форму графика, симметрию и набор характерных признаков.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4911450" y="2927325"/>
            <a:ext cx="3652200" cy="79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Тип функции определяет способ построения: от простой прямой до графиков с симметрией, ветвями и вершиной.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4911450" y="3981750"/>
            <a:ext cx="3652200" cy="207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30039"/>
              </a:lnSpc>
              <a:buNone/>
            </a:pPr>
            <a:r>
              <a:rPr lang="en-US" sz="900" dirty="0">
                <a:solidFill>
                  <a:srgbClr val="CCCCC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Школьный курс алгебры 10 класса
</a:t>
            </a:r>
            <a:endParaRPr lang="en-US" sz="900" dirty="0"/>
          </a:p>
        </p:txBody>
      </p:sp>
      <p:sp>
        <p:nvSpPr>
          <p:cNvPr id="9" name="Text 4"/>
          <p:cNvSpPr txBox="1"/>
          <p:nvPr/>
        </p:nvSpPr>
        <p:spPr>
          <a:xfrm>
            <a:off x="8744375" y="4848400"/>
            <a:ext cx="344700" cy="63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66666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7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92925" y="980075"/>
            <a:ext cx="3693950" cy="39567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174300" y="251050"/>
            <a:ext cx="8795400" cy="63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Нули функции и точки пересечения с осями
</a:t>
            </a:r>
            <a:endParaRPr lang="en-US" sz="2100" dirty="0"/>
          </a:p>
        </p:txBody>
      </p:sp>
      <p:sp>
        <p:nvSpPr>
          <p:cNvPr id="9" name="Text 1"/>
          <p:cNvSpPr txBox="1"/>
          <p:nvPr/>
        </p:nvSpPr>
        <p:spPr>
          <a:xfrm>
            <a:off x="8744375" y="4848400"/>
            <a:ext cx="344700" cy="63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66666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700" dirty="0"/>
          </a:p>
        </p:txBody>
      </p:sp>
      <p:sp>
        <p:nvSpPr>
          <p:cNvPr id="10" name="Text 2"/>
          <p:cNvSpPr txBox="1"/>
          <p:nvPr/>
        </p:nvSpPr>
        <p:spPr>
          <a:xfrm>
            <a:off x="4654275" y="1468443"/>
            <a:ext cx="3815700" cy="81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8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Нули функции
</a:t>
            </a:r>
            <a:pPr algn="l" indent="0" marL="0">
              <a:lnSpc>
                <a:spcPct val="115000"/>
              </a:lnSpc>
              <a:buNone/>
            </a:pPr>
            <a:r>
              <a:rPr lang="en-US" sz="90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Нулями функции называют значения x, при которых y = 0. На графике это точки, где линия пересекает ось Ox и меняет знак значения.
</a:t>
            </a:r>
            <a:endParaRPr lang="en-US" sz="1083" dirty="0"/>
          </a:p>
        </p:txBody>
      </p:sp>
      <p:sp>
        <p:nvSpPr>
          <p:cNvPr id="11" name="Text 3"/>
          <p:cNvSpPr txBox="1"/>
          <p:nvPr/>
        </p:nvSpPr>
        <p:spPr>
          <a:xfrm>
            <a:off x="4654275" y="2777515"/>
            <a:ext cx="3815700" cy="81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8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Пересечение с Oy
</a:t>
            </a:r>
            <a:pPr algn="l" indent="0" marL="0">
              <a:lnSpc>
                <a:spcPct val="115000"/>
              </a:lnSpc>
              <a:buNone/>
            </a:pPr>
            <a:r>
              <a:rPr lang="en-US" sz="90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x = 0, получают значение функции в начале координат. Эта точка показывает, где график пересекает ось Oy, и служит важной проверкой построения.
</a:t>
            </a:r>
            <a:endParaRPr lang="en-US" sz="1083" dirty="0"/>
          </a:p>
        </p:txBody>
      </p:sp>
      <p:sp>
        <p:nvSpPr>
          <p:cNvPr id="12" name="Text 4"/>
          <p:cNvSpPr txBox="1"/>
          <p:nvPr/>
        </p:nvSpPr>
        <p:spPr>
          <a:xfrm>
            <a:off x="4654275" y="4086587"/>
            <a:ext cx="3815700" cy="81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8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Зачем их искать
</a:t>
            </a:r>
            <a:pPr algn="l" indent="0" marL="0">
              <a:lnSpc>
                <a:spcPct val="115000"/>
              </a:lnSpc>
              <a:buNone/>
            </a:pPr>
            <a:r>
              <a:rPr lang="en-US" sz="90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Нули и пересечения с осями помогают понять, где функция положительна или отрицательна. Кроме того, они позволяют быстро заметить ошибки в таблице или в самом графике.
</a:t>
            </a:r>
            <a:endParaRPr lang="en-US" sz="1083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174300" y="251050"/>
            <a:ext cx="8795400" cy="63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Область определения и область значений функции
</a:t>
            </a:r>
            <a:endParaRPr lang="en-US" sz="2100" dirty="0"/>
          </a:p>
        </p:txBody>
      </p:sp>
      <p:sp>
        <p:nvSpPr>
          <p:cNvPr id="9" name="Text 1"/>
          <p:cNvSpPr txBox="1"/>
          <p:nvPr/>
        </p:nvSpPr>
        <p:spPr>
          <a:xfrm>
            <a:off x="2584042" y="2060050"/>
            <a:ext cx="1802400" cy="206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Какие значения принимает y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Область значений описывает все возможные результаты вычисления функции. По ней видно, какие высоты или уровни может достигать график на координатной плоскости.
</a:t>
            </a:r>
            <a:endParaRPr lang="en-US" sz="1100" dirty="0"/>
          </a:p>
        </p:txBody>
      </p:sp>
      <p:sp>
        <p:nvSpPr>
          <p:cNvPr id="10" name="Text 2"/>
          <p:cNvSpPr txBox="1"/>
          <p:nvPr/>
        </p:nvSpPr>
        <p:spPr>
          <a:xfrm>
            <a:off x="4751171" y="2060050"/>
            <a:ext cx="1802400" cy="206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Ограничения формулы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 дробных выражений знаменатель не должен обращаться в нуль, а в корне подкоренное выражение обязано быть неотрицательным. Именно эти условия создают промежутки, где график отсутствует.
</a:t>
            </a:r>
            <a:endParaRPr lang="en-US" sz="1100" dirty="0"/>
          </a:p>
        </p:txBody>
      </p:sp>
      <p:sp>
        <p:nvSpPr>
          <p:cNvPr id="11" name="Text 3"/>
          <p:cNvSpPr txBox="1"/>
          <p:nvPr/>
        </p:nvSpPr>
        <p:spPr>
          <a:xfrm>
            <a:off x="6918325" y="2060050"/>
            <a:ext cx="1802400" cy="206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Связь с видом графика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Ограничения определяют разрывы, обрывы и особую форму линии. Поэтому прежде чем строить график, нужно проверить формулу на допустимость значений и учесть все ограничения.
</a:t>
            </a:r>
            <a:endParaRPr lang="en-US" sz="1100" dirty="0"/>
          </a:p>
        </p:txBody>
      </p:sp>
      <p:sp>
        <p:nvSpPr>
          <p:cNvPr id="12" name="Text 4"/>
          <p:cNvSpPr txBox="1"/>
          <p:nvPr/>
        </p:nvSpPr>
        <p:spPr>
          <a:xfrm>
            <a:off x="416900" y="2060050"/>
            <a:ext cx="1802400" cy="206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Где функция имеет смысл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Область определения задаёт все значения аргумента x, при которых формула корректна. Она показывает, какие точки вообще можно нанести на график без нарушения условий задачи.
</a:t>
            </a:r>
            <a:endParaRPr lang="en-US" sz="1100" dirty="0"/>
          </a:p>
        </p:txBody>
      </p:sp>
      <p:sp>
        <p:nvSpPr>
          <p:cNvPr id="13" name="Text 5"/>
          <p:cNvSpPr txBox="1"/>
          <p:nvPr/>
        </p:nvSpPr>
        <p:spPr>
          <a:xfrm>
            <a:off x="8744375" y="4848400"/>
            <a:ext cx="344700" cy="63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66666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7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96800" y="1795646"/>
            <a:ext cx="3789300" cy="2368908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140175" y="1666465"/>
            <a:ext cx="3535200" cy="1035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14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одном наборе значений видно, что коэффициенты меняют не только наклон, но и положение прямой. Это помогает быстро оценивать поведение функции без полного построения.
</a:t>
            </a:r>
            <a:endParaRPr lang="en-US" sz="1143" dirty="0"/>
          </a:p>
        </p:txBody>
      </p:sp>
      <p:sp>
        <p:nvSpPr>
          <p:cNvPr id="7" name="Text 1"/>
          <p:cNvSpPr txBox="1"/>
          <p:nvPr/>
        </p:nvSpPr>
        <p:spPr>
          <a:xfrm>
            <a:off x="5140175" y="2811912"/>
            <a:ext cx="3535200" cy="1035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 больше модуль k, тем круче график; коэффициент b сдвигает его вертикально. Формула напрямую задаёт вид и положение линии.
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4775075" y="4308275"/>
            <a:ext cx="4010400" cy="207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30039"/>
              </a:lnSpc>
              <a:buNone/>
            </a:pPr>
            <a:r>
              <a:rPr lang="en-US" sz="900" dirty="0">
                <a:solidFill>
                  <a:srgbClr val="CCCCC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Расчёт значений по формулам y = x, y = 2x и y = x + 2; школьная алгебра
</a:t>
            </a:r>
            <a:endParaRPr lang="en-US" sz="900" dirty="0"/>
          </a:p>
        </p:txBody>
      </p:sp>
      <p:sp>
        <p:nvSpPr>
          <p:cNvPr id="9" name="Text 3"/>
          <p:cNvSpPr txBox="1"/>
          <p:nvPr/>
        </p:nvSpPr>
        <p:spPr>
          <a:xfrm>
            <a:off x="8744375" y="4848400"/>
            <a:ext cx="344700" cy="63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66666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700" dirty="0"/>
          </a:p>
        </p:txBody>
      </p:sp>
      <p:sp>
        <p:nvSpPr>
          <p:cNvPr id="10" name="Text 4"/>
          <p:cNvSpPr txBox="1"/>
          <p:nvPr/>
        </p:nvSpPr>
        <p:spPr>
          <a:xfrm>
            <a:off x="423700" y="378826"/>
            <a:ext cx="8215800" cy="63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коэффициенты изменяют график функции
</a:t>
            </a:r>
            <a:endParaRPr lang="en-US" sz="21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90525" y="1268222"/>
            <a:ext cx="8349900" cy="2999109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94500" y="251050"/>
            <a:ext cx="8349900" cy="453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Преобразования графиков без полного построения
</a:t>
            </a:r>
            <a:endParaRPr lang="en-US" sz="2100" dirty="0"/>
          </a:p>
        </p:txBody>
      </p:sp>
      <p:sp>
        <p:nvSpPr>
          <p:cNvPr id="5" name="Text 1"/>
          <p:cNvSpPr txBox="1"/>
          <p:nvPr/>
        </p:nvSpPr>
        <p:spPr>
          <a:xfrm>
            <a:off x="394500" y="704425"/>
            <a:ext cx="8349900" cy="453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18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показывает последовательность преобразований базового графика и помогает строить новые функции по уже известным.
</a:t>
            </a:r>
            <a:endParaRPr lang="en-US" sz="1189" dirty="0"/>
          </a:p>
        </p:txBody>
      </p:sp>
      <p:sp>
        <p:nvSpPr>
          <p:cNvPr id="6" name="Text 2"/>
          <p:cNvSpPr txBox="1"/>
          <p:nvPr/>
        </p:nvSpPr>
        <p:spPr>
          <a:xfrm>
            <a:off x="8744375" y="4848400"/>
            <a:ext cx="344700" cy="63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66666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7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404250" y="450100"/>
            <a:ext cx="3133800" cy="126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Типичные ошибки при построении графиков
</a:t>
            </a:r>
            <a:endParaRPr lang="en-US" sz="2100" dirty="0"/>
          </a:p>
        </p:txBody>
      </p:sp>
      <p:sp>
        <p:nvSpPr>
          <p:cNvPr id="10" name="Text 1"/>
          <p:cNvSpPr txBox="1"/>
          <p:nvPr/>
        </p:nvSpPr>
        <p:spPr>
          <a:xfrm>
            <a:off x="8744375" y="4848400"/>
            <a:ext cx="344700" cy="63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66666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700" dirty="0"/>
          </a:p>
        </p:txBody>
      </p:sp>
      <p:sp>
        <p:nvSpPr>
          <p:cNvPr id="11" name="Text 2"/>
          <p:cNvSpPr txBox="1"/>
          <p:nvPr/>
        </p:nvSpPr>
        <p:spPr>
          <a:xfrm>
            <a:off x="4361275" y="428051"/>
            <a:ext cx="4286700" cy="72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39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Неверный масштаб
</a:t>
            </a:r>
            <a:pPr algn="l" indent="0" marL="0">
              <a:lnSpc>
                <a:spcPct val="115000"/>
              </a:lnSpc>
              <a:buNone/>
            </a:pPr>
            <a:r>
              <a:rPr lang="en-US" sz="94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4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Разный шаг по осям и неаккуратные подписи делений искажают форму графика. Из-за этого прямая кажется более крутой, а парабола — слишком широкой или узкой.
</a:t>
            </a:r>
            <a:endParaRPr lang="en-US" sz="1139" dirty="0"/>
          </a:p>
        </p:txBody>
      </p:sp>
      <p:sp>
        <p:nvSpPr>
          <p:cNvPr id="12" name="Text 3"/>
          <p:cNvSpPr txBox="1"/>
          <p:nvPr/>
        </p:nvSpPr>
        <p:spPr>
          <a:xfrm>
            <a:off x="4361275" y="1598161"/>
            <a:ext cx="4286700" cy="72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39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Путаница со знаками
</a:t>
            </a:r>
            <a:pPr algn="l" indent="0" marL="0">
              <a:lnSpc>
                <a:spcPct val="115000"/>
              </a:lnSpc>
              <a:buNone/>
            </a:pPr>
            <a:r>
              <a:rPr lang="en-US" sz="94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4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Ошибки в вычислении значений x и y смещают точки в неправильную четверть. Особенно часто это случается при работе с отрицательными числами и дробями.
</a:t>
            </a:r>
            <a:endParaRPr lang="en-US" sz="1139" dirty="0"/>
          </a:p>
        </p:txBody>
      </p:sp>
      <p:sp>
        <p:nvSpPr>
          <p:cNvPr id="13" name="Text 4"/>
          <p:cNvSpPr txBox="1"/>
          <p:nvPr/>
        </p:nvSpPr>
        <p:spPr>
          <a:xfrm>
            <a:off x="4361275" y="2768270"/>
            <a:ext cx="4286700" cy="72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39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Мало опорных точек
</a:t>
            </a:r>
            <a:pPr algn="l" indent="0" marL="0">
              <a:lnSpc>
                <a:spcPct val="115000"/>
              </a:lnSpc>
              <a:buNone/>
            </a:pPr>
            <a:r>
              <a:rPr lang="en-US" sz="94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4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взять только одну-две точки, легко не заметить вершину, пересечение с осью или изгиб линии. Для проверки нужны дополнительные значения, особенно вблизи характерных точек.
</a:t>
            </a:r>
            <a:endParaRPr lang="en-US" sz="1139" dirty="0"/>
          </a:p>
        </p:txBody>
      </p:sp>
      <p:sp>
        <p:nvSpPr>
          <p:cNvPr id="14" name="Text 5"/>
          <p:cNvSpPr txBox="1"/>
          <p:nvPr/>
        </p:nvSpPr>
        <p:spPr>
          <a:xfrm>
            <a:off x="4361275" y="3938396"/>
            <a:ext cx="4286700" cy="72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39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Неверное соединение
</a:t>
            </a:r>
            <a:pPr algn="l" indent="0" marL="0">
              <a:lnSpc>
                <a:spcPct val="115000"/>
              </a:lnSpc>
              <a:buNone/>
            </a:pPr>
            <a:r>
              <a:rPr lang="en-US" sz="94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4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Непрерывную функцию соединяют плавно, а разрывную нельзя изображать сплошной линией через пустое место. Способ соединения должен соответствовать виду функции.
</a:t>
            </a:r>
            <a:endParaRPr lang="en-US" sz="1139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863925" y="1932662"/>
            <a:ext cx="3832800" cy="2113676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91150" y="4308275"/>
            <a:ext cx="4010400" cy="302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30039"/>
              </a:lnSpc>
              <a:buNone/>
            </a:pPr>
            <a:r>
              <a:rPr lang="en-US" sz="900" dirty="0">
                <a:solidFill>
                  <a:srgbClr val="CCCCC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Учебная практика и типовые задания по алгебре
</a:t>
            </a:r>
            <a:endParaRPr lang="en-US" sz="900" dirty="0"/>
          </a:p>
        </p:txBody>
      </p:sp>
      <p:sp>
        <p:nvSpPr>
          <p:cNvPr id="6" name="Text 1"/>
          <p:cNvSpPr txBox="1"/>
          <p:nvPr/>
        </p:nvSpPr>
        <p:spPr>
          <a:xfrm>
            <a:off x="785900" y="1934002"/>
            <a:ext cx="3505500" cy="79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06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помогает быстро сопоставить типичную ошибку, её причину и практический способ исправления перед окончательной проверкой графика.
</a:t>
            </a:r>
            <a:endParaRPr lang="en-US" sz="1069" dirty="0"/>
          </a:p>
        </p:txBody>
      </p:sp>
      <p:sp>
        <p:nvSpPr>
          <p:cNvPr id="7" name="Text 2"/>
          <p:cNvSpPr txBox="1"/>
          <p:nvPr/>
        </p:nvSpPr>
        <p:spPr>
          <a:xfrm>
            <a:off x="785900" y="3036675"/>
            <a:ext cx="3505500" cy="79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Контроль масштаба, знаков и характера функции позволяет заметить большую часть ошибок ещё до завершения построения.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8744375" y="4848400"/>
            <a:ext cx="344700" cy="63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66666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700" dirty="0"/>
          </a:p>
        </p:txBody>
      </p:sp>
      <p:sp>
        <p:nvSpPr>
          <p:cNvPr id="9" name="Text 4"/>
          <p:cNvSpPr txBox="1"/>
          <p:nvPr/>
        </p:nvSpPr>
        <p:spPr>
          <a:xfrm>
            <a:off x="423700" y="378826"/>
            <a:ext cx="8215800" cy="63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Ошибки и способы их исправления
</a:t>
            </a:r>
            <a:endParaRPr lang="en-US" sz="21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74300" y="749358"/>
            <a:ext cx="3650100" cy="1318884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74300" y="2164808"/>
            <a:ext cx="3650100" cy="1318884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74300" y="3580258"/>
            <a:ext cx="3650100" cy="1318884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744375" y="4848400"/>
            <a:ext cx="344700" cy="63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66666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700" dirty="0"/>
          </a:p>
        </p:txBody>
      </p:sp>
      <p:sp>
        <p:nvSpPr>
          <p:cNvPr id="9" name="Text 1"/>
          <p:cNvSpPr txBox="1"/>
          <p:nvPr/>
        </p:nvSpPr>
        <p:spPr>
          <a:xfrm>
            <a:off x="4153350" y="1153450"/>
            <a:ext cx="4591200" cy="85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5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Физика: движение и скорость
</a:t>
            </a:r>
            <a:pPr algn="l" indent="0" marL="0">
              <a:lnSpc>
                <a:spcPct val="115000"/>
              </a:lnSpc>
              <a:buNone/>
            </a:pPr>
            <a:r>
              <a:rPr lang="en-US" sz="95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1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Графики в физике показывают, как путь зависит от времени, а скорость — от времени. По ним удобно находить момент остановки, равномерного движения и ускорения, не подставляя значения вручную в каждую формулу.
</a:t>
            </a:r>
            <a:endParaRPr lang="en-US" sz="953" dirty="0"/>
          </a:p>
        </p:txBody>
      </p:sp>
      <p:sp>
        <p:nvSpPr>
          <p:cNvPr id="10" name="Text 2"/>
          <p:cNvSpPr txBox="1"/>
          <p:nvPr/>
        </p:nvSpPr>
        <p:spPr>
          <a:xfrm>
            <a:off x="4153350" y="2568900"/>
            <a:ext cx="4591200" cy="85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5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Экономика: прибыль и затраты
</a:t>
            </a:r>
            <a:pPr algn="l" indent="0" marL="0">
              <a:lnSpc>
                <a:spcPct val="115000"/>
              </a:lnSpc>
              <a:buNone/>
            </a:pPr>
            <a:r>
              <a:rPr lang="en-US" sz="95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1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экономике график помогает увидеть, когда расходы растут быстрее доходов, а когда бизнес выходит в плюс. Такая визуализация делает сравнение периодов наглядным и позволяет искать точки, где меняется тенденция.
</a:t>
            </a:r>
            <a:endParaRPr lang="en-US" sz="953" dirty="0"/>
          </a:p>
        </p:txBody>
      </p:sp>
      <p:sp>
        <p:nvSpPr>
          <p:cNvPr id="11" name="Text 3"/>
          <p:cNvSpPr txBox="1"/>
          <p:nvPr/>
        </p:nvSpPr>
        <p:spPr>
          <a:xfrm>
            <a:off x="4153350" y="3984350"/>
            <a:ext cx="4591200" cy="85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5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Биология и статистика
</a:t>
            </a:r>
            <a:pPr algn="l" indent="0" marL="0">
              <a:lnSpc>
                <a:spcPct val="115000"/>
              </a:lnSpc>
              <a:buNone/>
            </a:pPr>
            <a:r>
              <a:rPr lang="en-US" sz="95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1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биологии графики описывают рост популяции, а в статистике — изменение показателей во времени. По форме кривой можно заметить ускорение роста, замедление или приближение к пределу, что важно для анализа наблюдений.
</a:t>
            </a:r>
            <a:endParaRPr lang="en-US" sz="953" dirty="0"/>
          </a:p>
        </p:txBody>
      </p:sp>
      <p:sp>
        <p:nvSpPr>
          <p:cNvPr id="12" name="Text 4"/>
          <p:cNvSpPr txBox="1"/>
          <p:nvPr/>
        </p:nvSpPr>
        <p:spPr>
          <a:xfrm>
            <a:off x="239600" y="251050"/>
            <a:ext cx="8730300" cy="291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Графики функций в реальной жизни и смежных предметах
</a:t>
            </a:r>
            <a:endParaRPr lang="en-US" sz="21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96800" y="1795646"/>
            <a:ext cx="3789300" cy="2368908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140175" y="1666465"/>
            <a:ext cx="3535200" cy="1035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показывает, что преобразования меняют только положение точек, но не сам характер зависимости. Это особенно удобно при работе с уже знакомыми базовыми графиками.
</a:t>
            </a:r>
            <a:endParaRPr lang="en-US" sz="1200" dirty="0"/>
          </a:p>
        </p:txBody>
      </p:sp>
      <p:sp>
        <p:nvSpPr>
          <p:cNvPr id="7" name="Text 1"/>
          <p:cNvSpPr txBox="1"/>
          <p:nvPr/>
        </p:nvSpPr>
        <p:spPr>
          <a:xfrm>
            <a:off x="5140175" y="2811912"/>
            <a:ext cx="3535200" cy="1035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Сдвиги и отражения позволяют быстро получать новый график из известного. Форму определяет исходная функция, а преобразования меняют только расположение.
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4775075" y="4308275"/>
            <a:ext cx="4010400" cy="207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30039"/>
              </a:lnSpc>
              <a:buNone/>
            </a:pPr>
            <a:r>
              <a:rPr lang="en-US" sz="900" dirty="0">
                <a:solidFill>
                  <a:srgbClr val="CCCCC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Расчёт значений для y = x^2; школьная алгебра
</a:t>
            </a:r>
            <a:endParaRPr lang="en-US" sz="900" dirty="0"/>
          </a:p>
        </p:txBody>
      </p:sp>
      <p:sp>
        <p:nvSpPr>
          <p:cNvPr id="9" name="Text 3"/>
          <p:cNvSpPr txBox="1"/>
          <p:nvPr/>
        </p:nvSpPr>
        <p:spPr>
          <a:xfrm>
            <a:off x="8744375" y="4848400"/>
            <a:ext cx="344700" cy="63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66666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700" dirty="0"/>
          </a:p>
        </p:txBody>
      </p:sp>
      <p:sp>
        <p:nvSpPr>
          <p:cNvPr id="10" name="Text 4"/>
          <p:cNvSpPr txBox="1"/>
          <p:nvPr/>
        </p:nvSpPr>
        <p:spPr>
          <a:xfrm>
            <a:off x="423700" y="378826"/>
            <a:ext cx="8215800" cy="63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Сдвиг и отражение графика на координатной плоскости
</a:t>
            </a:r>
            <a:endParaRPr lang="en-US" sz="21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174300" y="251050"/>
            <a:ext cx="8795400" cy="56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Построение графиков более сложных функций
</a:t>
            </a:r>
            <a:endParaRPr lang="en-US" sz="2100" dirty="0"/>
          </a:p>
        </p:txBody>
      </p:sp>
      <p:sp>
        <p:nvSpPr>
          <p:cNvPr id="9" name="Text 1"/>
          <p:cNvSpPr txBox="1"/>
          <p:nvPr/>
        </p:nvSpPr>
        <p:spPr>
          <a:xfrm>
            <a:off x="8744375" y="4848400"/>
            <a:ext cx="344700" cy="63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66666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700" dirty="0"/>
          </a:p>
        </p:txBody>
      </p:sp>
      <p:sp>
        <p:nvSpPr>
          <p:cNvPr id="10" name="Text 2"/>
          <p:cNvSpPr txBox="1"/>
          <p:nvPr/>
        </p:nvSpPr>
        <p:spPr>
          <a:xfrm>
            <a:off x="324175" y="1231652"/>
            <a:ext cx="4198200" cy="55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Выделить основу
</a:t>
            </a:r>
            <a:pPr algn="l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нужно понять, к какому типу относится выражение: сумма, произведение, дробь или корень. Это помогает выбрать правильный способ исследования и построения графика.
</a:t>
            </a:r>
            <a:endParaRPr lang="en-US" sz="900" dirty="0"/>
          </a:p>
        </p:txBody>
      </p:sp>
      <p:sp>
        <p:nvSpPr>
          <p:cNvPr id="11" name="Text 3"/>
          <p:cNvSpPr txBox="1"/>
          <p:nvPr/>
        </p:nvSpPr>
        <p:spPr>
          <a:xfrm>
            <a:off x="324175" y="2010756"/>
            <a:ext cx="4198200" cy="55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Проверить допустимые x
</a:t>
            </a:r>
            <a:pPr algn="l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выделения основы находят область определения. На этом шаге сразу становятся видны запрещённые значения, возможные разрывы и участки, где график не строится.
</a:t>
            </a:r>
            <a:endParaRPr lang="en-US" sz="900" dirty="0"/>
          </a:p>
        </p:txBody>
      </p:sp>
      <p:sp>
        <p:nvSpPr>
          <p:cNvPr id="12" name="Text 4"/>
          <p:cNvSpPr txBox="1"/>
          <p:nvPr/>
        </p:nvSpPr>
        <p:spPr>
          <a:xfrm>
            <a:off x="324175" y="2789861"/>
            <a:ext cx="4198200" cy="55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Найти опорные признаки
</a:t>
            </a:r>
            <a:pPr algn="l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Затем определяют нули функции, промежутки знакопостоянства и характерные точки. Эти ориентиры позволяют не терять форму графика при переходе от формулы к рисунку.
</a:t>
            </a:r>
            <a:endParaRPr lang="en-US" sz="900" dirty="0"/>
          </a:p>
        </p:txBody>
      </p:sp>
      <p:sp>
        <p:nvSpPr>
          <p:cNvPr id="13" name="Text 5"/>
          <p:cNvSpPr txBox="1"/>
          <p:nvPr/>
        </p:nvSpPr>
        <p:spPr>
          <a:xfrm>
            <a:off x="324175" y="3568965"/>
            <a:ext cx="4198200" cy="55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Учесть асимметрию и симметрию
</a:t>
            </a:r>
            <a:pPr algn="l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у функции есть симметрия, достаточно построить одну часть и достроить вторую зеркально. Для дробных выражений отдельно проверяют возможные асимптоты и поведение у разрывов.
</a:t>
            </a:r>
            <a:endParaRPr lang="en-US" sz="900" dirty="0"/>
          </a:p>
        </p:txBody>
      </p:sp>
      <p:sp>
        <p:nvSpPr>
          <p:cNvPr id="14" name="Text 6"/>
          <p:cNvSpPr txBox="1"/>
          <p:nvPr/>
        </p:nvSpPr>
        <p:spPr>
          <a:xfrm>
            <a:off x="324175" y="4348070"/>
            <a:ext cx="4198200" cy="55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Использовать преобразования
</a:t>
            </a:r>
            <a:pPr algn="l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выражение связано с базовым графиком, применяют сдвиги, растяжения и отражения. Такой подход экономит время и помогает строить даже сложные функции без лишних вычислений.
</a:t>
            </a:r>
            <a:endParaRPr lang="en-US" sz="9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90525" y="1268222"/>
            <a:ext cx="8349900" cy="2999109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94500" y="251050"/>
            <a:ext cx="8349900" cy="453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Проверка построенного графика
</a:t>
            </a:r>
            <a:endParaRPr lang="en-US" sz="2100" dirty="0"/>
          </a:p>
        </p:txBody>
      </p:sp>
      <p:sp>
        <p:nvSpPr>
          <p:cNvPr id="5" name="Text 1"/>
          <p:cNvSpPr txBox="1"/>
          <p:nvPr/>
        </p:nvSpPr>
        <p:spPr>
          <a:xfrm>
            <a:off x="394500" y="704425"/>
            <a:ext cx="8349900" cy="453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18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Алгоритм проверки основан на сопоставлении рисунка с формулой, таблицей значений и характерными признаками функции.
</a:t>
            </a:r>
            <a:endParaRPr lang="en-US" sz="1189" dirty="0"/>
          </a:p>
        </p:txBody>
      </p:sp>
      <p:sp>
        <p:nvSpPr>
          <p:cNvPr id="6" name="Text 2"/>
          <p:cNvSpPr txBox="1"/>
          <p:nvPr/>
        </p:nvSpPr>
        <p:spPr>
          <a:xfrm>
            <a:off x="8744375" y="4848400"/>
            <a:ext cx="344700" cy="63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66666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7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398300" y="1604200"/>
            <a:ext cx="7299900" cy="183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Построение графиков учит видеть связь между формулой и её геометрическим образом. Этот навык помогает читать зависимости, решать задачи и проверять математические модели в школьной практике и за её пределами.
</a:t>
            </a:r>
            <a:endParaRPr lang="en-US" sz="1200" dirty="0"/>
          </a:p>
        </p:txBody>
      </p:sp>
      <p:sp>
        <p:nvSpPr>
          <p:cNvPr id="5" name="Text 1"/>
          <p:cNvSpPr txBox="1"/>
          <p:nvPr/>
        </p:nvSpPr>
        <p:spPr>
          <a:xfrm>
            <a:off x="174300" y="251050"/>
            <a:ext cx="7299900" cy="789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Построение графиков функций: навык, который объединяет расчёт и анализ
</a:t>
            </a:r>
            <a:endParaRPr lang="en-US" sz="21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2026-05-30T04:03:37Z</dcterms:created>
  <dcterms:modified xsi:type="dcterms:W3CDTF">2026-05-30T04:03:37Z</dcterms:modified>
</cp:coreProperties>
</file>