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4750" y="1331194"/>
            <a:ext cx="4136700" cy="36196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74574" y="653500"/>
            <a:ext cx="3560100" cy="35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731659" y="1914152"/>
            <a:ext cx="3770700" cy="24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00" dirty="0">
                <a:solidFill>
                  <a:srgbClr val="678DB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Кровь: живая система организма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Кровь — живая система, без которой невозможны жизнь и защита организма.
</a:t>
            </a:r>
            <a:endParaRPr lang="en-US" sz="3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17050" y="1921677"/>
            <a:ext cx="2675400" cy="263359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17050" y="475921"/>
            <a:ext cx="7509900" cy="6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678DB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Знакомство с кровью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109375" y="2259000"/>
            <a:ext cx="3828000" cy="189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Кровь — это жидкая ткань, которая непрерывно движется по сосудам и связывает все органы в единую систему.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292D3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247825" y="4332550"/>
            <a:ext cx="7998900" cy="6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функции крови работают одновременно и каждую секунду поддерживают жизнь клеток организма.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биология: основные функции крови
</a:t>
            </a:r>
            <a:endParaRPr lang="en-US" sz="1300" dirty="0"/>
          </a:p>
        </p:txBody>
      </p:sp>
      <p:sp>
        <p:nvSpPr>
          <p:cNvPr id="5" name="Text 2"/>
          <p:cNvSpPr txBox="1"/>
          <p:nvPr/>
        </p:nvSpPr>
        <p:spPr>
          <a:xfrm>
            <a:off x="1678941" y="3349234"/>
            <a:ext cx="5786100" cy="77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87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задачи крови — перенос, защита и остановка кровотечения.
</a:t>
            </a:r>
            <a:endParaRPr lang="en-US" sz="1587" dirty="0"/>
          </a:p>
        </p:txBody>
      </p:sp>
      <p:sp>
        <p:nvSpPr>
          <p:cNvPr id="6" name="Text 3"/>
          <p:cNvSpPr txBox="1"/>
          <p:nvPr/>
        </p:nvSpPr>
        <p:spPr>
          <a:xfrm>
            <a:off x="2213201" y="751907"/>
            <a:ext cx="4716600" cy="20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6783" dirty="0">
                <a:solidFill>
                  <a:srgbClr val="678DB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6783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9694" y="1469900"/>
            <a:ext cx="3014813" cy="3445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03975" y="524850"/>
            <a:ext cx="7103700" cy="6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678DB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находится кровь в организме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3967125" y="2076450"/>
            <a:ext cx="2082600" cy="9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3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Замкнутый путь
</a:t>
            </a:r>
            <a:pPr algn="l" indent="0" marL="0">
              <a:lnSpc>
                <a:spcPct val="100000"/>
              </a:lnSpc>
              <a:buNone/>
            </a:pPr>
            <a:r>
              <a:rPr lang="en-US" sz="1011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11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Сердце выталкивает кровь в артерии, откуда она расходится по всему телу. Затем она возвращается по венам, замыкая непрерывный круг.
</a:t>
            </a:r>
            <a:endParaRPr lang="en-US" sz="1103" dirty="0"/>
          </a:p>
        </p:txBody>
      </p:sp>
      <p:sp>
        <p:nvSpPr>
          <p:cNvPr id="11" name="Text 3"/>
          <p:cNvSpPr txBox="1"/>
          <p:nvPr/>
        </p:nvSpPr>
        <p:spPr>
          <a:xfrm>
            <a:off x="3967125" y="3431575"/>
            <a:ext cx="2082600" cy="9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7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 обмена
</a:t>
            </a:r>
            <a:pPr algn="l" indent="0" marL="0">
              <a:lnSpc>
                <a:spcPct val="100000"/>
              </a:lnSpc>
              <a:buNone/>
            </a:pPr>
            <a:r>
              <a:rPr lang="en-US" sz="932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2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тонкие сосуды — капилляры. Именно здесь кровь отдает клеткам кислород и питательные вещества, а взамен забирает углекислый газ и другие продукты обмена.
</a:t>
            </a:r>
            <a:endParaRPr lang="en-US" sz="1017" dirty="0"/>
          </a:p>
        </p:txBody>
      </p:sp>
      <p:sp>
        <p:nvSpPr>
          <p:cNvPr id="12" name="Text 4"/>
          <p:cNvSpPr txBox="1"/>
          <p:nvPr/>
        </p:nvSpPr>
        <p:spPr>
          <a:xfrm>
            <a:off x="6567200" y="2076450"/>
            <a:ext cx="2082600" cy="9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9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 клеток
</a:t>
            </a:r>
            <a:pPr algn="l" indent="0" marL="0">
              <a:lnSpc>
                <a:spcPct val="100000"/>
              </a:lnSpc>
              <a:buNone/>
            </a:pPr>
            <a:r>
              <a:rPr lang="en-US" sz="953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3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такому движению каждая клетка получает все нужное для работы. Без постоянного кровотока ткани быстро теряли бы энергию и не могли бы обновляться.
</a:t>
            </a:r>
            <a:endParaRPr lang="en-US" sz="1039" dirty="0"/>
          </a:p>
        </p:txBody>
      </p:sp>
      <p:sp>
        <p:nvSpPr>
          <p:cNvPr id="13" name="Text 5"/>
          <p:cNvSpPr txBox="1"/>
          <p:nvPr/>
        </p:nvSpPr>
        <p:spPr>
          <a:xfrm>
            <a:off x="6567200" y="3431575"/>
            <a:ext cx="2082600" cy="9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3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Везде и всегда
</a:t>
            </a:r>
            <a:pPr algn="l" indent="0" marL="0">
              <a:lnSpc>
                <a:spcPct val="100000"/>
              </a:lnSpc>
              <a:buNone/>
            </a:pPr>
            <a:r>
              <a:rPr lang="en-US" sz="956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6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Сеть сосудов охватывает весь организм, поэтому кровь может доставлять вещества даже в самые удаленные участки тела, включая мышцы, кожу и внутренние органы.
</a:t>
            </a:r>
            <a:endParaRPr lang="en-US" sz="1043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1542" y="2223516"/>
            <a:ext cx="4009800" cy="187378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6028325" y="1982300"/>
            <a:ext cx="2393700" cy="235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небольшие доли форменных элементов имеют большое значение: именно они обеспечивают перенос газов, защиту и свертывание.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Плазма занимает чуть больше половины объема крови, а основную часть клеточного слоя составляют эритроциты.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биология: состав крови, приблизительные доли компонентов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1091025" y="837075"/>
            <a:ext cx="6102900" cy="6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678DB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чего состоит кровь
</a:t>
            </a: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97425" y="1568474"/>
            <a:ext cx="3167400" cy="312100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17050" y="542763"/>
            <a:ext cx="7509900" cy="6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678DB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Эритроциты: маленькие носители кислорода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1936375" y="1778566"/>
            <a:ext cx="2793300" cy="72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18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Удобная форма
</a:t>
            </a:r>
            <a:pPr algn="l" indent="0" marL="0">
              <a:lnSpc>
                <a:spcPct val="100000"/>
              </a:lnSpc>
              <a:buNone/>
            </a:pPr>
            <a:r>
              <a:rPr lang="en-US" sz="847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47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Эритроциты имеют форму двояковогнутого диска. Такая форма увеличивает площадь поверхности и помогает клетке быстрее отдавать и принимать газы в тесных капиллярах.
</a:t>
            </a:r>
            <a:endParaRPr lang="en-US" sz="918" dirty="0"/>
          </a:p>
        </p:txBody>
      </p:sp>
      <p:sp>
        <p:nvSpPr>
          <p:cNvPr id="10" name="Text 3"/>
          <p:cNvSpPr txBox="1"/>
          <p:nvPr/>
        </p:nvSpPr>
        <p:spPr>
          <a:xfrm>
            <a:off x="1936375" y="2780757"/>
            <a:ext cx="2793300" cy="72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18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 гемоглобина
</a:t>
            </a:r>
            <a:pPr algn="l" indent="0" marL="0">
              <a:lnSpc>
                <a:spcPct val="100000"/>
              </a:lnSpc>
              <a:buNone/>
            </a:pPr>
            <a:r>
              <a:rPr lang="en-US" sz="847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47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эритроцита почти все пространство занимает гемоглобин. Это позволяет переносить большое количество кислорода без лишнего объема и лишней тяжести.
</a:t>
            </a:r>
            <a:endParaRPr lang="en-US" sz="918" dirty="0"/>
          </a:p>
        </p:txBody>
      </p:sp>
      <p:sp>
        <p:nvSpPr>
          <p:cNvPr id="11" name="Text 4"/>
          <p:cNvSpPr txBox="1"/>
          <p:nvPr/>
        </p:nvSpPr>
        <p:spPr>
          <a:xfrm>
            <a:off x="1936375" y="3782940"/>
            <a:ext cx="2793300" cy="72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18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Нужны в больших количествах
</a:t>
            </a:r>
            <a:pPr algn="l" indent="0" marL="0">
              <a:lnSpc>
                <a:spcPct val="100000"/>
              </a:lnSpc>
              <a:buNone/>
            </a:pPr>
            <a:r>
              <a:rPr lang="en-US" sz="847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47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Эритроцитов в крови очень много, потому что организм постоянно нуждается в кислороде. Эти клетки непрерывно работают как маленькие переносчики между легкими и тканями.
</a:t>
            </a:r>
            <a:endParaRPr lang="en-US" sz="918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04100" y="1519429"/>
            <a:ext cx="4058400" cy="33846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03975" y="524850"/>
            <a:ext cx="7103700" cy="6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678DB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Гемоглобин и перенос газов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994775" y="1896237"/>
            <a:ext cx="3523200" cy="8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6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кислородом
</a:t>
            </a:r>
            <a:pPr algn="l" indent="0" marL="0">
              <a:lnSpc>
                <a:spcPct val="100000"/>
              </a:lnSpc>
              <a:buNone/>
            </a:pPr>
            <a:r>
              <a:rPr lang="en-US" sz="1123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23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Гемоглобин — особый белок внутри эритроцитов. Он хорошо присоединяет кислород в легких, где его много, и освобождает его там, где клеткам он нужен.
</a:t>
            </a:r>
            <a:endParaRPr lang="en-US" sz="1216" dirty="0"/>
          </a:p>
        </p:txBody>
      </p:sp>
      <p:sp>
        <p:nvSpPr>
          <p:cNvPr id="10" name="Text 3"/>
          <p:cNvSpPr txBox="1"/>
          <p:nvPr/>
        </p:nvSpPr>
        <p:spPr>
          <a:xfrm>
            <a:off x="994775" y="2850912"/>
            <a:ext cx="3523200" cy="8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2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Обратный транспорт
</a:t>
            </a:r>
            <a:pPr algn="l" indent="0" marL="0">
              <a:lnSpc>
                <a:spcPct val="100000"/>
              </a:lnSpc>
              <a:buNone/>
            </a:pPr>
            <a:r>
              <a:rPr lang="en-US" sz="1036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6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углекислого газа после работы клеток возвращается в кровь. Гемоглобин помогает переносить его обратно к легким, откуда газ удаляется при выдохе.
</a:t>
            </a:r>
            <a:endParaRPr lang="en-US" sz="1122" dirty="0"/>
          </a:p>
        </p:txBody>
      </p:sp>
      <p:sp>
        <p:nvSpPr>
          <p:cNvPr id="11" name="Text 4"/>
          <p:cNvSpPr txBox="1"/>
          <p:nvPr/>
        </p:nvSpPr>
        <p:spPr>
          <a:xfrm>
            <a:off x="994775" y="3805587"/>
            <a:ext cx="3523200" cy="8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9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кровь красная
</a:t>
            </a:r>
            <a:pPr algn="l" indent="0" marL="0">
              <a:lnSpc>
                <a:spcPct val="100000"/>
              </a:lnSpc>
              <a:buNone/>
            </a:pPr>
            <a:r>
              <a:rPr lang="en-US" sz="1005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5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Красный цвет крови связан именно с гемоглобином. Когда он соединяется с кислородом, оттенок становится ярче, поэтому артериальная кровь выглядит светлее венозной.
</a:t>
            </a:r>
            <a:endParaRPr lang="en-US" sz="1089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9112" y="1507475"/>
            <a:ext cx="3166226" cy="3445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17050" y="474727"/>
            <a:ext cx="7509900" cy="6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678DB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Лейкоциты: защитники организма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908831" y="2719136"/>
            <a:ext cx="1393403" cy="17277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0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 угрозы
</a:t>
            </a:r>
            <a:pPr algn="l" indent="0" marL="0">
              <a:lnSpc>
                <a:spcPct val="100000"/>
              </a:lnSpc>
              <a:buNone/>
            </a:pPr>
            <a:r>
              <a:rPr lang="en-US" sz="1071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1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Лейкоциты умеют распознавать чужеродные объекты и быстро менять направление движения. При угрозе они покидают сосуд и идут к месту инфекции.
</a:t>
            </a:r>
            <a:endParaRPr lang="en-US" sz="1160" dirty="0"/>
          </a:p>
        </p:txBody>
      </p:sp>
      <p:sp>
        <p:nvSpPr>
          <p:cNvPr id="10" name="Text 3"/>
          <p:cNvSpPr txBox="1"/>
          <p:nvPr/>
        </p:nvSpPr>
        <p:spPr>
          <a:xfrm>
            <a:off x="5421262" y="2719136"/>
            <a:ext cx="1393403" cy="17277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1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Поглощение микробов
</a:t>
            </a:r>
            <a:pPr algn="l" indent="0" marL="0">
              <a:lnSpc>
                <a:spcPct val="100000"/>
              </a:lnSpc>
              <a:buNone/>
            </a:pPr>
            <a:r>
              <a:rPr lang="en-US" sz="1063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3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лейкоцитов поглощает микробы и разрушает их внутри клетки. Так организм избавляется от многих опасных частиц еще до того, как болезнь усилится.
</a:t>
            </a:r>
            <a:endParaRPr lang="en-US" sz="1151" dirty="0"/>
          </a:p>
        </p:txBody>
      </p:sp>
      <p:sp>
        <p:nvSpPr>
          <p:cNvPr id="11" name="Text 4"/>
          <p:cNvSpPr txBox="1"/>
          <p:nvPr/>
        </p:nvSpPr>
        <p:spPr>
          <a:xfrm>
            <a:off x="6933692" y="2719136"/>
            <a:ext cx="1393403" cy="17277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0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Точная защита
</a:t>
            </a:r>
            <a:pPr algn="l" indent="0" marL="0">
              <a:lnSpc>
                <a:spcPct val="100000"/>
              </a:lnSpc>
              <a:buNone/>
            </a:pPr>
            <a:r>
              <a:rPr lang="en-US" sz="1071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1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Другие лейкоциты помогают вырабатывать антитела. Эти белки точно связывают чужие молекулы и делают микробы заметнее для иммунной системы.
</a:t>
            </a:r>
            <a:endParaRPr lang="en-US" sz="116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3418" y="2084600"/>
            <a:ext cx="7877164" cy="2540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953150" y="874692"/>
            <a:ext cx="6391200" cy="77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98" dirty="0">
                <a:solidFill>
                  <a:srgbClr val="678DB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иммунитет узнает микробы
</a:t>
            </a:r>
            <a:pPr algn="l" indent="0" marL="0">
              <a:lnSpc>
                <a:spcPct val="100000"/>
              </a:lnSpc>
              <a:buNone/>
            </a:pPr>
            <a:r>
              <a:rPr lang="en-US" sz="73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91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клетки иммунитета распознают чужие молекулы и запускают разные защитные реакции.
</a:t>
            </a:r>
            <a:endParaRPr lang="en-US" sz="2198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292D3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247825" y="4332550"/>
            <a:ext cx="7998900" cy="6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3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Тромбоциты действуют первыми: они быстро собираются в месте повреждения и запускают свертывание.
</a:t>
            </a:r>
            <a:pPr algn="l" indent="0" marL="0">
              <a:lnSpc>
                <a:spcPct val="100000"/>
              </a:lnSpc>
              <a:buNone/>
            </a:pPr>
            <a:r>
              <a:rPr lang="en-US" sz="1166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66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биология: роль тромбоцитов и свертывания крови
</a:t>
            </a:r>
            <a:endParaRPr lang="en-US" sz="1263" dirty="0"/>
          </a:p>
        </p:txBody>
      </p:sp>
      <p:sp>
        <p:nvSpPr>
          <p:cNvPr id="5" name="Text 2"/>
          <p:cNvSpPr txBox="1"/>
          <p:nvPr/>
        </p:nvSpPr>
        <p:spPr>
          <a:xfrm>
            <a:off x="1678941" y="3349234"/>
            <a:ext cx="5786100" cy="77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87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временная пробка помогает уменьшить потерю крови до образования прочного сгустка.
</a:t>
            </a:r>
            <a:endParaRPr lang="en-US" sz="1587" dirty="0"/>
          </a:p>
        </p:txBody>
      </p:sp>
      <p:sp>
        <p:nvSpPr>
          <p:cNvPr id="6" name="Text 3"/>
          <p:cNvSpPr txBox="1"/>
          <p:nvPr/>
        </p:nvSpPr>
        <p:spPr>
          <a:xfrm>
            <a:off x="2213201" y="751907"/>
            <a:ext cx="4716600" cy="20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6783" dirty="0">
                <a:solidFill>
                  <a:srgbClr val="678DB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endParaRPr lang="en-US" sz="6783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3418" y="2084600"/>
            <a:ext cx="7877164" cy="2540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953150" y="874692"/>
            <a:ext cx="6391200" cy="77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98" dirty="0">
                <a:solidFill>
                  <a:srgbClr val="678DB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кровь останавливает кровотечение
</a:t>
            </a:r>
            <a:pPr algn="l" indent="0" marL="0">
              <a:lnSpc>
                <a:spcPct val="100000"/>
              </a:lnSpc>
              <a:buNone/>
            </a:pPr>
            <a:r>
              <a:rPr lang="en-US" sz="73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91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 организм быстро закрывает повреждение стенки сосуда.
</a:t>
            </a:r>
            <a:endParaRPr lang="en-US" sz="2198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292D3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247825" y="4332550"/>
            <a:ext cx="7998900" cy="6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4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Плазма составляет больше половины объёма крови и служит её транспортной средой, поэтому без неё клетки не получали бы нужные вещества вовремя.
</a:t>
            </a:r>
            <a:pPr algn="l" indent="0" marL="0">
              <a:lnSpc>
                <a:spcPct val="100000"/>
              </a:lnSpc>
              <a:buNone/>
            </a:pPr>
            <a:r>
              <a:rPr lang="en-US" sz="1139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39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биология: состав крови человека.
</a:t>
            </a:r>
            <a:endParaRPr lang="en-US" sz="1234" dirty="0"/>
          </a:p>
        </p:txBody>
      </p:sp>
      <p:sp>
        <p:nvSpPr>
          <p:cNvPr id="5" name="Text 2"/>
          <p:cNvSpPr txBox="1"/>
          <p:nvPr/>
        </p:nvSpPr>
        <p:spPr>
          <a:xfrm>
            <a:off x="1678941" y="3349234"/>
            <a:ext cx="5786100" cy="77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87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объёма крови занимает плазма
</a:t>
            </a:r>
            <a:endParaRPr lang="en-US" sz="1587" dirty="0"/>
          </a:p>
        </p:txBody>
      </p:sp>
      <p:sp>
        <p:nvSpPr>
          <p:cNvPr id="6" name="Text 3"/>
          <p:cNvSpPr txBox="1"/>
          <p:nvPr/>
        </p:nvSpPr>
        <p:spPr>
          <a:xfrm>
            <a:off x="2213201" y="751907"/>
            <a:ext cx="4716600" cy="20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6783" dirty="0">
                <a:solidFill>
                  <a:srgbClr val="678DB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55%
</a:t>
            </a:r>
            <a:endParaRPr lang="en-US" sz="6783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9694" y="1469900"/>
            <a:ext cx="3014813" cy="3445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03975" y="524850"/>
            <a:ext cx="7103700" cy="6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678DB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Сердце и круги кровообращения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967125" y="1917700"/>
            <a:ext cx="4634700" cy="73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3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Насос организма
</a:t>
            </a:r>
            <a:pPr algn="l" indent="0" marL="0">
              <a:lnSpc>
                <a:spcPct val="100000"/>
              </a:lnSpc>
              <a:buNone/>
            </a:pPr>
            <a:r>
              <a:rPr lang="en-US" sz="1018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18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Сердце работает как мощный насос: оно непрерывно толкает кровь по сосудам, чтобы кислород и питательные вещества быстро достигали всех органов.
</a:t>
            </a:r>
            <a:endParaRPr lang="en-US" sz="1103" dirty="0"/>
          </a:p>
        </p:txBody>
      </p:sp>
      <p:sp>
        <p:nvSpPr>
          <p:cNvPr id="10" name="Text 3"/>
          <p:cNvSpPr txBox="1"/>
          <p:nvPr/>
        </p:nvSpPr>
        <p:spPr>
          <a:xfrm>
            <a:off x="3967125" y="2855750"/>
            <a:ext cx="4634700" cy="73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3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 через лёгкие
</a:t>
            </a:r>
            <a:pPr algn="l" indent="0" marL="0">
              <a:lnSpc>
                <a:spcPct val="100000"/>
              </a:lnSpc>
              <a:buNone/>
            </a:pPr>
            <a:r>
              <a:rPr lang="en-US" sz="1064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4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Малый круг кровообращения проходит через лёгкие. Здесь кровь отдаёт углекислый газ и получает кислород, который потом разносится по телу.
</a:t>
            </a:r>
            <a:endParaRPr lang="en-US" sz="1153" dirty="0"/>
          </a:p>
        </p:txBody>
      </p:sp>
      <p:sp>
        <p:nvSpPr>
          <p:cNvPr id="11" name="Text 4"/>
          <p:cNvSpPr txBox="1"/>
          <p:nvPr/>
        </p:nvSpPr>
        <p:spPr>
          <a:xfrm>
            <a:off x="3967125" y="3793800"/>
            <a:ext cx="4634700" cy="73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9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ко всем клеткам
</a:t>
            </a:r>
            <a:pPr algn="l" indent="0" marL="0">
              <a:lnSpc>
                <a:spcPct val="100000"/>
              </a:lnSpc>
              <a:buNone/>
            </a:pPr>
            <a:r>
              <a:rPr lang="en-US" sz="1042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2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Большой круг идёт ко всем тканям. В нём кровь доставляет кислород и забирает продукты обмена, чтобы органы могли работать без остановки.
</a:t>
            </a:r>
            <a:endParaRPr lang="en-US" sz="1129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3425" y="2001857"/>
            <a:ext cx="3400500" cy="92513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1854875" y="3864275"/>
            <a:ext cx="2619600" cy="53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анатомии и физиологии человека.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701850" y="1721992"/>
            <a:ext cx="3772500" cy="144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Сосуды отличаются направлением движения крови, строением стенок и наличием клапанов. Это помогает им выполнять разные задачи в кровообращении.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Артерии выдерживают сильный напор, вены возвращают кровь обратно, а капилляры обеспечивают обмен между кровью и тканями.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701850" y="336875"/>
            <a:ext cx="7732800" cy="6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678DB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Артерии, вены и капилляры
</a:t>
            </a:r>
            <a:endParaRPr lang="en-US" sz="2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292D3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4026" y="3786190"/>
            <a:ext cx="1645200" cy="120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69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потока
</a:t>
            </a:r>
            <a:pPr algn="ctr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сердце сокращается сильнее, кровь давит на стенки сосудов. Это давление нужно для движения крови по всему телу и снабжения органов.
</a:t>
            </a:r>
            <a:endParaRPr lang="en-US" sz="1069" dirty="0"/>
          </a:p>
        </p:txBody>
      </p:sp>
      <p:sp>
        <p:nvSpPr>
          <p:cNvPr id="8" name="Text 1"/>
          <p:cNvSpPr txBox="1"/>
          <p:nvPr/>
        </p:nvSpPr>
        <p:spPr>
          <a:xfrm>
            <a:off x="1918210" y="2808945"/>
            <a:ext cx="1645200" cy="120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73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сердца
</a:t>
            </a:r>
            <a:pPr algn="ctr" indent="0" marL="0">
              <a:lnSpc>
                <a:spcPct val="100000"/>
              </a:lnSpc>
              <a:buNone/>
            </a:pPr>
            <a:r>
              <a:rPr lang="en-US" sz="984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84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Пульс можно почувствовать на запястье или на шее. Каждый толчок отражает одно сокращение сердца и помогает понять его ритм.
</a:t>
            </a:r>
            <a:endParaRPr lang="en-US" sz="1073" dirty="0"/>
          </a:p>
        </p:txBody>
      </p:sp>
      <p:sp>
        <p:nvSpPr>
          <p:cNvPr id="9" name="Text 2"/>
          <p:cNvSpPr txBox="1"/>
          <p:nvPr/>
        </p:nvSpPr>
        <p:spPr>
          <a:xfrm>
            <a:off x="3662376" y="3624090"/>
            <a:ext cx="1645200" cy="120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69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Показатель здоровья
</a:t>
            </a:r>
            <a:pPr algn="ctr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давление или пульс заметно отличаются от обычных значений, это сигнал для врача. Такие показатели помогают оценить работу системы кровообращения.
</a:t>
            </a:r>
            <a:endParaRPr lang="en-US" sz="1069" dirty="0"/>
          </a:p>
        </p:txBody>
      </p:sp>
      <p:sp>
        <p:nvSpPr>
          <p:cNvPr id="10" name="Text 3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701975" y="501700"/>
            <a:ext cx="7696200" cy="6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678DB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связаны давление и пульс
</a:t>
            </a:r>
            <a:endParaRPr lang="en-US" sz="2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1842" y="2056886"/>
            <a:ext cx="4098300" cy="111497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965025" y="3926950"/>
            <a:ext cx="6329400" cy="53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биология: система ABO.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5501959" y="1872466"/>
            <a:ext cx="2744700" cy="144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1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Группы ABO определяются тем, какие антигены есть на эритроцитах и какие антитела находятся в плазме. Это важно для безопасного переливания.
</a:t>
            </a:r>
            <a:pPr algn="l" indent="0" marL="0">
              <a:lnSpc>
                <a:spcPct val="100000"/>
              </a:lnSpc>
              <a:buNone/>
            </a:pPr>
            <a:r>
              <a:rPr lang="en-US" sz="1099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9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Комбинация антигенов и антител объясняет, почему не всякая кровь подходит для переливания без риска склеивания эритроцитов.
</a:t>
            </a:r>
            <a:endParaRPr lang="en-US" sz="1191" dirty="0"/>
          </a:p>
        </p:txBody>
      </p:sp>
      <p:sp>
        <p:nvSpPr>
          <p:cNvPr id="7" name="Text 3"/>
          <p:cNvSpPr txBox="1"/>
          <p:nvPr/>
        </p:nvSpPr>
        <p:spPr>
          <a:xfrm>
            <a:off x="701850" y="336875"/>
            <a:ext cx="7732800" cy="6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678DB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Группы крови ABO
</a:t>
            </a:r>
            <a:endParaRPr lang="en-US" sz="2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292D3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3230" y="1734836"/>
            <a:ext cx="265387" cy="303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44805" y="1734836"/>
            <a:ext cx="265387" cy="3033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84274" y="3561561"/>
            <a:ext cx="303300" cy="3033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200" dirty="0"/>
          </a:p>
        </p:txBody>
      </p:sp>
      <p:sp>
        <p:nvSpPr>
          <p:cNvPr id="10" name="Text 1"/>
          <p:cNvSpPr txBox="1"/>
          <p:nvPr/>
        </p:nvSpPr>
        <p:spPr>
          <a:xfrm>
            <a:off x="701975" y="501700"/>
            <a:ext cx="7696200" cy="6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678DB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нужно знать о Rh-факторе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482083" y="2452684"/>
            <a:ext cx="3567600" cy="67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0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Rh-положительная кровь имеет этот признак на поверхности эритроцитов. При подборе крови для переливания его обязательно учитывают вместе с группой ABO.
</a:t>
            </a:r>
            <a:endParaRPr lang="en-US" sz="1230" dirty="0"/>
          </a:p>
        </p:txBody>
      </p:sp>
      <p:sp>
        <p:nvSpPr>
          <p:cNvPr id="12" name="Text 3"/>
          <p:cNvSpPr txBox="1"/>
          <p:nvPr/>
        </p:nvSpPr>
        <p:spPr>
          <a:xfrm>
            <a:off x="482073" y="1636130"/>
            <a:ext cx="3114900" cy="50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678DB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Положительный Rh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4923658" y="2452684"/>
            <a:ext cx="3567600" cy="67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0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Rh-отрицательная кровь не содержит этого признака. Она встречается реже, поэтому совместимость проверяют особенно внимательно перед переливанием.
</a:t>
            </a:r>
            <a:endParaRPr lang="en-US" sz="1230" dirty="0"/>
          </a:p>
        </p:txBody>
      </p:sp>
      <p:sp>
        <p:nvSpPr>
          <p:cNvPr id="14" name="Text 5"/>
          <p:cNvSpPr txBox="1"/>
          <p:nvPr/>
        </p:nvSpPr>
        <p:spPr>
          <a:xfrm>
            <a:off x="4923648" y="1636130"/>
            <a:ext cx="3114900" cy="50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678DB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Отрицательный Rh
</a:t>
            </a:r>
            <a:endParaRPr lang="en-US" sz="1400" dirty="0"/>
          </a:p>
        </p:txBody>
      </p:sp>
      <p:sp>
        <p:nvSpPr>
          <p:cNvPr id="15" name="Text 6"/>
          <p:cNvSpPr txBox="1"/>
          <p:nvPr/>
        </p:nvSpPr>
        <p:spPr>
          <a:xfrm>
            <a:off x="482083" y="4279409"/>
            <a:ext cx="3567600" cy="67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0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Rh-фактора важно не только в больнице, но и в экстренных ситуациях. Ошибка при подборе крови может привести к опасной реакции организма.
</a:t>
            </a:r>
            <a:endParaRPr lang="en-US" sz="1230" dirty="0"/>
          </a:p>
        </p:txBody>
      </p:sp>
      <p:sp>
        <p:nvSpPr>
          <p:cNvPr id="16" name="Text 7"/>
          <p:cNvSpPr txBox="1"/>
          <p:nvPr/>
        </p:nvSpPr>
        <p:spPr>
          <a:xfrm>
            <a:off x="482073" y="3462855"/>
            <a:ext cx="3114900" cy="50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678DB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1542" y="2223516"/>
            <a:ext cx="4009800" cy="187378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6028325" y="1982300"/>
            <a:ext cx="2393700" cy="235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6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переливанием кровь и её компоненты проходят обязательную проверку совместимости. Это снижает риск опасной реакции и делает процедуру более безопасной.
</a:t>
            </a:r>
            <a:pPr algn="l" indent="0" marL="0">
              <a:lnSpc>
                <a:spcPct val="100000"/>
              </a:lnSpc>
              <a:buNone/>
            </a:pPr>
            <a:r>
              <a:rPr lang="en-US" sz="1049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9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Совместимость по ABO и Rh-фактору проверяют до переливания, потому что даже небольшая ошибка может вызвать склеивание и разрушение эритроцитов.
</a:t>
            </a:r>
            <a:pPr algn="l" indent="0" marL="0">
              <a:lnSpc>
                <a:spcPct val="100000"/>
              </a:lnSpc>
              <a:buNone/>
            </a:pPr>
            <a:r>
              <a:rPr lang="en-US" sz="1049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1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биология; принципы лабораторной проверки перед переливанием крови.
</a:t>
            </a:r>
            <a:endParaRPr lang="en-US" sz="1136" dirty="0"/>
          </a:p>
        </p:txBody>
      </p:sp>
      <p:sp>
        <p:nvSpPr>
          <p:cNvPr id="6" name="Text 2"/>
          <p:cNvSpPr txBox="1"/>
          <p:nvPr/>
        </p:nvSpPr>
        <p:spPr>
          <a:xfrm>
            <a:off x="1091025" y="837075"/>
            <a:ext cx="6102900" cy="6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678DB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работает переливание крови
</a:t>
            </a:r>
            <a:endParaRPr lang="en-US" sz="2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97425" y="1568474"/>
            <a:ext cx="3167400" cy="312100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17050" y="542763"/>
            <a:ext cx="7509900" cy="6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678DB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донорство помогает людям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1936375" y="1778566"/>
            <a:ext cx="2793300" cy="72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18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может стать донором
</a:t>
            </a:r>
            <a:pPr algn="l" indent="0" marL="0">
              <a:lnSpc>
                <a:spcPct val="100000"/>
              </a:lnSpc>
              <a:buNone/>
            </a:pPr>
            <a:r>
              <a:rPr lang="en-US" sz="847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47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Донором становится здоровый взрослый человек, который добровольно сдаёт кровь. Перед процедурой его осматривают, чтобы убедиться, что состояние здоровья позволяет безопасно помочь другим.
</a:t>
            </a:r>
            <a:endParaRPr lang="en-US" sz="918" dirty="0"/>
          </a:p>
        </p:txBody>
      </p:sp>
      <p:sp>
        <p:nvSpPr>
          <p:cNvPr id="10" name="Text 3"/>
          <p:cNvSpPr txBox="1"/>
          <p:nvPr/>
        </p:nvSpPr>
        <p:spPr>
          <a:xfrm>
            <a:off x="1936375" y="2780757"/>
            <a:ext cx="2793300" cy="72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18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делят на компоненты
</a:t>
            </a:r>
            <a:pPr algn="l" indent="0" marL="0">
              <a:lnSpc>
                <a:spcPct val="100000"/>
              </a:lnSpc>
              <a:buNone/>
            </a:pPr>
            <a:r>
              <a:rPr lang="en-US" sz="847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47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сдачи кровь не используют целиком: её разделяют на компоненты. Это помогает быстрее и точнее лечить разных пациентов — например, при кровопотере или анемии.
</a:t>
            </a:r>
            <a:endParaRPr lang="en-US" sz="918" dirty="0"/>
          </a:p>
        </p:txBody>
      </p:sp>
      <p:sp>
        <p:nvSpPr>
          <p:cNvPr id="11" name="Text 4"/>
          <p:cNvSpPr txBox="1"/>
          <p:nvPr/>
        </p:nvSpPr>
        <p:spPr>
          <a:xfrm>
            <a:off x="1936375" y="3782940"/>
            <a:ext cx="2793300" cy="72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18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спасает
</a:t>
            </a:r>
            <a:pPr algn="l" indent="0" marL="0">
              <a:lnSpc>
                <a:spcPct val="100000"/>
              </a:lnSpc>
              <a:buNone/>
            </a:pPr>
            <a:r>
              <a:rPr lang="en-US" sz="847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47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донация может поддержать сразу нескольких людей, потому что разные компоненты крови нужны разным пациентам. Поэтому донорство особенно важно в больницах и при экстренной помощи.
</a:t>
            </a:r>
            <a:endParaRPr lang="en-US" sz="918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232650" y="1154200"/>
            <a:ext cx="6840000" cy="1322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3300" dirty="0">
                <a:solidFill>
                  <a:srgbClr val="678DB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Кровь — система, которая всегда в работе
</a:t>
            </a:r>
            <a:endParaRPr lang="en-US" sz="3300" dirty="0"/>
          </a:p>
        </p:txBody>
      </p:sp>
      <p:sp>
        <p:nvSpPr>
          <p:cNvPr id="4" name="Text 1"/>
          <p:cNvSpPr txBox="1"/>
          <p:nvPr/>
        </p:nvSpPr>
        <p:spPr>
          <a:xfrm>
            <a:off x="1071300" y="2960875"/>
            <a:ext cx="70014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Кровь работает без остановки: она питает клетки, защищает организм и помогает останавливать кровотечения. Понимание её состава и совместимости делает лечение безопаснее и спасает жизни.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2026-07-25T17:42:54Z</dcterms:created>
  <dcterms:modified xsi:type="dcterms:W3CDTF">2026-07-25T17:42:54Z</dcterms:modified>
</cp:coreProperties>
</file>