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jpeg"/><Relationship Id="rId4" Type="http://schemas.openxmlformats.org/officeDocument/2006/relationships/image" Target="../media/image-5-4.png"/><Relationship Id="rId5" Type="http://schemas.openxmlformats.org/officeDocument/2006/relationships/image" Target="../media/image-5-5.jpe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238A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100" y="415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635375" y="4237100"/>
            <a:ext cx="7236900" cy="671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300" dirty="0"/>
          </a:p>
        </p:txBody>
      </p:sp>
      <p:sp>
        <p:nvSpPr>
          <p:cNvPr id="5" name="Text 1"/>
          <p:cNvSpPr txBox="1"/>
          <p:nvPr/>
        </p:nvSpPr>
        <p:spPr>
          <a:xfrm>
            <a:off x="270000" y="1637400"/>
            <a:ext cx="4997100" cy="186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11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 и ключевые темы: что изучает систематика
</a:t>
            </a:r>
            <a:pPr algn="l" indent="0" marL="0">
              <a:lnSpc>
                <a:spcPct val="100000"/>
              </a:lnSpc>
              <a:buNone/>
            </a:pPr>
            <a:r>
              <a:rPr lang="en-US" sz="311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6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Систематика изучает разнообразие и связь живых организмов, формируя их классификацию.
</a:t>
            </a:r>
            <a:endParaRPr lang="en-US" sz="3117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4303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18850" y="1074565"/>
            <a:ext cx="4430100" cy="347832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49300" y="139500"/>
            <a:ext cx="8604600" cy="83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30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Происхождение систематики и её развитие
</a:t>
            </a:r>
            <a:endParaRPr lang="en-US" sz="3304" dirty="0"/>
          </a:p>
        </p:txBody>
      </p:sp>
      <p:sp>
        <p:nvSpPr>
          <p:cNvPr id="6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639000" y="1822650"/>
            <a:ext cx="3658500" cy="200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Ещё в древности учёные пытались группировать живые существа. В XVIII веке Линней создал научные правила наименования, заложив основу современной систематики.
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49300" y="139500"/>
            <a:ext cx="8534700" cy="93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систематика
</a:t>
            </a:r>
            <a:endParaRPr lang="en-US" sz="3400" dirty="0"/>
          </a:p>
        </p:txBody>
      </p:sp>
      <p:sp>
        <p:nvSpPr>
          <p:cNvPr id="8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985000" y="1681150"/>
            <a:ext cx="3344100" cy="98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Систематика исследует различия и сходства организмов, их эволюционные связи и разнообразие, чтобы понять устройство живого мира.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5158125" y="1681150"/>
            <a:ext cx="3344100" cy="98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Она занимается идентификацией и описанием видов, применяя научные методы для точного определения родства между организмами.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985000" y="3293075"/>
            <a:ext cx="3344100" cy="98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Ключевая задача систематики — построение классификационных систем, которые упорядочивают биологические данные и облегчают изучение природы.
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13337" y="1584025"/>
            <a:ext cx="3607926" cy="2297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49300" y="139500"/>
            <a:ext cx="8534700" cy="115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категории таксономии
</a:t>
            </a:r>
            <a:endParaRPr lang="en-US" sz="3400" dirty="0"/>
          </a:p>
        </p:txBody>
      </p:sp>
      <p:sp>
        <p:nvSpPr>
          <p:cNvPr id="5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622500" y="1830025"/>
            <a:ext cx="3608400" cy="180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 главные уровни классификации с примером для человека.
</a:t>
            </a:r>
            <a:pPr algn="l" indent="0" marL="0">
              <a:lnSpc>
                <a:spcPct val="15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Иерархия отражает степень родства организмов, показывая переход от общих к более узким категориям.
</a:t>
            </a:r>
            <a:pPr algn="l" indent="0" marL="0">
              <a:lnSpc>
                <a:spcPct val="15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 по биологии, 2023
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430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0969" y="1253727"/>
            <a:ext cx="2570322" cy="123244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74808" y="1253727"/>
            <a:ext cx="2570322" cy="123244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74519" y="1253727"/>
            <a:ext cx="2570322" cy="1232449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56650" y="4827325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900" dirty="0"/>
          </a:p>
        </p:txBody>
      </p:sp>
      <p:sp>
        <p:nvSpPr>
          <p:cNvPr id="9" name="Text 1"/>
          <p:cNvSpPr txBox="1"/>
          <p:nvPr/>
        </p:nvSpPr>
        <p:spPr>
          <a:xfrm>
            <a:off x="360000" y="162025"/>
            <a:ext cx="8438100" cy="52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систематики в биологии
</a:t>
            </a:r>
            <a:endParaRPr lang="en-US" sz="3400" dirty="0"/>
          </a:p>
        </p:txBody>
      </p:sp>
      <p:sp>
        <p:nvSpPr>
          <p:cNvPr id="10" name="Text 2"/>
          <p:cNvSpPr txBox="1"/>
          <p:nvPr/>
        </p:nvSpPr>
        <p:spPr>
          <a:xfrm>
            <a:off x="524675" y="2554925"/>
            <a:ext cx="2482800" cy="43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Прослеживание эволюции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524675" y="3095625"/>
            <a:ext cx="2482800" cy="123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Систематика помогает понять, как развивались виды со временем, выявляя их общих предков и эволюционные пути.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3318514" y="2554925"/>
            <a:ext cx="2482800" cy="43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03F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Установление научного языка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3318514" y="3095625"/>
            <a:ext cx="2482800" cy="123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03F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Создание единой терминологии облегчает общение специалистов по всему миру, исключая путаницу в названиях видов.
</a:t>
            </a:r>
            <a:endParaRPr lang="en-US" sz="1200" dirty="0"/>
          </a:p>
        </p:txBody>
      </p:sp>
      <p:sp>
        <p:nvSpPr>
          <p:cNvPr id="14" name="Text 6"/>
          <p:cNvSpPr txBox="1"/>
          <p:nvPr/>
        </p:nvSpPr>
        <p:spPr>
          <a:xfrm>
            <a:off x="6118225" y="2554925"/>
            <a:ext cx="2482800" cy="43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Охрана биологических ресурсов
</a:t>
            </a:r>
            <a:endParaRPr lang="en-US" sz="1400" dirty="0"/>
          </a:p>
        </p:txBody>
      </p:sp>
      <p:sp>
        <p:nvSpPr>
          <p:cNvPr id="15" name="Text 7"/>
          <p:cNvSpPr txBox="1"/>
          <p:nvPr/>
        </p:nvSpPr>
        <p:spPr>
          <a:xfrm>
            <a:off x="6118225" y="3095625"/>
            <a:ext cx="2482800" cy="123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Знания систематики важны для сохранения редких и исчезающих видов, что способствует поддержанию природного баланса.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4303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49300" y="139500"/>
            <a:ext cx="85830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Принципы классификации организмов
</a:t>
            </a:r>
            <a:endParaRPr lang="en-US" sz="3400" dirty="0"/>
          </a:p>
        </p:txBody>
      </p:sp>
      <p:sp>
        <p:nvSpPr>
          <p:cNvPr id="6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572425" y="1671550"/>
            <a:ext cx="1763100" cy="274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Морфологические признаки, такие как форма и структура органов, служат основой для определения сходств и различий между видами.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2675275" y="1671550"/>
            <a:ext cx="1763100" cy="274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Генетические данные, включая анализ ДНК, предоставляют точные сведения о родстве и эволюционной истории организмов.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4777950" y="1671550"/>
            <a:ext cx="1763100" cy="274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поведения и экологии учитываются для более полного понимания связей и приспособлений видов.
</a:t>
            </a:r>
            <a:endParaRPr lang="en-US" sz="1100" dirty="0"/>
          </a:p>
        </p:txBody>
      </p:sp>
      <p:sp>
        <p:nvSpPr>
          <p:cNvPr id="10" name="Text 5"/>
          <p:cNvSpPr txBox="1"/>
          <p:nvPr/>
        </p:nvSpPr>
        <p:spPr>
          <a:xfrm>
            <a:off x="6880725" y="1671550"/>
            <a:ext cx="1763100" cy="274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Комплексный подход с молекулярными маркерами и анатомическим сравнением даёт наиболее надёжную и точную классификацию.
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83764" y="1760050"/>
            <a:ext cx="3555773" cy="2216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238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900" dirty="0"/>
          </a:p>
        </p:txBody>
      </p:sp>
      <p:sp>
        <p:nvSpPr>
          <p:cNvPr id="9" name="Text 1"/>
          <p:cNvSpPr txBox="1"/>
          <p:nvPr/>
        </p:nvSpPr>
        <p:spPr>
          <a:xfrm>
            <a:off x="929532" y="1827992"/>
            <a:ext cx="34830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9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 занимают наибольшее место среди классифицированных видов на Земле.
</a:t>
            </a:r>
            <a:endParaRPr lang="en-US" sz="1295" dirty="0"/>
          </a:p>
        </p:txBody>
      </p:sp>
      <p:sp>
        <p:nvSpPr>
          <p:cNvPr id="10" name="Text 2"/>
          <p:cNvSpPr txBox="1"/>
          <p:nvPr/>
        </p:nvSpPr>
        <p:spPr>
          <a:xfrm>
            <a:off x="4883100" y="4111000"/>
            <a:ext cx="3663000" cy="24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Научный обзор видов, 2023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249300" y="157950"/>
            <a:ext cx="853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238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Многообразие видов по царствам
</a:t>
            </a:r>
            <a:endParaRPr lang="en-US" sz="3400" dirty="0"/>
          </a:p>
        </p:txBody>
      </p:sp>
      <p:sp>
        <p:nvSpPr>
          <p:cNvPr id="12" name="Text 4"/>
          <p:cNvSpPr txBox="1"/>
          <p:nvPr/>
        </p:nvSpPr>
        <p:spPr>
          <a:xfrm>
            <a:off x="929532" y="3130317"/>
            <a:ext cx="34830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08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Количество известных видов в животных значительно превышает число видов в других царствах, демонстрируя их биологическое разнообразие.
</a:t>
            </a:r>
            <a:endParaRPr lang="en-US" sz="1087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4303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49300" y="1097967"/>
            <a:ext cx="1973100" cy="193841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49300" y="139500"/>
            <a:ext cx="85425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Методы изучения систематики
</a:t>
            </a:r>
            <a:endParaRPr lang="en-US" sz="3400" dirty="0"/>
          </a:p>
        </p:txBody>
      </p:sp>
      <p:sp>
        <p:nvSpPr>
          <p:cNvPr id="6" name="Text 1"/>
          <p:cNvSpPr txBox="1"/>
          <p:nvPr/>
        </p:nvSpPr>
        <p:spPr>
          <a:xfrm>
            <a:off x="2778100" y="3141000"/>
            <a:ext cx="5404800" cy="123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Филогенетика и биоинформатика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Филогенетический анализ строит эволюционные деревья. Биоинформатика обрабатывает большие данные, а полевые наблюдения помогают открыть новые виды.
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2778100" y="1387050"/>
            <a:ext cx="5404800" cy="127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C05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Морфологический и молекулярный анализ
</a:t>
            </a:r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C05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C05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Сравнительная морфология выявляет отличия внешнего строения. Молекулярная генетика изучает ДНК и РНК для точного определения связей.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9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900" dirty="0"/>
          </a:p>
        </p:txBody>
      </p:sp>
      <p:sp>
        <p:nvSpPr>
          <p:cNvPr id="9" name="Text 1"/>
          <p:cNvSpPr txBox="1"/>
          <p:nvPr/>
        </p:nvSpPr>
        <p:spPr>
          <a:xfrm>
            <a:off x="1070448" y="1691557"/>
            <a:ext cx="3344100" cy="11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Ранее классификация основывалась лишь на внешних признаках, что приводило к неверной группировке организмов.
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5243573" y="1691557"/>
            <a:ext cx="3344100" cy="11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Например, китов ошибочно относили к рыбам, хотя они — млекопитающие по внутреннему строению и развитию.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249300" y="139500"/>
            <a:ext cx="853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Систематика до Линнея
</a:t>
            </a:r>
            <a:endParaRPr lang="en-US" sz="3400" dirty="0"/>
          </a:p>
        </p:txBody>
      </p:sp>
      <p:sp>
        <p:nvSpPr>
          <p:cNvPr id="12" name="Text 4"/>
          <p:cNvSpPr txBox="1"/>
          <p:nvPr/>
        </p:nvSpPr>
        <p:spPr>
          <a:xfrm>
            <a:off x="1070448" y="3241532"/>
            <a:ext cx="3344100" cy="11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Летучие мыши часто причислялись к птицам из-за способности к полёту, не учитывая отличия в анатомии.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5243573" y="3241532"/>
            <a:ext cx="3344100" cy="11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Отсутствие чётких критериев вызывало хаос и мешало точному пониманию биологического разнообразия.
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21046" y="205125"/>
            <a:ext cx="4031659" cy="49383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483800" y="139500"/>
            <a:ext cx="4300200" cy="117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Классификация по Линнею
</a:t>
            </a:r>
            <a:endParaRPr lang="en-US" sz="3400" dirty="0"/>
          </a:p>
        </p:txBody>
      </p:sp>
      <p:sp>
        <p:nvSpPr>
          <p:cNvPr id="6" name="Text 1"/>
          <p:cNvSpPr txBox="1"/>
          <p:nvPr/>
        </p:nvSpPr>
        <p:spPr>
          <a:xfrm>
            <a:off x="4989593" y="1943161"/>
            <a:ext cx="3884100" cy="125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Линней внедрил систему биноминальной номенклатуры, где вид обозначается двумя латинскими словами: род и вид. Это упростило и стандартизировало наименования.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4989593" y="3442336"/>
            <a:ext cx="3884100" cy="125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Пример: Felis catus означает домашнюю кошку. Система обеспечила единообразие и позволила избежать неоднозначных определений в науке.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4303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49300" y="139500"/>
            <a:ext cx="853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Международные коды номенклатуры
</a:t>
            </a:r>
            <a:endParaRPr lang="en-US" sz="3400" dirty="0"/>
          </a:p>
        </p:txBody>
      </p:sp>
      <p:sp>
        <p:nvSpPr>
          <p:cNvPr id="8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614525" y="1996175"/>
            <a:ext cx="2285400" cy="20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Международный код ботанической номенклатуры (ICBN) регулирует правила именования растений и обеспечивает единообразие названий по всему миру.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429325" y="1996175"/>
            <a:ext cx="2285400" cy="20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Международный код зоологической номенклатуры (ICZN) устанавливает стандарты для правильного присвоения научных имён животным видам.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6244125" y="1996175"/>
            <a:ext cx="2285400" cy="20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Международный код вирусной номенклатуры (ICNV) регулирует классификацию и наименование вирусов, обеспечивая согласованность в вирусологии.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49300" y="139500"/>
            <a:ext cx="3982800" cy="190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Сравнительная характеристика видов
</a:t>
            </a:r>
            <a:endParaRPr lang="en-US" sz="3400" dirty="0"/>
          </a:p>
        </p:txBody>
      </p:sp>
      <p:sp>
        <p:nvSpPr>
          <p:cNvPr id="7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900" dirty="0"/>
          </a:p>
        </p:txBody>
      </p:sp>
      <p:sp>
        <p:nvSpPr>
          <p:cNvPr id="8" name="Text 2"/>
          <p:cNvSpPr txBox="1"/>
          <p:nvPr/>
        </p:nvSpPr>
        <p:spPr>
          <a:xfrm>
            <a:off x="5106650" y="1159725"/>
            <a:ext cx="3650100" cy="102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различий используют морфологические признаки, такие как форма и структура органов, что помогает систематикам отделять виды по внешним особенностям.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5106650" y="2404471"/>
            <a:ext cx="3650100" cy="102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клеток, включая особенности клеточной мембраны и ядра, служит важным критерием при сравнении родственных видов.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5106650" y="3661229"/>
            <a:ext cx="3650100" cy="102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размножения учитываются для понимания биологического разнообразия и подтверждения видовой принадлежности организмов.
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49300" y="1298363"/>
            <a:ext cx="8534700" cy="350532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49300" y="139500"/>
            <a:ext cx="8534700" cy="10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Этапы идентификации нового вида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Процесс открытия и официального описания нового биологического вида
</a:t>
            </a:r>
            <a:endParaRPr lang="en-US" sz="3400" dirty="0"/>
          </a:p>
        </p:txBody>
      </p:sp>
      <p:sp>
        <p:nvSpPr>
          <p:cNvPr id="5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9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4303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49300" y="139500"/>
            <a:ext cx="85830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Филогенетика и эволюционные связи
</a:t>
            </a:r>
            <a:endParaRPr lang="en-US" sz="3400" dirty="0"/>
          </a:p>
        </p:txBody>
      </p:sp>
      <p:sp>
        <p:nvSpPr>
          <p:cNvPr id="6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572425" y="1671550"/>
            <a:ext cx="1763100" cy="274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Филогенетика исследует происхождение видов с помощью анализа ДНК, что помогает выявлять общих предков на основе молекулярных данных.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2675275" y="1671550"/>
            <a:ext cx="1763100" cy="274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белков дополнительно используется для подтверждения эволюционных связей между разными группами организмов.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4777950" y="1671550"/>
            <a:ext cx="1763100" cy="274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Морфологические признаки дополняют молекулярные исследования, позволяя строить детализированные филогенетические деревья.
</a:t>
            </a:r>
            <a:endParaRPr lang="en-US" sz="1100" dirty="0"/>
          </a:p>
        </p:txBody>
      </p:sp>
      <p:sp>
        <p:nvSpPr>
          <p:cNvPr id="10" name="Text 5"/>
          <p:cNvSpPr txBox="1"/>
          <p:nvPr/>
        </p:nvSpPr>
        <p:spPr>
          <a:xfrm>
            <a:off x="6880725" y="1671550"/>
            <a:ext cx="1763100" cy="274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Таким образом, филогенетика уточняет место видов в классификационных системах, отражая их эволюционное развитие.
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27499" y="728475"/>
            <a:ext cx="3673501" cy="4415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49300" y="139500"/>
            <a:ext cx="853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ДНК в современной систематике
</a:t>
            </a:r>
            <a:endParaRPr lang="en-US" sz="3400" dirty="0"/>
          </a:p>
        </p:txBody>
      </p:sp>
      <p:sp>
        <p:nvSpPr>
          <p:cNvPr id="8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610800" y="1962525"/>
            <a:ext cx="2326200" cy="171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3C05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ДНК даёт возможность распознавать скрытые родственные связи между организмами, которые внешне выглядят очень по-разному, раскрывая их эволюционные пути.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438729" y="1962525"/>
            <a:ext cx="2326200" cy="171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способствует выявлению близкородственных видов-близнецов и корректировке традиционных классификаций на основе молекулярных данных.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238A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0000" y="1937595"/>
            <a:ext cx="3856200" cy="167291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5122850" y="1722800"/>
            <a:ext cx="3690600" cy="6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2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отражает ключевые изменения в систематике, основанные на молекулярных исследованиях за последние годы.
</a:t>
            </a:r>
            <a:endParaRPr lang="en-US" sz="1124" dirty="0"/>
          </a:p>
        </p:txBody>
      </p:sp>
      <p:sp>
        <p:nvSpPr>
          <p:cNvPr id="6" name="Text 2"/>
          <p:cNvSpPr txBox="1"/>
          <p:nvPr/>
        </p:nvSpPr>
        <p:spPr>
          <a:xfrm>
            <a:off x="5122850" y="2710670"/>
            <a:ext cx="36906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Молекулярные методы способны значительно менять традиционные взгляды на классификацию различных организмов.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5093475" y="3704700"/>
            <a:ext cx="3690600" cy="2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Научные публикации 2015–2023 гг.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249300" y="139500"/>
            <a:ext cx="8534700" cy="117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современных изменений в классификации
</a:t>
            </a:r>
            <a:endParaRPr lang="en-US" sz="3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49300" y="139500"/>
            <a:ext cx="8534700" cy="93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Значимость систематики для человека
</a:t>
            </a:r>
            <a:endParaRPr lang="en-US" sz="3400" dirty="0"/>
          </a:p>
        </p:txBody>
      </p:sp>
      <p:sp>
        <p:nvSpPr>
          <p:cNvPr id="8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985000" y="1681150"/>
            <a:ext cx="3344100" cy="98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Изучение систематики помогает находить новые лекарственные растения, расширяя возможности медицины и фармакологии.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5158125" y="1681150"/>
            <a:ext cx="3344100" cy="98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Систематика обеспечивает эффективные методы борьбы с вредителями, способствуя сохранению сельского хозяйства и экосистем.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985000" y="3293075"/>
            <a:ext cx="3344100" cy="98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Также она играет важную роль в охране исчезающих видов и поддержании генофонда, создавая базы для научных коллекций.
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900" dirty="0"/>
          </a:p>
        </p:txBody>
      </p:sp>
      <p:sp>
        <p:nvSpPr>
          <p:cNvPr id="9" name="Text 1"/>
          <p:cNvSpPr txBox="1"/>
          <p:nvPr/>
        </p:nvSpPr>
        <p:spPr>
          <a:xfrm>
            <a:off x="1070448" y="1691557"/>
            <a:ext cx="3344100" cy="11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систематики незаменимы в экологии для мониторинга и сохранения природных экосистем.
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5243573" y="1691557"/>
            <a:ext cx="3344100" cy="11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медицине и фармакологии систематическая информация используется для открытия и разработки новых лекарственных средств.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249300" y="139500"/>
            <a:ext cx="853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86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Систематика в современной науке и технологиях
</a:t>
            </a:r>
            <a:endParaRPr lang="en-US" sz="2786" dirty="0"/>
          </a:p>
        </p:txBody>
      </p:sp>
      <p:sp>
        <p:nvSpPr>
          <p:cNvPr id="12" name="Text 4"/>
          <p:cNvSpPr txBox="1"/>
          <p:nvPr/>
        </p:nvSpPr>
        <p:spPr>
          <a:xfrm>
            <a:off x="1070448" y="3241532"/>
            <a:ext cx="3344100" cy="11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биотехнологиях систематика помогает в изучении генетики организмов и создании инновационных продуктов.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5243573" y="3241532"/>
            <a:ext cx="3344100" cy="11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Технология ДНК-штрихкода облегчает быструю идентификацию видов, что важно для контроля биоразнообразия и научных исследований.
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49300" y="1525768"/>
            <a:ext cx="4335600" cy="344646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900" dirty="0"/>
          </a:p>
        </p:txBody>
      </p:sp>
      <p:sp>
        <p:nvSpPr>
          <p:cNvPr id="8" name="Text 1"/>
          <p:cNvSpPr txBox="1"/>
          <p:nvPr/>
        </p:nvSpPr>
        <p:spPr>
          <a:xfrm>
            <a:off x="4977100" y="1237163"/>
            <a:ext cx="3850500" cy="138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Автоматизация и большие данные
</a:t>
            </a:r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Современная систематика всё активнее использует автоматизированные методы и анализ больших массивов данных для ускорения классификационных процессов и повышения точности результатов.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249300" y="139500"/>
            <a:ext cx="4129200" cy="138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82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Будущее систематики: вызовы и перспективы
</a:t>
            </a:r>
            <a:endParaRPr lang="en-US" sz="2982" dirty="0"/>
          </a:p>
        </p:txBody>
      </p:sp>
      <p:sp>
        <p:nvSpPr>
          <p:cNvPr id="10" name="Text 3"/>
          <p:cNvSpPr txBox="1"/>
          <p:nvPr/>
        </p:nvSpPr>
        <p:spPr>
          <a:xfrm>
            <a:off x="4977100" y="3055588"/>
            <a:ext cx="3850500" cy="138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Глобальное сотрудничество и обновление знаний
</a:t>
            </a:r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Международные учёные объединяются в глобальные онлайн-каталоги, что способствует постоянному обновлению и расширению знаний о природном разнообразии.
</a:t>
            </a:r>
            <a:endParaRPr lang="en-US" sz="13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47571" y="-4475"/>
            <a:ext cx="4696458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76990" y="639971"/>
            <a:ext cx="3285000" cy="378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238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Систематика — фундамент науки и охраны природы
</a:t>
            </a:r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238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238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Систематика объединяет знания о живом мире, формируя единую систему, которая поддерживает развитие науки, медицины и экологическую безопасность будущих поколений.
</a:t>
            </a:r>
            <a:endParaRPr lang="en-US" sz="3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2026-05-08T18:15:58Z</dcterms:created>
  <dcterms:modified xsi:type="dcterms:W3CDTF">2026-05-08T18:15:58Z</dcterms:modified>
</cp:coreProperties>
</file>