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image" Target="../media/image-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image" Target="../media/image-4-3.png"/><Relationship Id="rId4" Type="http://schemas.openxmlformats.org/officeDocument/2006/relationships/image" Target="../media/image-4-4.jpeg"/><Relationship Id="rId5" Type="http://schemas.openxmlformats.org/officeDocument/2006/relationships/image" Target="../media/image-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image" Target="../media/image-7-7.png"/><Relationship Id="rId8" Type="http://schemas.openxmlformats.org/officeDocument/2006/relationships/image" Target="../media/image-7-8.png"/><Relationship Id="rId9" Type="http://schemas.openxmlformats.org/officeDocument/2006/relationships/image" Target="../media/image-7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jpe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jpeg"/><Relationship Id="rId6" Type="http://schemas.openxmlformats.org/officeDocument/2006/relationships/image" Target="../media/image-13-6.png"/><Relationship Id="rId7" Type="http://schemas.openxmlformats.org/officeDocument/2006/relationships/image" Target="../media/image-13-7.png"/><Relationship Id="rId8" Type="http://schemas.openxmlformats.org/officeDocument/2006/relationships/image" Target="../media/image-13-8.jpeg"/><Relationship Id="rId9" Type="http://schemas.openxmlformats.org/officeDocument/2006/relationships/image" Target="../media/image-13-9.png"/><Relationship Id="rId10" Type="http://schemas.openxmlformats.org/officeDocument/2006/relationships/image" Target="../media/image-13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image" Target="../media/image-18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image" Target="../media/image-19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113006" y="-86600"/>
            <a:ext cx="4683737" cy="52821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29650" y="1650650"/>
            <a:ext cx="5344200" cy="190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437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А.А. Вознесенский. «Сага»: поэма о времени, памяти и внутренней свободе
</a:t>
            </a:r>
            <a:pPr algn="l" indent="0" marL="0">
              <a:lnSpc>
                <a:spcPct val="90000"/>
              </a:lnSpc>
              <a:buNone/>
            </a:pPr>
            <a:r>
              <a:rPr lang="en-US" sz="1604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298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Поэма о том, как прошлое влияет на человека сегодня.
</a:t>
            </a:r>
            <a:endParaRPr lang="en-US" sz="3437" dirty="0"/>
          </a:p>
        </p:txBody>
      </p:sp>
      <p:sp>
        <p:nvSpPr>
          <p:cNvPr id="7" name="Text 1"/>
          <p:cNvSpPr txBox="1"/>
          <p:nvPr/>
        </p:nvSpPr>
        <p:spPr>
          <a:xfrm>
            <a:off x="1108325" y="4290225"/>
            <a:ext cx="4400100" cy="46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3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84701" y="627950"/>
            <a:ext cx="3479599" cy="3999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900" dirty="0"/>
          </a:p>
        </p:txBody>
      </p:sp>
      <p:sp>
        <p:nvSpPr>
          <p:cNvPr id="5" name="Text 1"/>
          <p:cNvSpPr txBox="1"/>
          <p:nvPr/>
        </p:nvSpPr>
        <p:spPr>
          <a:xfrm>
            <a:off x="4649725" y="1391425"/>
            <a:ext cx="4050900" cy="273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Андрей Вознесенский и поэзия шестидесятников
</a:t>
            </a:r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Вознесенский стал голосом времени, когда поэзия говорила смелее, личнее и ближе к жизни. Его стихи соединяют энергию города, свободу интонации и необычные образы, поэтому «Сага» звучит современно и сегодня.
</a:t>
            </a:r>
            <a:endParaRPr lang="en-US" sz="26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629025" y="185200"/>
            <a:ext cx="5749800" cy="6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Жанровые особенности поэмы «Сага»
</a:t>
            </a:r>
            <a:endParaRPr lang="en-US" sz="2600" dirty="0"/>
          </a:p>
        </p:txBody>
      </p:sp>
      <p:sp>
        <p:nvSpPr>
          <p:cNvPr id="8" name="Text 1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900" dirty="0"/>
          </a:p>
        </p:txBody>
      </p:sp>
      <p:sp>
        <p:nvSpPr>
          <p:cNvPr id="9" name="Text 2"/>
          <p:cNvSpPr txBox="1"/>
          <p:nvPr/>
        </p:nvSpPr>
        <p:spPr>
          <a:xfrm>
            <a:off x="516425" y="2100100"/>
            <a:ext cx="2131200" cy="221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«Сага» объединяет исповедальную лирику и философское размышление: в центре не событие, а переживание человека, который пытается осмыслить своё место во времени и истории.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3438400" y="2100100"/>
            <a:ext cx="2131200" cy="221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Произведение строится как лирический монолог, где важны личный голос, эмоциональная напряжённость и движение мысли. Отдельные образы не просто украшают текст, а ведут к общему смыслу.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6641800" y="2100100"/>
            <a:ext cx="2131200" cy="221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Поэма напоминает размышление вслух: в ней есть и чувствительность лирики, и широта философского взгляда. Так частное переживание постепенно превращается в разговор о памяти и судьбе.
</a:t>
            </a:r>
            <a:endParaRPr lang="en-US" sz="12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72625" y="1026985"/>
            <a:ext cx="3933900" cy="167498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637575" y="1026985"/>
            <a:ext cx="3933900" cy="1674981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72525" y="238425"/>
            <a:ext cx="7998900" cy="6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0A0A0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Лирический герой и образ автора
</a:t>
            </a:r>
            <a:endParaRPr lang="en-US" sz="2600" dirty="0"/>
          </a:p>
        </p:txBody>
      </p:sp>
      <p:sp>
        <p:nvSpPr>
          <p:cNvPr id="8" name="Text 1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900" dirty="0"/>
          </a:p>
        </p:txBody>
      </p:sp>
      <p:sp>
        <p:nvSpPr>
          <p:cNvPr id="9" name="Text 2"/>
          <p:cNvSpPr txBox="1"/>
          <p:nvPr/>
        </p:nvSpPr>
        <p:spPr>
          <a:xfrm>
            <a:off x="844500" y="3541850"/>
            <a:ext cx="33879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Лирический герой у Вознесенского не стоит в стороне от жизни. Он наблюдает, сопоставляет, задаёт вопросы и старается понять, что остаётся в человеке после прожитых событий. Его внутренняя свобода проявляется не в громких словах, а в самостоятельности мысли.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844501" y="3002500"/>
            <a:ext cx="33879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75" b="1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Человек, который внимательно слушает время
</a:t>
            </a:r>
            <a:endParaRPr lang="en-US" sz="1375" dirty="0"/>
          </a:p>
        </p:txBody>
      </p:sp>
      <p:sp>
        <p:nvSpPr>
          <p:cNvPr id="11" name="Text 4"/>
          <p:cNvSpPr txBox="1"/>
          <p:nvPr/>
        </p:nvSpPr>
        <p:spPr>
          <a:xfrm>
            <a:off x="4909450" y="3541850"/>
            <a:ext cx="33879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 автора легко соотнести с самим Андреем Вознесенским — поэтом 1960-х годов, когда в литературе особенно ценились личный голос и смелый разговор о современности. Поэтому рядом с текстом уместны портрет поэта, книга стихов или фотография эпохи.
</a:t>
            </a:r>
            <a:endParaRPr lang="en-US" sz="1000" dirty="0"/>
          </a:p>
        </p:txBody>
      </p:sp>
      <p:sp>
        <p:nvSpPr>
          <p:cNvPr id="12" name="Text 5"/>
          <p:cNvSpPr txBox="1"/>
          <p:nvPr/>
        </p:nvSpPr>
        <p:spPr>
          <a:xfrm>
            <a:off x="4909451" y="3002500"/>
            <a:ext cx="33879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Автор и его культурная эпоха
</a:t>
            </a:r>
            <a:endParaRPr lang="en-US" sz="14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330675" y="1915103"/>
            <a:ext cx="4007700" cy="1915445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645600" y="197125"/>
            <a:ext cx="7852800" cy="73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мотивы поэмы
</a:t>
            </a:r>
            <a:endParaRPr lang="en-US" sz="2600" dirty="0"/>
          </a:p>
        </p:txBody>
      </p:sp>
      <p:sp>
        <p:nvSpPr>
          <p:cNvPr id="6" name="Text 1"/>
          <p:cNvSpPr txBox="1"/>
          <p:nvPr/>
        </p:nvSpPr>
        <p:spPr>
          <a:xfrm>
            <a:off x="645600" y="1736425"/>
            <a:ext cx="3077700" cy="106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Мотивы в «Саге» образуют единый смысловой круг: от личной памяти — к размышлению о времени, истории и свободе.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645600" y="2942225"/>
            <a:ext cx="3077700" cy="106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Память и время задают основу, а свобода, история и культура расширяют личное переживание до общего философского смысла.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645600" y="4598225"/>
            <a:ext cx="2758800" cy="30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Поэма А.А. Вознесенского «Сага»
</a:t>
            </a:r>
            <a:endParaRPr lang="en-US" sz="800" dirty="0"/>
          </a:p>
        </p:txBody>
      </p:sp>
      <p:sp>
        <p:nvSpPr>
          <p:cNvPr id="9" name="Text 4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9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59400" y="1688830"/>
            <a:ext cx="8264400" cy="3094389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9450" y="197125"/>
            <a:ext cx="8264400" cy="73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развивается смысл поэмы
</a:t>
            </a:r>
            <a:endParaRPr lang="en-US" sz="2600" dirty="0"/>
          </a:p>
        </p:txBody>
      </p:sp>
      <p:sp>
        <p:nvSpPr>
          <p:cNvPr id="6" name="Text 1"/>
          <p:cNvSpPr txBox="1"/>
          <p:nvPr/>
        </p:nvSpPr>
        <p:spPr>
          <a:xfrm>
            <a:off x="359450" y="1107800"/>
            <a:ext cx="8264400" cy="21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смысловых переходов в поэме А.А. Вознесенского «Сага»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9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022612" y="1529617"/>
            <a:ext cx="220800" cy="19626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912313" y="1501579"/>
            <a:ext cx="220800" cy="252343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2802000" y="1517350"/>
            <a:ext cx="220800" cy="2208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686100" y="1517350"/>
            <a:ext cx="220800" cy="2208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1629025" y="349825"/>
            <a:ext cx="5749800" cy="6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Образы времени и памяти
</a:t>
            </a:r>
            <a:endParaRPr lang="en-US" sz="2600" dirty="0"/>
          </a:p>
        </p:txBody>
      </p:sp>
      <p:sp>
        <p:nvSpPr>
          <p:cNvPr id="12" name="Text 1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900" dirty="0"/>
          </a:p>
        </p:txBody>
      </p:sp>
      <p:sp>
        <p:nvSpPr>
          <p:cNvPr id="13" name="Text 2"/>
          <p:cNvSpPr txBox="1"/>
          <p:nvPr/>
        </p:nvSpPr>
        <p:spPr>
          <a:xfrm>
            <a:off x="6935550" y="2078175"/>
            <a:ext cx="1632900" cy="39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времён
</a:t>
            </a:r>
            <a:endParaRPr lang="en-US" sz="1200" dirty="0"/>
          </a:p>
        </p:txBody>
      </p:sp>
      <p:sp>
        <p:nvSpPr>
          <p:cNvPr id="14" name="Text 3"/>
          <p:cNvSpPr txBox="1"/>
          <p:nvPr/>
        </p:nvSpPr>
        <p:spPr>
          <a:xfrm>
            <a:off x="6935550" y="2571750"/>
            <a:ext cx="1632900" cy="122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Образы времени и памяти соединяют личный опыт с более широким пониманием судьбы, культуры и поколения.
</a:t>
            </a:r>
            <a:endParaRPr lang="en-US" sz="1200" dirty="0"/>
          </a:p>
        </p:txBody>
      </p:sp>
      <p:sp>
        <p:nvSpPr>
          <p:cNvPr id="15" name="Text 4"/>
          <p:cNvSpPr txBox="1"/>
          <p:nvPr/>
        </p:nvSpPr>
        <p:spPr>
          <a:xfrm>
            <a:off x="4825250" y="2078175"/>
            <a:ext cx="1632900" cy="39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Прошлое звучит
</a:t>
            </a:r>
            <a:endParaRPr lang="en-US" sz="1200" dirty="0"/>
          </a:p>
        </p:txBody>
      </p:sp>
      <p:sp>
        <p:nvSpPr>
          <p:cNvPr id="16" name="Text 5"/>
          <p:cNvSpPr txBox="1"/>
          <p:nvPr/>
        </p:nvSpPr>
        <p:spPr>
          <a:xfrm>
            <a:off x="4825250" y="2571750"/>
            <a:ext cx="1632900" cy="122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исчезнувшие события продолжают жить в мыслях и речи, напоминая, что история остаётся в человеке.
</a:t>
            </a:r>
            <a:endParaRPr lang="en-US" sz="1200" dirty="0"/>
          </a:p>
        </p:txBody>
      </p:sp>
      <p:sp>
        <p:nvSpPr>
          <p:cNvPr id="17" name="Text 6"/>
          <p:cNvSpPr txBox="1"/>
          <p:nvPr/>
        </p:nvSpPr>
        <p:spPr>
          <a:xfrm>
            <a:off x="2714938" y="2078175"/>
            <a:ext cx="1632900" cy="39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Память сохраняет
</a:t>
            </a:r>
            <a:endParaRPr lang="en-US" sz="1200" dirty="0"/>
          </a:p>
        </p:txBody>
      </p:sp>
      <p:sp>
        <p:nvSpPr>
          <p:cNvPr id="18" name="Text 7"/>
          <p:cNvSpPr txBox="1"/>
          <p:nvPr/>
        </p:nvSpPr>
        <p:spPr>
          <a:xfrm>
            <a:off x="2714938" y="2571750"/>
            <a:ext cx="1632900" cy="122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Память удерживает события, чувства и детали прошлого, поэтому жизнь героя не обрывается на настоящем моменте.
</a:t>
            </a:r>
            <a:endParaRPr lang="en-US" sz="1200" dirty="0"/>
          </a:p>
        </p:txBody>
      </p:sp>
      <p:sp>
        <p:nvSpPr>
          <p:cNvPr id="19" name="Text 8"/>
          <p:cNvSpPr txBox="1"/>
          <p:nvPr/>
        </p:nvSpPr>
        <p:spPr>
          <a:xfrm>
            <a:off x="599038" y="2078175"/>
            <a:ext cx="1632900" cy="39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Время движется
</a:t>
            </a:r>
            <a:endParaRPr lang="en-US" sz="1200" dirty="0"/>
          </a:p>
        </p:txBody>
      </p:sp>
      <p:sp>
        <p:nvSpPr>
          <p:cNvPr id="20" name="Text 9"/>
          <p:cNvSpPr txBox="1"/>
          <p:nvPr/>
        </p:nvSpPr>
        <p:spPr>
          <a:xfrm>
            <a:off x="599038" y="2571750"/>
            <a:ext cx="1632900" cy="122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поэме время не похоже на спокойный фон: оно действует, меняет человека и заставляет его по-новому смотреть на прожитое.
</a:t>
            </a:r>
            <a:endParaRPr lang="en-US" sz="12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629025" y="185200"/>
            <a:ext cx="5749800" cy="6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Лирический герой: мысли и переживания
</a:t>
            </a:r>
            <a:endParaRPr lang="en-US" sz="2600" dirty="0"/>
          </a:p>
        </p:txBody>
      </p:sp>
      <p:sp>
        <p:nvSpPr>
          <p:cNvPr id="8" name="Text 1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900" dirty="0"/>
          </a:p>
        </p:txBody>
      </p:sp>
      <p:sp>
        <p:nvSpPr>
          <p:cNvPr id="9" name="Text 2"/>
          <p:cNvSpPr txBox="1"/>
          <p:nvPr/>
        </p:nvSpPr>
        <p:spPr>
          <a:xfrm>
            <a:off x="1477600" y="1861925"/>
            <a:ext cx="2500800" cy="81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38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Герой поэмы включён в жизнь своего времени: он не наблюдает со стороны, а проживает происходящее и старается понять, что делает человека по-настоящему личностью.
</a:t>
            </a:r>
            <a:endParaRPr lang="en-US" sz="1138" dirty="0"/>
          </a:p>
        </p:txBody>
      </p:sp>
      <p:sp>
        <p:nvSpPr>
          <p:cNvPr id="10" name="Text 3"/>
          <p:cNvSpPr txBox="1"/>
          <p:nvPr/>
        </p:nvSpPr>
        <p:spPr>
          <a:xfrm>
            <a:off x="5087975" y="1822188"/>
            <a:ext cx="2480700" cy="81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72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Его важнейшее состояние — самоанализ. Он прислушивается к себе, сопоставляет память и настоящее, поэтому читатель видит не сюжет, а движение внутренней мысли.
</a:t>
            </a:r>
            <a:endParaRPr lang="en-US" sz="1072" dirty="0"/>
          </a:p>
        </p:txBody>
      </p:sp>
      <p:sp>
        <p:nvSpPr>
          <p:cNvPr id="11" name="Text 4"/>
          <p:cNvSpPr txBox="1"/>
          <p:nvPr/>
        </p:nvSpPr>
        <p:spPr>
          <a:xfrm>
            <a:off x="3000275" y="3800575"/>
            <a:ext cx="2530200" cy="81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Такой герой близок современному школьнику: он ищет собственный путь, не принимает готовых ответов и учится сохранять внутреннюю самостоятельность.
</a:t>
            </a:r>
            <a:endParaRPr lang="en-US" sz="12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490700" y="1230052"/>
            <a:ext cx="4007700" cy="2830647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645600" y="197125"/>
            <a:ext cx="7852800" cy="73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Ведущие смысловые акценты поэмы
</a:t>
            </a:r>
            <a:endParaRPr lang="en-US" sz="2600" dirty="0"/>
          </a:p>
        </p:txBody>
      </p:sp>
      <p:sp>
        <p:nvSpPr>
          <p:cNvPr id="6" name="Text 1"/>
          <p:cNvSpPr txBox="1"/>
          <p:nvPr/>
        </p:nvSpPr>
        <p:spPr>
          <a:xfrm>
            <a:off x="921300" y="1596275"/>
            <a:ext cx="2758800" cy="91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показывает, какие мотивы особенно заметны в тексте и как они распределяют внимание читателя.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921300" y="2848700"/>
            <a:ext cx="2758800" cy="99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Память и время образуют ядро поэмы; свобода раскрывает личность героя, а история и культура придают смыслу масштаб.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4490700" y="4142575"/>
            <a:ext cx="4381800" cy="30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Анализ поэмы А.А. Вознесенского «Сага»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9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629025" y="185200"/>
            <a:ext cx="5749800" cy="6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Художественные средства А.А. Вознесенского
</a:t>
            </a:r>
            <a:endParaRPr lang="en-US" sz="2600" dirty="0"/>
          </a:p>
        </p:txBody>
      </p:sp>
      <p:sp>
        <p:nvSpPr>
          <p:cNvPr id="8" name="Text 1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900" dirty="0"/>
          </a:p>
        </p:txBody>
      </p:sp>
      <p:sp>
        <p:nvSpPr>
          <p:cNvPr id="9" name="Text 2"/>
          <p:cNvSpPr txBox="1"/>
          <p:nvPr/>
        </p:nvSpPr>
        <p:spPr>
          <a:xfrm>
            <a:off x="1591675" y="1876875"/>
            <a:ext cx="1654200" cy="242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Вознесенский активно использует метафоры и неожиданные сравнения: благодаря им обычные слова приобретают свежий смысл и помогают почувствовать напряжение мысли.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3744913" y="1876875"/>
            <a:ext cx="1654200" cy="242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поэмы важны звуковые повторы, резкий ритм и контрастные образы. Они делают речь похожей на живой, эмоциональный разговор, а не на спокойное рассуждение.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5865363" y="1876875"/>
            <a:ext cx="1654200" cy="242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Поэт свободно соединяет книжную и разговорную лексику. Из-за этого текст звучит современно, образно и легко запоминается, хотя поднимает серьёзные темы.
</a:t>
            </a:r>
            <a:endParaRPr lang="en-US" sz="12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21725" y="368350"/>
            <a:ext cx="3706800" cy="82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Композиция и ритм поэмы
</a:t>
            </a:r>
            <a:endParaRPr lang="en-US" sz="1900" dirty="0"/>
          </a:p>
        </p:txBody>
      </p:sp>
      <p:sp>
        <p:nvSpPr>
          <p:cNvPr id="9" name="Text 1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900" dirty="0"/>
          </a:p>
        </p:txBody>
      </p:sp>
      <p:sp>
        <p:nvSpPr>
          <p:cNvPr id="10" name="Text 2"/>
          <p:cNvSpPr txBox="1"/>
          <p:nvPr/>
        </p:nvSpPr>
        <p:spPr>
          <a:xfrm>
            <a:off x="740675" y="1813675"/>
            <a:ext cx="3235500" cy="8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Развитие: смена тональностей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Далее эмоциональные всплески сменяются более спокойными раздумьями. Такой переход делает речь живой и приближает её к естественной человеческой мысли.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740675" y="3591625"/>
            <a:ext cx="3235500" cy="8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Итог: философский смысл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финальном звучании форма помогает раскрыть тему памяти, времени и выбора. Композиция подводит к выводу о ценности внутренней свободы.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5151150" y="924700"/>
            <a:ext cx="3235500" cy="8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Начало: личный импульс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Поэма открывается с интонации внутреннего разговора: сначала звучит личное чувство героя, его попытка сразу обозначить главное переживание.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5151150" y="2702650"/>
            <a:ext cx="3235500" cy="8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82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Усиление ритма
</a:t>
            </a:r>
            <a:pPr algn="l" indent="0" marL="0">
              <a:lnSpc>
                <a:spcPct val="100000"/>
              </a:lnSpc>
              <a:buNone/>
            </a:pPr>
            <a:r>
              <a:rPr lang="en-US" sz="1182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Короткие и порывистые строки создают напряжение. Ритм передаёт не только настроение, но и движение сознания, которое не останавливается на одном выводе.
</a:t>
            </a:r>
            <a:endParaRPr lang="en-US" sz="1182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490700" y="2170232"/>
            <a:ext cx="4007700" cy="1597186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645600" y="251450"/>
            <a:ext cx="7852800" cy="73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Образы поэмы и их значение
</a:t>
            </a:r>
            <a:endParaRPr lang="en-US" sz="2600" dirty="0"/>
          </a:p>
        </p:txBody>
      </p:sp>
      <p:sp>
        <p:nvSpPr>
          <p:cNvPr id="7" name="Text 1"/>
          <p:cNvSpPr txBox="1"/>
          <p:nvPr/>
        </p:nvSpPr>
        <p:spPr>
          <a:xfrm>
            <a:off x="645600" y="1818375"/>
            <a:ext cx="3077700" cy="106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Сопоставление буквального и символического смысла ключевых образов помогает увидеть, как конкретные детали превращаются в философские знаки.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645600" y="3067875"/>
            <a:ext cx="3077700" cy="96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 образы работают не сами по себе, а вместе: они соединяют повседневное и вечное, делая личную историю частью общего смысла.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645600" y="4201350"/>
            <a:ext cx="2758800" cy="30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Поэма А.А. Вознесенского «Сага»
</a:t>
            </a:r>
            <a:endParaRPr lang="en-US" sz="800" dirty="0"/>
          </a:p>
        </p:txBody>
      </p:sp>
      <p:sp>
        <p:nvSpPr>
          <p:cNvPr id="10" name="Text 4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9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72575" y="1026132"/>
            <a:ext cx="2458500" cy="242008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342775" y="1026132"/>
            <a:ext cx="2458500" cy="2420086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6112975" y="1026132"/>
            <a:ext cx="2458500" cy="2420086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572525" y="238425"/>
            <a:ext cx="7998900" cy="6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Визуальные ассоциации к поэме
</a:t>
            </a:r>
            <a:endParaRPr lang="en-US" sz="2600" dirty="0"/>
          </a:p>
        </p:txBody>
      </p:sp>
      <p:sp>
        <p:nvSpPr>
          <p:cNvPr id="13" name="Text 1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900" dirty="0"/>
          </a:p>
        </p:txBody>
      </p:sp>
      <p:sp>
        <p:nvSpPr>
          <p:cNvPr id="14" name="Text 2"/>
          <p:cNvSpPr txBox="1"/>
          <p:nvPr/>
        </p:nvSpPr>
        <p:spPr>
          <a:xfrm>
            <a:off x="742500" y="3895569"/>
            <a:ext cx="2117400" cy="48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64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Тёмные улицы и редкие огни окон создают ощущение тишины, в которой особенно слышны мысли героя. Такой город выглядит не просто фоном, а местом встречи памяти и настоящего. Он помогает показать напряжённое, внимательное состояние лирического сознания.
</a:t>
            </a:r>
            <a:endParaRPr lang="en-US" sz="640" dirty="0"/>
          </a:p>
        </p:txBody>
      </p:sp>
      <p:sp>
        <p:nvSpPr>
          <p:cNvPr id="15" name="Text 3"/>
          <p:cNvSpPr txBox="1"/>
          <p:nvPr/>
        </p:nvSpPr>
        <p:spPr>
          <a:xfrm>
            <a:off x="742501" y="3566163"/>
            <a:ext cx="2117400" cy="245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39" b="1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Ночной город как пространство размышления
</a:t>
            </a:r>
            <a:endParaRPr lang="en-US" sz="839" dirty="0"/>
          </a:p>
        </p:txBody>
      </p:sp>
      <p:sp>
        <p:nvSpPr>
          <p:cNvPr id="16" name="Text 4"/>
          <p:cNvSpPr txBox="1"/>
          <p:nvPr/>
        </p:nvSpPr>
        <p:spPr>
          <a:xfrm>
            <a:off x="3512700" y="3895569"/>
            <a:ext cx="2117400" cy="48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67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Старые документы, пожелтевшие листы и записи из прошлого напоминают о том, что история сохраняется в деталях. Эти образы подходят поэме, потому что в ней прошлое не исчезает, а продолжает жить в словах, воспоминаниях и взгляде на мир.
</a:t>
            </a:r>
            <a:endParaRPr lang="en-US" sz="670" dirty="0"/>
          </a:p>
        </p:txBody>
      </p:sp>
      <p:sp>
        <p:nvSpPr>
          <p:cNvPr id="17" name="Text 5"/>
          <p:cNvSpPr txBox="1"/>
          <p:nvPr/>
        </p:nvSpPr>
        <p:spPr>
          <a:xfrm>
            <a:off x="3512701" y="3566163"/>
            <a:ext cx="2117400" cy="245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39" b="1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Архивные страницы и следы прошлого
</a:t>
            </a:r>
            <a:endParaRPr lang="en-US" sz="839" dirty="0"/>
          </a:p>
        </p:txBody>
      </p:sp>
      <p:sp>
        <p:nvSpPr>
          <p:cNvPr id="18" name="Text 6"/>
          <p:cNvSpPr txBox="1"/>
          <p:nvPr/>
        </p:nvSpPr>
        <p:spPr>
          <a:xfrm>
            <a:off x="6282899" y="3895569"/>
            <a:ext cx="2117400" cy="48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642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Мосты, отражения и свет вдалеке можно воспринимать как символы перехода от одного состояния к другому. Они связывают берега, времена и человеческие чувства. Для поэмы это важный образ: через него видно движение к пониманию себя и своего места.
</a:t>
            </a:r>
            <a:endParaRPr lang="en-US" sz="642" dirty="0"/>
          </a:p>
        </p:txBody>
      </p:sp>
      <p:sp>
        <p:nvSpPr>
          <p:cNvPr id="19" name="Text 7"/>
          <p:cNvSpPr txBox="1"/>
          <p:nvPr/>
        </p:nvSpPr>
        <p:spPr>
          <a:xfrm>
            <a:off x="6282900" y="3566163"/>
            <a:ext cx="2117400" cy="245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81" b="1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Мосты и свет как знак связи
</a:t>
            </a:r>
            <a:endParaRPr lang="en-US" sz="1181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629025" y="185200"/>
            <a:ext cx="5749800" cy="6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Язык поэмы и его особенности
</a:t>
            </a:r>
            <a:endParaRPr lang="en-US" sz="2600" dirty="0"/>
          </a:p>
        </p:txBody>
      </p:sp>
      <p:sp>
        <p:nvSpPr>
          <p:cNvPr id="9" name="Text 1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900" dirty="0"/>
          </a:p>
        </p:txBody>
      </p:sp>
      <p:sp>
        <p:nvSpPr>
          <p:cNvPr id="10" name="Text 2"/>
          <p:cNvSpPr txBox="1"/>
          <p:nvPr/>
        </p:nvSpPr>
        <p:spPr>
          <a:xfrm>
            <a:off x="209875" y="2100100"/>
            <a:ext cx="2131200" cy="221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Вознесенский строит речь на резких переходах и необычных сочетаниях слов. Благодаря этому стих звучит энергично и передаёт не спокойное описание, а живое движение мысли.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2422463" y="2100100"/>
            <a:ext cx="2131200" cy="221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поэме много метафор и ярких сравнений, которые превращают обычные явления в выразительные образы. Так автор делает время, память и выбор особенно ощутимыми.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4635075" y="2100100"/>
            <a:ext cx="2131200" cy="221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Поэт свободно соединяет разговорную, книжную и философскую лексику. Из-за этого текст остаётся понятным, но при этом сохраняет глубину и внутреннюю напряжённость.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6847675" y="2100100"/>
            <a:ext cx="2131200" cy="221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Звуковые повторы, контрасты и неожиданные переходы усиливают впечатление устной, почти мгновенно возникающей речи. Читатель чувствует не только смысл, но и эмоциональный ритм.
</a:t>
            </a:r>
            <a:endParaRPr lang="en-US" sz="12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59400" y="1688830"/>
            <a:ext cx="8264400" cy="3094389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9450" y="197125"/>
            <a:ext cx="8264400" cy="73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 личного переживания к общему смыслу
</a:t>
            </a:r>
            <a:endParaRPr lang="en-US" sz="2600" dirty="0"/>
          </a:p>
        </p:txBody>
      </p:sp>
      <p:sp>
        <p:nvSpPr>
          <p:cNvPr id="6" name="Text 1"/>
          <p:cNvSpPr txBox="1"/>
          <p:nvPr/>
        </p:nvSpPr>
        <p:spPr>
          <a:xfrm>
            <a:off x="359450" y="1107800"/>
            <a:ext cx="8264400" cy="21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 движение мысли в поэме ведёт от частного чувства к философскому выводу.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9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629025" y="185200"/>
            <a:ext cx="5749800" cy="6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«Саги» с поэзией шестидесятников
</a:t>
            </a:r>
            <a:endParaRPr lang="en-US" sz="2600" dirty="0"/>
          </a:p>
        </p:txBody>
      </p:sp>
      <p:sp>
        <p:nvSpPr>
          <p:cNvPr id="8" name="Text 1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900" dirty="0"/>
          </a:p>
        </p:txBody>
      </p:sp>
      <p:sp>
        <p:nvSpPr>
          <p:cNvPr id="9" name="Text 2"/>
          <p:cNvSpPr txBox="1"/>
          <p:nvPr/>
        </p:nvSpPr>
        <p:spPr>
          <a:xfrm>
            <a:off x="516425" y="2100100"/>
            <a:ext cx="2131200" cy="221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Поэма отражает интерес шестидесятников к современности и живому человеческому опыту. В центре внимания оказывается не отвлечённая тема, а судьба личности в своём времени.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3438400" y="2100100"/>
            <a:ext cx="2131200" cy="221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этой поэзии важны искренность, свободная интонация и обновление языка. Вознесенский использует эти черты, чтобы говорить о памяти, выборе и внутренней ответственности.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6641800" y="2100100"/>
            <a:ext cx="2131200" cy="221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общем родстве с эпохой поэт остаётся узнаваемым: его строки напряжённы, образны и ритмически смелы. Именно это делает «Сагу» ярким голосом своего времени.
</a:t>
            </a:r>
            <a:endParaRPr lang="en-US" sz="12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490700" y="1230052"/>
            <a:ext cx="4007700" cy="2830647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645600" y="197125"/>
            <a:ext cx="7852800" cy="73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Сопоставление смысловых пар в поэме
</a:t>
            </a:r>
            <a:endParaRPr lang="en-US" sz="2600" dirty="0"/>
          </a:p>
        </p:txBody>
      </p:sp>
      <p:sp>
        <p:nvSpPr>
          <p:cNvPr id="6" name="Text 1"/>
          <p:cNvSpPr txBox="1"/>
          <p:nvPr/>
        </p:nvSpPr>
        <p:spPr>
          <a:xfrm>
            <a:off x="921300" y="1596275"/>
            <a:ext cx="2758800" cy="91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помогает увидеть, какие противопоставления особенно важны для понимания текста и как они выстраивают его внутреннее напряжение.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921300" y="2848700"/>
            <a:ext cx="2758800" cy="99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Пара «личное — историческое» выражена сильнее всего: поэма постоянно соединяет судьбу одного человека с судьбой эпохи.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4490700" y="4142575"/>
            <a:ext cx="4381800" cy="30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34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Поэма А.А. Вознесенского «Сага»; аналитическое сопоставление смысловых оппозиций
</a:t>
            </a:r>
            <a:endParaRPr lang="en-US" sz="1034" dirty="0"/>
          </a:p>
        </p:txBody>
      </p:sp>
      <p:sp>
        <p:nvSpPr>
          <p:cNvPr id="9" name="Text 4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9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743113" y="1513192"/>
            <a:ext cx="267600" cy="23786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825738" y="1498325"/>
            <a:ext cx="267600" cy="2676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83487" y="1484375"/>
            <a:ext cx="221625" cy="295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1629025" y="185200"/>
            <a:ext cx="5749800" cy="6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поэма важна для современного школьника
</a:t>
            </a:r>
            <a:endParaRPr lang="en-US" sz="2600" dirty="0"/>
          </a:p>
        </p:txBody>
      </p:sp>
      <p:sp>
        <p:nvSpPr>
          <p:cNvPr id="10" name="Text 1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900" dirty="0"/>
          </a:p>
        </p:txBody>
      </p:sp>
      <p:sp>
        <p:nvSpPr>
          <p:cNvPr id="11" name="Text 2"/>
          <p:cNvSpPr txBox="1"/>
          <p:nvPr/>
        </p:nvSpPr>
        <p:spPr>
          <a:xfrm>
            <a:off x="3591725" y="2161050"/>
            <a:ext cx="2041500" cy="264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b="1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Понимать силу памяти
</a:t>
            </a:r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Поэма помогает увидеть, что прошлое семьи, города и страны не исчезает бесследно. Оно становится частью личности и учит внимательнее относиться к своим корням и воспоминаниям.
</a:t>
            </a:r>
            <a:endParaRPr lang="en-US" sz="1200" dirty="0"/>
          </a:p>
        </p:txBody>
      </p:sp>
      <p:sp>
        <p:nvSpPr>
          <p:cNvPr id="12" name="Text 3"/>
          <p:cNvSpPr txBox="1"/>
          <p:nvPr/>
        </p:nvSpPr>
        <p:spPr>
          <a:xfrm>
            <a:off x="6679375" y="2161050"/>
            <a:ext cx="2041500" cy="264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Искать своё место в мире
</a:t>
            </a:r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Разговор о времени и свободе связан с вопросом, каким человеком быть. Такой текст помогает подростку задуматься, как сохранить себя, не потеряв связи с другими и с прошлым.
</a:t>
            </a:r>
            <a:endParaRPr lang="en-US" sz="1200" dirty="0"/>
          </a:p>
        </p:txBody>
      </p:sp>
      <p:sp>
        <p:nvSpPr>
          <p:cNvPr id="13" name="Text 4"/>
          <p:cNvSpPr txBox="1"/>
          <p:nvPr/>
        </p:nvSpPr>
        <p:spPr>
          <a:xfrm>
            <a:off x="504075" y="2161050"/>
            <a:ext cx="2041500" cy="264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Учиться думать самостоятельно
</a:t>
            </a:r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Герой показывает, как важно не повторять чужие мнения, а искать собственный взгляд. Для школьника это напоминание о ценности самостоятельного выбора и честного разговора с собой.
</a:t>
            </a:r>
            <a:endParaRPr lang="en-US" sz="12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1629025" y="185200"/>
            <a:ext cx="5749800" cy="6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итоги анализа поэмы
</a:t>
            </a:r>
            <a:endParaRPr lang="en-US" sz="2600" dirty="0"/>
          </a:p>
        </p:txBody>
      </p:sp>
      <p:sp>
        <p:nvSpPr>
          <p:cNvPr id="10" name="Text 1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900" dirty="0"/>
          </a:p>
        </p:txBody>
      </p:sp>
      <p:sp>
        <p:nvSpPr>
          <p:cNvPr id="11" name="Text 2"/>
          <p:cNvSpPr txBox="1"/>
          <p:nvPr/>
        </p:nvSpPr>
        <p:spPr>
          <a:xfrm>
            <a:off x="1426625" y="1820863"/>
            <a:ext cx="2551800" cy="88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55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«Сага» соединяет личное переживание героя с историей, культурой и памятью. Поэтому небольшой по объёму текст воспринимается как серьёзное размышление о жизни.
</a:t>
            </a:r>
            <a:endParaRPr lang="en-US" sz="1155" dirty="0"/>
          </a:p>
        </p:txBody>
      </p:sp>
      <p:sp>
        <p:nvSpPr>
          <p:cNvPr id="12" name="Text 3"/>
          <p:cNvSpPr txBox="1"/>
          <p:nvPr/>
        </p:nvSpPr>
        <p:spPr>
          <a:xfrm>
            <a:off x="5029575" y="1827600"/>
            <a:ext cx="2551800" cy="88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55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поэме особенно важны темы времени, свободы и человеческого достоинства. Они не только обозначены, но и раскрыты через яркие образы и внутренний ритм речи.
</a:t>
            </a:r>
            <a:endParaRPr lang="en-US" sz="1155" dirty="0"/>
          </a:p>
        </p:txBody>
      </p:sp>
      <p:sp>
        <p:nvSpPr>
          <p:cNvPr id="13" name="Text 4"/>
          <p:cNvSpPr txBox="1"/>
          <p:nvPr/>
        </p:nvSpPr>
        <p:spPr>
          <a:xfrm>
            <a:off x="5029575" y="3800563"/>
            <a:ext cx="2551800" cy="88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23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Язык Вознесенского делает произведение современным и выразительным. Необычные сочетания слов, контрасты и напряжённая интонация создают сильное эмоциональное впечатление.
</a:t>
            </a:r>
            <a:endParaRPr lang="en-US" sz="1123" dirty="0"/>
          </a:p>
        </p:txBody>
      </p:sp>
      <p:sp>
        <p:nvSpPr>
          <p:cNvPr id="14" name="Text 5"/>
          <p:cNvSpPr txBox="1"/>
          <p:nvPr/>
        </p:nvSpPr>
        <p:spPr>
          <a:xfrm>
            <a:off x="1426375" y="3800563"/>
            <a:ext cx="2551800" cy="88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Итог анализа показывает: смысл поэмы строится на связи личного и общего. Именно поэтому «Сага» остаётся значимой и для сегодняшнего читателя.
</a:t>
            </a:r>
            <a:endParaRPr lang="en-US" sz="12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50638" y="2505275"/>
            <a:ext cx="3842700" cy="130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«Сага» А.А. Вознесенского показывает, что человек сохраняет себя, когда помнит прошлое, слышит свой голос и умеет делать самостоятельный выбор. В этом и состоит её главный смысл.
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2399025" y="1311600"/>
            <a:ext cx="4023600" cy="110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Поэма о памяти, выборе и внутренней силе
</a:t>
            </a:r>
            <a:endParaRPr lang="en-US" sz="25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2026-05-22T12:04:49Z</dcterms:created>
  <dcterms:modified xsi:type="dcterms:W3CDTF">2026-05-22T12:04:49Z</dcterms:modified>
</cp:coreProperties>
</file>