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image" Target="../media/image-8-11.png"/><Relationship Id="rId12" Type="http://schemas.openxmlformats.org/officeDocument/2006/relationships/image" Target="../media/image-8-12.png"/><Relationship Id="rId13" Type="http://schemas.openxmlformats.org/officeDocument/2006/relationships/image" Target="../media/image-8-13.png"/><Relationship Id="rId14" Type="http://schemas.openxmlformats.org/officeDocument/2006/relationships/slideLayout" Target="../slideLayouts/slideLayout1.xml"/><Relationship Id="rId1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jpeg"/><Relationship Id="rId5" Type="http://schemas.openxmlformats.org/officeDocument/2006/relationships/image" Target="../media/image-9-5.png"/><Relationship Id="rId6" Type="http://schemas.openxmlformats.org/officeDocument/2006/relationships/image" Target="../media/image-9-6.jpe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slideLayout" Target="../slideLayouts/slideLayout1.xml"/><Relationship Id="rId1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17846" y="0"/>
            <a:ext cx="5123408"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3275" y="734600"/>
            <a:ext cx="3668700" cy="3773700"/>
          </a:xfrm>
          <a:prstGeom prst="rect">
            <a:avLst/>
          </a:prstGeom>
          <a:noFill/>
          <a:ln/>
        </p:spPr>
        <p:txBody>
          <a:bodyPr wrap="square" lIns="0" tIns="0" rIns="0" bIns="0" rtlCol="0" anchor="ctr"/>
          <a:lstStyle/>
          <a:p>
            <a:pPr algn="l" indent="0" marL="0">
              <a:lnSpc>
                <a:spcPct val="100000"/>
              </a:lnSpc>
              <a:buNone/>
            </a:pPr>
            <a:r>
              <a:rPr lang="en-US" sz="4000" b="1" dirty="0">
                <a:solidFill>
                  <a:srgbClr val="000000"/>
                </a:solidFill>
                <a:latin typeface="Arial" pitchFamily="34" charset="0"/>
                <a:ea typeface="Arial" pitchFamily="34" charset="-122"/>
                <a:cs typeface="Arial" pitchFamily="34" charset="-120"/>
              </a:rPr>
              <a:t>Treasure ships: vocabulary and simple facts for an English lesson
</a:t>
            </a:r>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Слова о море, сокровищах и приключениях для первого урока английского.
</a:t>
            </a:r>
            <a:endParaRPr lang="en-US" sz="4000" dirty="0"/>
          </a:p>
        </p:txBody>
      </p:sp>
      <p:sp>
        <p:nvSpPr>
          <p:cNvPr id="6" name="Text 1"/>
          <p:cNvSpPr txBox="1"/>
          <p:nvPr/>
        </p:nvSpPr>
        <p:spPr>
          <a:xfrm>
            <a:off x="263275" y="301750"/>
            <a:ext cx="3668700" cy="3396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30929" y="216475"/>
            <a:ext cx="3411592" cy="4733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9100" y="1469575"/>
            <a:ext cx="5305200" cy="24900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Тема treasure ships понятна и интересна: здесь есть море, путешествие, карта и сокровища. Она помогает легко запоминать слова, читать короткие предложения и разыгрывать простые диалоги по образцу.
</a:t>
            </a:r>
            <a:endParaRPr lang="en-US" sz="1400" dirty="0"/>
          </a:p>
        </p:txBody>
      </p:sp>
      <p:sp>
        <p:nvSpPr>
          <p:cNvPr id="6" name="Text 1"/>
          <p:cNvSpPr txBox="1"/>
          <p:nvPr/>
        </p:nvSpPr>
        <p:spPr>
          <a:xfrm>
            <a:off x="369100" y="402675"/>
            <a:ext cx="5305200" cy="9282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Морские приключения на уроке английского
</a:t>
            </a:r>
            <a:endParaRPr lang="en-US" sz="2800" dirty="0"/>
          </a:p>
        </p:txBody>
      </p:sp>
      <p:sp>
        <p:nvSpPr>
          <p:cNvPr id="7" name="Text 2"/>
          <p:cNvSpPr txBox="1"/>
          <p:nvPr/>
        </p:nvSpPr>
        <p:spPr>
          <a:xfrm>
            <a:off x="179250" y="4531325"/>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2</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631" y="1161425"/>
            <a:ext cx="3573987" cy="3693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56350" y="4531325"/>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3</a:t>
            </a:r>
            <a:endParaRPr lang="en-US" sz="1600" dirty="0"/>
          </a:p>
        </p:txBody>
      </p:sp>
      <p:sp>
        <p:nvSpPr>
          <p:cNvPr id="10" name="Text 1"/>
          <p:cNvSpPr txBox="1"/>
          <p:nvPr/>
        </p:nvSpPr>
        <p:spPr>
          <a:xfrm>
            <a:off x="330200" y="266700"/>
            <a:ext cx="8483700" cy="498300"/>
          </a:xfrm>
          <a:prstGeom prst="rect">
            <a:avLst/>
          </a:prstGeom>
          <a:noFill/>
          <a:ln/>
        </p:spPr>
        <p:txBody>
          <a:bodyPr wrap="square" lIns="0" tIns="0" rIns="0" bIns="0" rtlCol="0" anchor="ctr"/>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Основные слова по теме
</a:t>
            </a:r>
            <a:endParaRPr lang="en-US" sz="2800" dirty="0"/>
          </a:p>
        </p:txBody>
      </p:sp>
      <p:sp>
        <p:nvSpPr>
          <p:cNvPr id="11" name="Text 2"/>
          <p:cNvSpPr txBox="1"/>
          <p:nvPr/>
        </p:nvSpPr>
        <p:spPr>
          <a:xfrm>
            <a:off x="4078175" y="996700"/>
            <a:ext cx="4735800" cy="6789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Что видим на картинке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Слова ship, sea, treasure и island сразу задают сюжет урока. Они помогают назвать место действия и основные объекты, которые ученик может увидеть на иллюстрации или в коротком тексте.
</a:t>
            </a:r>
            <a:endParaRPr lang="en-US" sz="1200" dirty="0"/>
          </a:p>
        </p:txBody>
      </p:sp>
      <p:sp>
        <p:nvSpPr>
          <p:cNvPr id="12" name="Text 3"/>
          <p:cNvSpPr txBox="1"/>
          <p:nvPr/>
        </p:nvSpPr>
        <p:spPr>
          <a:xfrm>
            <a:off x="4078175" y="1765600"/>
            <a:ext cx="4735800" cy="6789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Герои истории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Слова pirate, captain и crew обозначают участников морского путешествия. С их помощью легко описывать персонажей, сравнивать роли и составлять простые предложения о том, кто находится на корабле.
</a:t>
            </a:r>
            <a:endParaRPr lang="en-US" sz="1200" dirty="0"/>
          </a:p>
        </p:txBody>
      </p:sp>
      <p:sp>
        <p:nvSpPr>
          <p:cNvPr id="13" name="Text 4"/>
          <p:cNvSpPr txBox="1"/>
          <p:nvPr/>
        </p:nvSpPr>
        <p:spPr>
          <a:xfrm>
            <a:off x="4078175" y="2534500"/>
            <a:ext cx="4735800" cy="6789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Сокровища и находки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Слова map, coin, gold, chest и key связаны с поиском сокровищ. Они особенно полезны для описания сундука, клада и предметов, которые встречаются в заданиях по картинке.
</a:t>
            </a:r>
            <a:endParaRPr lang="en-US" sz="1200" dirty="0"/>
          </a:p>
        </p:txBody>
      </p:sp>
      <p:sp>
        <p:nvSpPr>
          <p:cNvPr id="14" name="Text 5"/>
          <p:cNvSpPr txBox="1"/>
          <p:nvPr/>
        </p:nvSpPr>
        <p:spPr>
          <a:xfrm>
            <a:off x="4078175" y="3303400"/>
            <a:ext cx="4735800" cy="6789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Что происходит в пути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Глаголы sail, find, hide и travel помогают показать движение и развитие сюжета. Эти слова удобны для коротких рассказов, где есть начало, поиск и завершение приключения.
</a:t>
            </a:r>
            <a:endParaRPr lang="en-US" sz="1200" dirty="0"/>
          </a:p>
        </p:txBody>
      </p:sp>
      <p:sp>
        <p:nvSpPr>
          <p:cNvPr id="15" name="Text 6"/>
          <p:cNvSpPr txBox="1"/>
          <p:nvPr/>
        </p:nvSpPr>
        <p:spPr>
          <a:xfrm>
            <a:off x="4078175" y="4072300"/>
            <a:ext cx="4735800" cy="6789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Для чтения и речи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Новая лексика подходит не только для словаря, но и для простых фраз. Ученики могут повторять слова, отвечать на вопросы и собирать короткий рассказ из знакомых элементов.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2000" y="1810400"/>
            <a:ext cx="4166100" cy="1991151"/>
          </a:xfrm>
          <a:prstGeom prst="rect">
            <a:avLst/>
          </a:prstGeom>
        </p:spPr>
      </p:pic>
      <p:sp>
        <p:nvSpPr>
          <p:cNvPr id="6" name="Text 0"/>
          <p:cNvSpPr txBox="1"/>
          <p:nvPr/>
        </p:nvSpPr>
        <p:spPr>
          <a:xfrm>
            <a:off x="369100" y="402675"/>
            <a:ext cx="8369100" cy="6603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Английские слова и перевод
</a:t>
            </a:r>
            <a:endParaRPr lang="en-US" sz="2800" dirty="0"/>
          </a:p>
        </p:txBody>
      </p:sp>
      <p:sp>
        <p:nvSpPr>
          <p:cNvPr id="7" name="Text 1"/>
          <p:cNvSpPr txBox="1"/>
          <p:nvPr/>
        </p:nvSpPr>
        <p:spPr>
          <a:xfrm>
            <a:off x="369100" y="1354878"/>
            <a:ext cx="3744600" cy="1445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Эта таблица помогает быстро связать английские слова с их значением и использовать их в заданиях по теме treasure ships.
</a:t>
            </a:r>
            <a:endParaRPr lang="en-US" sz="1400" dirty="0"/>
          </a:p>
        </p:txBody>
      </p:sp>
      <p:sp>
        <p:nvSpPr>
          <p:cNvPr id="8" name="Text 2"/>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4</a:t>
            </a:r>
            <a:endParaRPr lang="en-US" sz="1600" dirty="0"/>
          </a:p>
        </p:txBody>
      </p:sp>
      <p:sp>
        <p:nvSpPr>
          <p:cNvPr id="9" name="Text 3"/>
          <p:cNvSpPr txBox="1"/>
          <p:nvPr/>
        </p:nvSpPr>
        <p:spPr>
          <a:xfrm>
            <a:off x="369100" y="3287478"/>
            <a:ext cx="3744600" cy="1445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Эти слова являются базой для чтения подписей, понимания картинок и выполнения простых упражнений по теме.
</a:t>
            </a:r>
            <a:endParaRPr lang="en-US" sz="1400" dirty="0"/>
          </a:p>
        </p:txBody>
      </p:sp>
      <p:sp>
        <p:nvSpPr>
          <p:cNvPr id="10" name="Text 4"/>
          <p:cNvSpPr txBox="1"/>
          <p:nvPr/>
        </p:nvSpPr>
        <p:spPr>
          <a:xfrm>
            <a:off x="4572000" y="4558500"/>
            <a:ext cx="3726600" cy="369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Учебная лексика для урока английского языка в 5 классе.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5</a:t>
            </a:r>
            <a:endParaRPr lang="en-US" sz="1600" dirty="0"/>
          </a:p>
        </p:txBody>
      </p:sp>
      <p:sp>
        <p:nvSpPr>
          <p:cNvPr id="9" name="Text 1"/>
          <p:cNvSpPr txBox="1"/>
          <p:nvPr/>
        </p:nvSpPr>
        <p:spPr>
          <a:xfrm>
            <a:off x="330200" y="266700"/>
            <a:ext cx="8483700" cy="498300"/>
          </a:xfrm>
          <a:prstGeom prst="rect">
            <a:avLst/>
          </a:prstGeom>
          <a:noFill/>
          <a:ln/>
        </p:spPr>
        <p:txBody>
          <a:bodyPr wrap="square" lIns="0" tIns="0" rIns="0" bIns="0" rtlCol="0" anchor="t"/>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Простые предложения с новой лексикой
</a:t>
            </a:r>
            <a:endParaRPr lang="en-US" sz="2800" dirty="0"/>
          </a:p>
        </p:txBody>
      </p:sp>
      <p:sp>
        <p:nvSpPr>
          <p:cNvPr id="10" name="Text 2"/>
          <p:cNvSpPr txBox="1"/>
          <p:nvPr/>
        </p:nvSpPr>
        <p:spPr>
          <a:xfrm>
            <a:off x="1315800" y="13997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Называем предмет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This is a ship. Такое предложение помогает просто представить объект и повторить базовую конструкцию This is… которая часто встречается в начальных заданиях.
</a:t>
            </a:r>
            <a:endParaRPr lang="en-US" sz="1300" dirty="0"/>
          </a:p>
        </p:txBody>
      </p:sp>
      <p:sp>
        <p:nvSpPr>
          <p:cNvPr id="11" name="Text 3"/>
          <p:cNvSpPr txBox="1"/>
          <p:nvPr/>
        </p:nvSpPr>
        <p:spPr>
          <a:xfrm>
            <a:off x="1315800" y="29974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Кто что имеет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The pirate has a map. Здесь ученик видит, как можно показать принадлежность предмета персонажу и использовать знакомую структуру с глаголом have.
</a:t>
            </a:r>
            <a:endParaRPr lang="en-US" sz="1300" dirty="0"/>
          </a:p>
        </p:txBody>
      </p:sp>
      <p:sp>
        <p:nvSpPr>
          <p:cNvPr id="12" name="Text 4"/>
          <p:cNvSpPr txBox="1"/>
          <p:nvPr/>
        </p:nvSpPr>
        <p:spPr>
          <a:xfrm>
            <a:off x="5689100" y="13997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Где находится сокровище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The treasure is in the chest. Это предложение удобно для описания картинки, потому что показывает место предмета и вводит слово chest в понятном контексте.
</a:t>
            </a:r>
            <a:endParaRPr lang="en-US" sz="1300" dirty="0"/>
          </a:p>
        </p:txBody>
      </p:sp>
      <p:sp>
        <p:nvSpPr>
          <p:cNvPr id="13" name="Text 5"/>
          <p:cNvSpPr txBox="1"/>
          <p:nvPr/>
        </p:nvSpPr>
        <p:spPr>
          <a:xfrm>
            <a:off x="5689100" y="29974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Что видно на палубе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The captain is on the deck. We can see gold coins. Такие фразы развивают умение говорить о том, что находится на корабле и что можно заметить на рисунке.
</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92700" y="915181"/>
            <a:ext cx="3733800" cy="3348038"/>
          </a:xfrm>
          <a:prstGeom prst="rect">
            <a:avLst/>
          </a:prstGeom>
        </p:spPr>
      </p:pic>
      <p:sp>
        <p:nvSpPr>
          <p:cNvPr id="4" name="Text 0"/>
          <p:cNvSpPr txBox="1"/>
          <p:nvPr/>
        </p:nvSpPr>
        <p:spPr>
          <a:xfrm>
            <a:off x="369100" y="402675"/>
            <a:ext cx="3928800" cy="14454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Какие слова встречаются чаще всего в теме
</a:t>
            </a:r>
            <a:endParaRPr lang="en-US" sz="2800" dirty="0"/>
          </a:p>
        </p:txBody>
      </p:sp>
      <p:sp>
        <p:nvSpPr>
          <p:cNvPr id="5" name="Text 1"/>
          <p:cNvSpPr txBox="1"/>
          <p:nvPr/>
        </p:nvSpPr>
        <p:spPr>
          <a:xfrm>
            <a:off x="369100" y="1958901"/>
            <a:ext cx="3928800" cy="1260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Диаграмма показывает, что в теме особенно много названий предметов, которые легко использовать в описании картинки и коротких текстах.
</a:t>
            </a:r>
            <a:endParaRPr lang="en-US" sz="1400" dirty="0"/>
          </a:p>
        </p:txBody>
      </p:sp>
      <p:sp>
        <p:nvSpPr>
          <p:cNvPr id="6" name="Text 2"/>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6</a:t>
            </a:r>
            <a:endParaRPr lang="en-US" sz="1600" dirty="0"/>
          </a:p>
        </p:txBody>
      </p:sp>
      <p:sp>
        <p:nvSpPr>
          <p:cNvPr id="7" name="Text 3"/>
          <p:cNvSpPr txBox="1"/>
          <p:nvPr/>
        </p:nvSpPr>
        <p:spPr>
          <a:xfrm>
            <a:off x="369100" y="3330325"/>
            <a:ext cx="3928800" cy="12282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Основу лексики составляют объекты; слова о людях и действиях дополняют сюжет и делают его живым.
</a:t>
            </a:r>
            <a:endParaRPr lang="en-US" sz="1400" dirty="0"/>
          </a:p>
        </p:txBody>
      </p:sp>
      <p:sp>
        <p:nvSpPr>
          <p:cNvPr id="8" name="Text 4"/>
          <p:cNvSpPr txBox="1"/>
          <p:nvPr/>
        </p:nvSpPr>
        <p:spPr>
          <a:xfrm>
            <a:off x="369100" y="4669350"/>
            <a:ext cx="3928800" cy="369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Учебная лексика урока английского языка по теме treasure ships.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007" y="1358900"/>
            <a:ext cx="8363285" cy="3139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9100" y="402675"/>
            <a:ext cx="8369100" cy="4983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Как составить короткий рассказ по теме
</a:t>
            </a:r>
            <a:endParaRPr lang="en-US" sz="2800" dirty="0"/>
          </a:p>
        </p:txBody>
      </p:sp>
      <p:sp>
        <p:nvSpPr>
          <p:cNvPr id="6" name="Text 1"/>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7</a:t>
            </a:r>
            <a:endParaRPr lang="en-US" sz="1600" dirty="0"/>
          </a:p>
        </p:txBody>
      </p:sp>
      <p:sp>
        <p:nvSpPr>
          <p:cNvPr id="7" name="Text 2"/>
          <p:cNvSpPr txBox="1"/>
          <p:nvPr/>
        </p:nvSpPr>
        <p:spPr>
          <a:xfrm>
            <a:off x="369100" y="945150"/>
            <a:ext cx="8369100" cy="369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Схема построена по модели от места и героя к действию и итоговой фразе.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048281" y="1483351"/>
            <a:ext cx="348862" cy="3987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59813" y="1508701"/>
            <a:ext cx="391500" cy="348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492662" y="1526101"/>
            <a:ext cx="391500" cy="3132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7725513" y="1526101"/>
            <a:ext cx="391500" cy="3132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330200" y="266700"/>
            <a:ext cx="8483700" cy="498300"/>
          </a:xfrm>
          <a:prstGeom prst="rect">
            <a:avLst/>
          </a:prstGeom>
          <a:noFill/>
          <a:ln/>
        </p:spPr>
        <p:txBody>
          <a:bodyPr wrap="square" lIns="0" tIns="0" rIns="0" bIns="0" rtlCol="0" anchor="ctr"/>
          <a:lstStyle/>
          <a:p>
            <a:pPr algn="l" indent="0" marL="0">
              <a:lnSpc>
                <a:spcPct val="100000"/>
              </a:lnSpc>
              <a:buNone/>
            </a:pPr>
            <a:r>
              <a:rPr lang="en-US" sz="2357" b="1" dirty="0">
                <a:solidFill>
                  <a:srgbClr val="000000"/>
                </a:solidFill>
                <a:latin typeface="Arial" pitchFamily="34" charset="0"/>
                <a:ea typeface="Arial" pitchFamily="34" charset="-122"/>
                <a:cs typeface="Arial" pitchFamily="34" charset="-120"/>
              </a:rPr>
              <a:t>Пираты, капитаны и команда: роли в английских фразах
</a:t>
            </a:r>
            <a:endParaRPr lang="en-US" sz="2357" dirty="0"/>
          </a:p>
        </p:txBody>
      </p:sp>
      <p:sp>
        <p:nvSpPr>
          <p:cNvPr id="16" name="Text 1"/>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8</a:t>
            </a:r>
            <a:endParaRPr lang="en-US" sz="1600" dirty="0"/>
          </a:p>
        </p:txBody>
      </p:sp>
      <p:sp>
        <p:nvSpPr>
          <p:cNvPr id="17" name="Text 2"/>
          <p:cNvSpPr txBox="1"/>
          <p:nvPr/>
        </p:nvSpPr>
        <p:spPr>
          <a:xfrm>
            <a:off x="318986" y="2481675"/>
            <a:ext cx="1807200" cy="1785900"/>
          </a:xfrm>
          <a:prstGeom prst="rect">
            <a:avLst/>
          </a:prstGeom>
          <a:noFill/>
          <a:ln/>
        </p:spPr>
        <p:txBody>
          <a:bodyPr wrap="square" lIns="0" tIns="0" rIns="0" bIns="0" rtlCol="0" anchor="t"/>
          <a:lstStyle/>
          <a:p>
            <a:pPr algn="ctr" indent="0" marL="0">
              <a:lnSpc>
                <a:spcPct val="100000"/>
              </a:lnSpc>
              <a:buNone/>
            </a:pPr>
            <a:r>
              <a:rPr lang="en-US" sz="1278" b="1" dirty="0">
                <a:solidFill>
                  <a:srgbClr val="FFFFFF"/>
                </a:solidFill>
                <a:latin typeface="Arial" pitchFamily="34" charset="0"/>
                <a:ea typeface="Arial" pitchFamily="34" charset="-122"/>
                <a:cs typeface="Arial" pitchFamily="34" charset="-120"/>
              </a:rPr>
              <a:t>Пират
</a:t>
            </a:r>
            <a:pPr algn="ctr" indent="0" marL="0">
              <a:lnSpc>
                <a:spcPct val="100000"/>
              </a:lnSpc>
              <a:buNone/>
            </a:pPr>
            <a:r>
              <a:rPr lang="en-US" sz="1278"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78" dirty="0">
                <a:solidFill>
                  <a:srgbClr val="FFFFFF"/>
                </a:solidFill>
                <a:latin typeface="Arial" pitchFamily="34" charset="0"/>
                <a:ea typeface="Arial" pitchFamily="34" charset="-122"/>
                <a:cs typeface="Arial" pitchFamily="34" charset="-120"/>
              </a:rPr>
              <a:t>Pirate — это морской разбойник, который ищет сокровища и приключения. В коротком тексте его легко описать через действия, желания и отношения с другими персонажами.
</a:t>
            </a:r>
            <a:endParaRPr lang="en-US" sz="1278" dirty="0"/>
          </a:p>
        </p:txBody>
      </p:sp>
      <p:sp>
        <p:nvSpPr>
          <p:cNvPr id="18" name="Text 3"/>
          <p:cNvSpPr txBox="1"/>
          <p:nvPr/>
        </p:nvSpPr>
        <p:spPr>
          <a:xfrm>
            <a:off x="2551836" y="2481675"/>
            <a:ext cx="1807200" cy="1785900"/>
          </a:xfrm>
          <a:prstGeom prst="rect">
            <a:avLst/>
          </a:prstGeom>
          <a:noFill/>
          <a:ln/>
        </p:spPr>
        <p:txBody>
          <a:bodyPr wrap="square" lIns="0" tIns="0" rIns="0" bIns="0" rtlCol="0" anchor="t"/>
          <a:lstStyle/>
          <a:p>
            <a:pPr algn="ctr" indent="0" marL="0">
              <a:lnSpc>
                <a:spcPct val="100000"/>
              </a:lnSpc>
              <a:buNone/>
            </a:pPr>
            <a:r>
              <a:rPr lang="en-US" sz="1296" b="1" dirty="0">
                <a:solidFill>
                  <a:srgbClr val="FFFFFF"/>
                </a:solidFill>
                <a:latin typeface="Arial" pitchFamily="34" charset="0"/>
                <a:ea typeface="Arial" pitchFamily="34" charset="-122"/>
                <a:cs typeface="Arial" pitchFamily="34" charset="-120"/>
              </a:rPr>
              <a:t>Капитан
</a:t>
            </a:r>
            <a:pPr algn="ctr" indent="0" marL="0">
              <a:lnSpc>
                <a:spcPct val="100000"/>
              </a:lnSpc>
              <a:buNone/>
            </a:pPr>
            <a:r>
              <a:rPr lang="en-US" sz="1296"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96" dirty="0">
                <a:solidFill>
                  <a:srgbClr val="FFFFFF"/>
                </a:solidFill>
                <a:latin typeface="Arial" pitchFamily="34" charset="0"/>
                <a:ea typeface="Arial" pitchFamily="34" charset="-122"/>
                <a:cs typeface="Arial" pitchFamily="34" charset="-120"/>
              </a:rPr>
              <a:t>Captain управляет кораблём и отвечает за путь. Простая фраза The captain is brave помогает показать характер героя и закрепить слово в понятном контексте.
</a:t>
            </a:r>
            <a:endParaRPr lang="en-US" sz="1296" dirty="0"/>
          </a:p>
        </p:txBody>
      </p:sp>
      <p:sp>
        <p:nvSpPr>
          <p:cNvPr id="19" name="Text 4"/>
          <p:cNvSpPr txBox="1"/>
          <p:nvPr/>
        </p:nvSpPr>
        <p:spPr>
          <a:xfrm>
            <a:off x="4784686" y="2481675"/>
            <a:ext cx="1807200" cy="1785900"/>
          </a:xfrm>
          <a:prstGeom prst="rect">
            <a:avLst/>
          </a:prstGeom>
          <a:noFill/>
          <a:ln/>
        </p:spPr>
        <p:txBody>
          <a:bodyPr wrap="square" lIns="0" tIns="0" rIns="0" bIns="0" rtlCol="0" anchor="t"/>
          <a:lstStyle/>
          <a:p>
            <a:pPr algn="ctr" indent="0" marL="0">
              <a:lnSpc>
                <a:spcPct val="100000"/>
              </a:lnSpc>
              <a:buNone/>
            </a:pPr>
            <a:r>
              <a:rPr lang="en-US" sz="1378" b="1" dirty="0">
                <a:solidFill>
                  <a:srgbClr val="FFFFFF"/>
                </a:solidFill>
                <a:latin typeface="Arial" pitchFamily="34" charset="0"/>
                <a:ea typeface="Arial" pitchFamily="34" charset="-122"/>
                <a:cs typeface="Arial" pitchFamily="34" charset="-120"/>
              </a:rPr>
              <a:t>Команда
</a:t>
            </a:r>
            <a:pPr algn="ctr" indent="0" marL="0">
              <a:lnSpc>
                <a:spcPct val="100000"/>
              </a:lnSpc>
              <a:buNone/>
            </a:pPr>
            <a:r>
              <a:rPr lang="en-US" sz="1378"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378" dirty="0">
                <a:solidFill>
                  <a:srgbClr val="FFFFFF"/>
                </a:solidFill>
                <a:latin typeface="Arial" pitchFamily="34" charset="0"/>
                <a:ea typeface="Arial" pitchFamily="34" charset="-122"/>
                <a:cs typeface="Arial" pitchFamily="34" charset="-120"/>
              </a:rPr>
              <a:t>Crew — это команда, которая работает на корабле вместе. Ученики могут сказать The crew is on the ship и описать, где находятся люди во время путешествия.
</a:t>
            </a:r>
            <a:endParaRPr lang="en-US" sz="1378" dirty="0"/>
          </a:p>
        </p:txBody>
      </p:sp>
      <p:sp>
        <p:nvSpPr>
          <p:cNvPr id="20" name="Text 5"/>
          <p:cNvSpPr txBox="1"/>
          <p:nvPr/>
        </p:nvSpPr>
        <p:spPr>
          <a:xfrm>
            <a:off x="7017536" y="2481675"/>
            <a:ext cx="1807200" cy="1785900"/>
          </a:xfrm>
          <a:prstGeom prst="rect">
            <a:avLst/>
          </a:prstGeom>
          <a:noFill/>
          <a:ln/>
        </p:spPr>
        <p:txBody>
          <a:bodyPr wrap="square" lIns="0" tIns="0" rIns="0" bIns="0" rtlCol="0" anchor="t"/>
          <a:lstStyle/>
          <a:p>
            <a:pPr algn="ctr" indent="0" marL="0">
              <a:lnSpc>
                <a:spcPct val="100000"/>
              </a:lnSpc>
              <a:buNone/>
            </a:pPr>
            <a:r>
              <a:rPr lang="en-US" sz="1278" b="1" dirty="0">
                <a:solidFill>
                  <a:srgbClr val="FFFFFF"/>
                </a:solidFill>
                <a:latin typeface="Arial" pitchFamily="34" charset="0"/>
                <a:ea typeface="Arial" pitchFamily="34" charset="-122"/>
                <a:cs typeface="Arial" pitchFamily="34" charset="-120"/>
              </a:rPr>
              <a:t>Друг на борту
</a:t>
            </a:r>
            <a:pPr algn="ctr" indent="0" marL="0">
              <a:lnSpc>
                <a:spcPct val="100000"/>
              </a:lnSpc>
              <a:buNone/>
            </a:pPr>
            <a:r>
              <a:rPr lang="en-US" sz="1278"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78" dirty="0">
                <a:solidFill>
                  <a:srgbClr val="FFFFFF"/>
                </a:solidFill>
                <a:latin typeface="Arial" pitchFamily="34" charset="0"/>
                <a:ea typeface="Arial" pitchFamily="34" charset="-122"/>
                <a:cs typeface="Arial" pitchFamily="34" charset="-120"/>
              </a:rPr>
              <a:t>Friend помогает добавить в историю дружескую связь между героями. С этим словом удобно строить короткие предложения, если в сюжете есть совместный поиск сокровищ.
</a:t>
            </a:r>
            <a:endParaRPr lang="en-US" sz="1278"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41900" y="1159575"/>
            <a:ext cx="2081100" cy="2081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531500" y="1159575"/>
            <a:ext cx="2081100" cy="2081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110950" y="1159575"/>
            <a:ext cx="2081100" cy="20811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30200" y="266700"/>
            <a:ext cx="8483700" cy="498300"/>
          </a:xfrm>
          <a:prstGeom prst="rect">
            <a:avLst/>
          </a:prstGeom>
          <a:noFill/>
          <a:ln/>
        </p:spPr>
        <p:txBody>
          <a:bodyPr wrap="square" lIns="0" tIns="0" rIns="0" bIns="0" rtlCol="0" anchor="ctr"/>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Предметы на корабле и в сундуке
</a:t>
            </a:r>
            <a:endParaRPr lang="en-US" sz="2800" dirty="0"/>
          </a:p>
        </p:txBody>
      </p:sp>
      <p:sp>
        <p:nvSpPr>
          <p:cNvPr id="10" name="Text 1"/>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9</a:t>
            </a:r>
            <a:endParaRPr lang="en-US" sz="1600" dirty="0"/>
          </a:p>
        </p:txBody>
      </p:sp>
      <p:sp>
        <p:nvSpPr>
          <p:cNvPr id="11" name="Text 2"/>
          <p:cNvSpPr txBox="1"/>
          <p:nvPr/>
        </p:nvSpPr>
        <p:spPr>
          <a:xfrm>
            <a:off x="755425" y="3548050"/>
            <a:ext cx="2464200" cy="1017900"/>
          </a:xfrm>
          <a:prstGeom prst="rect">
            <a:avLst/>
          </a:prstGeom>
          <a:noFill/>
          <a:ln/>
        </p:spPr>
        <p:txBody>
          <a:bodyPr wrap="square" lIns="0" tIns="0" rIns="0" bIns="0" rtlCol="0" anchor="t"/>
          <a:lstStyle/>
          <a:p>
            <a:pPr algn="ctr" indent="0" marL="0">
              <a:lnSpc>
                <a:spcPct val="100000"/>
              </a:lnSpc>
              <a:buNone/>
            </a:pPr>
            <a:r>
              <a:rPr lang="en-US" sz="995" b="1" dirty="0">
                <a:solidFill>
                  <a:srgbClr val="000000"/>
                </a:solidFill>
                <a:latin typeface="Arial" pitchFamily="34" charset="0"/>
                <a:ea typeface="Arial" pitchFamily="34" charset="-122"/>
                <a:cs typeface="Arial" pitchFamily="34" charset="-120"/>
              </a:rPr>
              <a:t>Карта ведёт к острову
</a:t>
            </a:r>
            <a:pPr algn="ctr" indent="0" marL="0">
              <a:lnSpc>
                <a:spcPct val="100000"/>
              </a:lnSpc>
              <a:buNone/>
            </a:pPr>
            <a:r>
              <a:rPr lang="en-US" sz="995"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995" dirty="0">
                <a:solidFill>
                  <a:srgbClr val="000000"/>
                </a:solidFill>
                <a:latin typeface="Arial" pitchFamily="34" charset="0"/>
                <a:ea typeface="Arial" pitchFamily="34" charset="-122"/>
                <a:cs typeface="Arial" pitchFamily="34" charset="-120"/>
              </a:rPr>
              <a:t>На старой карте виден путь к острову, где может быть спрятан клад. Рядом можно поставить compass, чтобы показать, как герои находят верное направление в море. Такая сцена хорошо подходит для описания картинки и короткого текста.
</a:t>
            </a:r>
            <a:endParaRPr lang="en-US" sz="995" dirty="0"/>
          </a:p>
        </p:txBody>
      </p:sp>
      <p:sp>
        <p:nvSpPr>
          <p:cNvPr id="12" name="Text 3"/>
          <p:cNvSpPr txBox="1"/>
          <p:nvPr/>
        </p:nvSpPr>
        <p:spPr>
          <a:xfrm>
            <a:off x="3339950" y="3548050"/>
            <a:ext cx="2464200" cy="1017900"/>
          </a:xfrm>
          <a:prstGeom prst="rect">
            <a:avLst/>
          </a:prstGeom>
          <a:noFill/>
          <a:ln/>
        </p:spPr>
        <p:txBody>
          <a:bodyPr wrap="square" lIns="0" tIns="0" rIns="0" bIns="0" rtlCol="0" anchor="t"/>
          <a:lstStyle/>
          <a:p>
            <a:pPr algn="ctr" indent="0" marL="0">
              <a:lnSpc>
                <a:spcPct val="100000"/>
              </a:lnSpc>
              <a:buNone/>
            </a:pPr>
            <a:r>
              <a:rPr lang="en-US" sz="930" b="1" dirty="0">
                <a:solidFill>
                  <a:srgbClr val="000000"/>
                </a:solidFill>
                <a:latin typeface="Arial" pitchFamily="34" charset="0"/>
                <a:ea typeface="Arial" pitchFamily="34" charset="-122"/>
                <a:cs typeface="Arial" pitchFamily="34" charset="-120"/>
              </a:rPr>
              <a:t>Сундук у берега
</a:t>
            </a:r>
            <a:pPr algn="ctr" indent="0" marL="0">
              <a:lnSpc>
                <a:spcPct val="100000"/>
              </a:lnSpc>
              <a:buNone/>
            </a:pPr>
            <a:r>
              <a:rPr lang="en-US" sz="93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930" dirty="0">
                <a:solidFill>
                  <a:srgbClr val="000000"/>
                </a:solidFill>
                <a:latin typeface="Arial" pitchFamily="34" charset="0"/>
                <a:ea typeface="Arial" pitchFamily="34" charset="-122"/>
                <a:cs typeface="Arial" pitchFamily="34" charset="-120"/>
              </a:rPr>
              <a:t>Большой chest стоит рядом с морем, а вокруг лежат coin и key. Изображение можно дополнить rope и flag, чтобы показать, что история происходит на настоящем корабле. Ученикам легко назвать предметы и составить по ним предложения.
</a:t>
            </a:r>
            <a:endParaRPr lang="en-US" sz="930" dirty="0"/>
          </a:p>
        </p:txBody>
      </p:sp>
      <p:sp>
        <p:nvSpPr>
          <p:cNvPr id="13" name="Text 4"/>
          <p:cNvSpPr txBox="1"/>
          <p:nvPr/>
        </p:nvSpPr>
        <p:spPr>
          <a:xfrm>
            <a:off x="5924475" y="3548050"/>
            <a:ext cx="2464200" cy="1017900"/>
          </a:xfrm>
          <a:prstGeom prst="rect">
            <a:avLst/>
          </a:prstGeom>
          <a:noFill/>
          <a:ln/>
        </p:spPr>
        <p:txBody>
          <a:bodyPr wrap="square" lIns="0" tIns="0" rIns="0" bIns="0" rtlCol="0" anchor="t"/>
          <a:lstStyle/>
          <a:p>
            <a:pPr algn="ctr" indent="0" marL="0">
              <a:lnSpc>
                <a:spcPct val="100000"/>
              </a:lnSpc>
              <a:buNone/>
            </a:pPr>
            <a:r>
              <a:rPr lang="en-US" sz="1001" b="1" dirty="0">
                <a:solidFill>
                  <a:srgbClr val="000000"/>
                </a:solidFill>
                <a:latin typeface="Arial" pitchFamily="34" charset="0"/>
                <a:ea typeface="Arial" pitchFamily="34" charset="-122"/>
                <a:cs typeface="Arial" pitchFamily="34" charset="-120"/>
              </a:rPr>
              <a:t>Морские вещи для приключения
</a:t>
            </a:r>
            <a:pPr algn="ctr" indent="0" marL="0">
              <a:lnSpc>
                <a:spcPct val="100000"/>
              </a:lnSpc>
              <a:buNone/>
            </a:pPr>
            <a:r>
              <a:rPr lang="en-US" sz="100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001" dirty="0">
                <a:solidFill>
                  <a:srgbClr val="000000"/>
                </a:solidFill>
                <a:latin typeface="Arial" pitchFamily="34" charset="0"/>
                <a:ea typeface="Arial" pitchFamily="34" charset="-122"/>
                <a:cs typeface="Arial" pitchFamily="34" charset="-120"/>
              </a:rPr>
              <a:t>В морской сцене хорошо смотрятся map, compass, chest и gold coin. Эти предметы помогают создать понятный сюжет: сначала ищут дорогу, потом находят сундук и открывают его. Для 5 класса это удобная основа для описания и чтения.
</a:t>
            </a:r>
            <a:endParaRPr lang="en-US" sz="100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2000" y="1756201"/>
            <a:ext cx="4392900" cy="209954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6375" y="402675"/>
            <a:ext cx="8438400" cy="6603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Словосочетания и готовые образцы
</a:t>
            </a:r>
            <a:endParaRPr lang="en-US" sz="2800" dirty="0"/>
          </a:p>
        </p:txBody>
      </p:sp>
      <p:sp>
        <p:nvSpPr>
          <p:cNvPr id="8" name="Text 1"/>
          <p:cNvSpPr txBox="1"/>
          <p:nvPr/>
        </p:nvSpPr>
        <p:spPr>
          <a:xfrm>
            <a:off x="526375" y="1354877"/>
            <a:ext cx="3600300" cy="14454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Сочетания слов помогают быстрее строить описание картинки и короткие тексты по теме treasure ships.
</a:t>
            </a:r>
            <a:endParaRPr lang="en-US" sz="1400" dirty="0"/>
          </a:p>
        </p:txBody>
      </p:sp>
      <p:sp>
        <p:nvSpPr>
          <p:cNvPr id="9" name="Text 2"/>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10</a:t>
            </a:r>
            <a:endParaRPr lang="en-US" sz="1600" dirty="0"/>
          </a:p>
        </p:txBody>
      </p:sp>
      <p:sp>
        <p:nvSpPr>
          <p:cNvPr id="10" name="Text 3"/>
          <p:cNvSpPr txBox="1"/>
          <p:nvPr/>
        </p:nvSpPr>
        <p:spPr>
          <a:xfrm>
            <a:off x="526375" y="3287475"/>
            <a:ext cx="3600300" cy="14454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Устойчивые сочетания делают речь точнее и помогают ученику быстрее собирать знакомые слова в готовые фразы.
</a:t>
            </a:r>
            <a:endParaRPr lang="en-US" sz="1400" dirty="0"/>
          </a:p>
        </p:txBody>
      </p:sp>
      <p:sp>
        <p:nvSpPr>
          <p:cNvPr id="11" name="Text 4"/>
          <p:cNvSpPr txBox="1"/>
          <p:nvPr/>
        </p:nvSpPr>
        <p:spPr>
          <a:xfrm>
            <a:off x="4572000" y="4558500"/>
            <a:ext cx="3726600" cy="369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Лексика урока английского языка по теме treasure ships.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11</a:t>
            </a:r>
            <a:endParaRPr lang="en-US" sz="1600" dirty="0"/>
          </a:p>
        </p:txBody>
      </p:sp>
      <p:sp>
        <p:nvSpPr>
          <p:cNvPr id="8" name="Text 1"/>
          <p:cNvSpPr txBox="1"/>
          <p:nvPr/>
        </p:nvSpPr>
        <p:spPr>
          <a:xfrm>
            <a:off x="330200" y="266700"/>
            <a:ext cx="8483700" cy="498300"/>
          </a:xfrm>
          <a:prstGeom prst="rect">
            <a:avLst/>
          </a:prstGeom>
          <a:noFill/>
          <a:ln/>
        </p:spPr>
        <p:txBody>
          <a:bodyPr wrap="square" lIns="0" tIns="0" rIns="0" bIns="0" rtlCol="0" anchor="t"/>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Грамматический материал для темы
</a:t>
            </a:r>
            <a:endParaRPr lang="en-US" sz="2800" dirty="0"/>
          </a:p>
        </p:txBody>
      </p:sp>
      <p:sp>
        <p:nvSpPr>
          <p:cNvPr id="9" name="Text 2"/>
          <p:cNvSpPr txBox="1"/>
          <p:nvPr/>
        </p:nvSpPr>
        <p:spPr>
          <a:xfrm>
            <a:off x="33020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11</a:t>
            </a:r>
            <a:endParaRPr lang="en-US" sz="1600" dirty="0"/>
          </a:p>
        </p:txBody>
      </p:sp>
      <p:sp>
        <p:nvSpPr>
          <p:cNvPr id="10" name="Text 3"/>
          <p:cNvSpPr txBox="1"/>
          <p:nvPr/>
        </p:nvSpPr>
        <p:spPr>
          <a:xfrm>
            <a:off x="330150" y="1679255"/>
            <a:ext cx="4085963" cy="987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Модели для описания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Для этой темы особенно полезны конструкции This is a… There is a… There are… Они помогают назвать предмет, показать его наличие и описать картинку коротко и понятно.
</a:t>
            </a:r>
            <a:endParaRPr lang="en-US" sz="1300" dirty="0"/>
          </a:p>
        </p:txBody>
      </p:sp>
      <p:sp>
        <p:nvSpPr>
          <p:cNvPr id="11" name="Text 4"/>
          <p:cNvSpPr txBox="1"/>
          <p:nvPr/>
        </p:nvSpPr>
        <p:spPr>
          <a:xfrm>
            <a:off x="4727934" y="1679255"/>
            <a:ext cx="4085963" cy="987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Простые примеры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предложениях с этой лексикой легко закреплять форму глагола to be: There is a map on the table. There are two coins in the chest. The captain has a key.
</a:t>
            </a:r>
            <a:endParaRPr lang="en-US" sz="1300" dirty="0"/>
          </a:p>
        </p:txBody>
      </p:sp>
      <p:sp>
        <p:nvSpPr>
          <p:cNvPr id="12" name="Text 5"/>
          <p:cNvSpPr txBox="1"/>
          <p:nvPr/>
        </p:nvSpPr>
        <p:spPr>
          <a:xfrm>
            <a:off x="330150" y="3616617"/>
            <a:ext cx="4085963" cy="987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Принадлежность и детали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Фразы He has… и She has… удобны, когда нужно сказать, у кого есть карта, ключ или сундук. Такие предложения делают описание персонажей более точным и живым.
</a:t>
            </a:r>
            <a:endParaRPr lang="en-US" sz="1300" dirty="0"/>
          </a:p>
        </p:txBody>
      </p:sp>
      <p:sp>
        <p:nvSpPr>
          <p:cNvPr id="13" name="Text 6"/>
          <p:cNvSpPr txBox="1"/>
          <p:nvPr/>
        </p:nvSpPr>
        <p:spPr>
          <a:xfrm>
            <a:off x="4727934" y="3616617"/>
            <a:ext cx="4085963" cy="987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Для устной речи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Эти грамматические модели подходят ученикам 5 класса, потому что они короткие, повторяемые и легко применяются в ответах по картинке, в парных заданиях и мини-диалогах.
</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92700" y="915181"/>
            <a:ext cx="3733800" cy="3348038"/>
          </a:xfrm>
          <a:prstGeom prst="rect">
            <a:avLst/>
          </a:prstGeom>
        </p:spPr>
      </p:pic>
      <p:sp>
        <p:nvSpPr>
          <p:cNvPr id="4" name="Text 0"/>
          <p:cNvSpPr txBox="1"/>
          <p:nvPr/>
        </p:nvSpPr>
        <p:spPr>
          <a:xfrm>
            <a:off x="369100" y="402675"/>
            <a:ext cx="3928800" cy="14454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Глаголы действия в теме путешествия
</a:t>
            </a:r>
            <a:endParaRPr lang="en-US" sz="2800" dirty="0"/>
          </a:p>
        </p:txBody>
      </p:sp>
      <p:sp>
        <p:nvSpPr>
          <p:cNvPr id="5" name="Text 1"/>
          <p:cNvSpPr txBox="1"/>
          <p:nvPr/>
        </p:nvSpPr>
        <p:spPr>
          <a:xfrm>
            <a:off x="369100" y="1958901"/>
            <a:ext cx="3928800" cy="1260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Глаголы движения и поиска особенно важны для сюжетов о приключениях: они помогают описывать путь героя, его действия и находку сокровища.
</a:t>
            </a:r>
            <a:endParaRPr lang="en-US" sz="1400" dirty="0"/>
          </a:p>
        </p:txBody>
      </p:sp>
      <p:sp>
        <p:nvSpPr>
          <p:cNvPr id="6" name="Text 2"/>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12</a:t>
            </a:r>
            <a:endParaRPr lang="en-US" sz="1600" dirty="0"/>
          </a:p>
        </p:txBody>
      </p:sp>
      <p:sp>
        <p:nvSpPr>
          <p:cNvPr id="7" name="Text 3"/>
          <p:cNvSpPr txBox="1"/>
          <p:nvPr/>
        </p:nvSpPr>
        <p:spPr>
          <a:xfrm>
            <a:off x="369100" y="3330325"/>
            <a:ext cx="3928800" cy="12282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Лидируют sail и find: именно они задают движение сюжета. Остальные глаголы дополняют рассказ, но используются реже.
</a:t>
            </a:r>
            <a:endParaRPr lang="en-US" sz="1400" dirty="0"/>
          </a:p>
        </p:txBody>
      </p:sp>
      <p:sp>
        <p:nvSpPr>
          <p:cNvPr id="8" name="Text 4"/>
          <p:cNvSpPr txBox="1"/>
          <p:nvPr/>
        </p:nvSpPr>
        <p:spPr>
          <a:xfrm>
            <a:off x="369100" y="4669350"/>
            <a:ext cx="3928800" cy="369600"/>
          </a:xfrm>
          <a:prstGeom prst="rect">
            <a:avLst/>
          </a:prstGeom>
          <a:noFill/>
          <a:ln/>
        </p:spPr>
        <p:txBody>
          <a:bodyPr wrap="square" lIns="0" tIns="0" rIns="0" bIns="0" rtlCol="0" anchor="t"/>
          <a:lstStyle/>
          <a:p>
            <a:pPr algn="l" indent="0" marL="0">
              <a:lnSpc>
                <a:spcPct val="100000"/>
              </a:lnSpc>
              <a:buNone/>
            </a:pPr>
            <a:r>
              <a:rPr lang="en-US" sz="1378" dirty="0">
                <a:solidFill>
                  <a:srgbClr val="000000"/>
                </a:solidFill>
                <a:latin typeface="Arial" pitchFamily="34" charset="0"/>
                <a:ea typeface="Arial" pitchFamily="34" charset="-122"/>
                <a:cs typeface="Arial" pitchFamily="34" charset="-120"/>
              </a:rPr>
              <a:t>Учебная лексика по теме Treasure ships, подбор для урока английского языка в 5 классе.
</a:t>
            </a:r>
            <a:endParaRPr lang="en-US" sz="1378"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007" y="1358900"/>
            <a:ext cx="8363285" cy="3139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9100" y="402675"/>
            <a:ext cx="8369100" cy="498300"/>
          </a:xfrm>
          <a:prstGeom prst="rect">
            <a:avLst/>
          </a:prstGeom>
          <a:noFill/>
          <a:ln/>
        </p:spPr>
        <p:txBody>
          <a:bodyPr wrap="square" lIns="0" tIns="0" rIns="0" bIns="0" rtlCol="0" anchor="t"/>
          <a:lstStyle/>
          <a:p>
            <a:pPr algn="l" indent="0" marL="0">
              <a:lnSpc>
                <a:spcPct val="100000"/>
              </a:lnSpc>
              <a:buNone/>
            </a:pPr>
            <a:r>
              <a:rPr lang="en-US" sz="2116" b="1" dirty="0">
                <a:solidFill>
                  <a:srgbClr val="000000"/>
                </a:solidFill>
                <a:latin typeface="Arial" pitchFamily="34" charset="0"/>
                <a:ea typeface="Arial" pitchFamily="34" charset="-122"/>
                <a:cs typeface="Arial" pitchFamily="34" charset="-120"/>
              </a:rPr>
              <a:t>От карты к сокровищу: простая последовательность событий
</a:t>
            </a:r>
            <a:endParaRPr lang="en-US" sz="2116" dirty="0"/>
          </a:p>
        </p:txBody>
      </p:sp>
      <p:sp>
        <p:nvSpPr>
          <p:cNvPr id="6" name="Text 1"/>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13</a:t>
            </a:r>
            <a:endParaRPr lang="en-US" sz="1600" dirty="0"/>
          </a:p>
        </p:txBody>
      </p:sp>
      <p:sp>
        <p:nvSpPr>
          <p:cNvPr id="7" name="Text 2"/>
          <p:cNvSpPr txBox="1"/>
          <p:nvPr/>
        </p:nvSpPr>
        <p:spPr>
          <a:xfrm>
            <a:off x="369100" y="945150"/>
            <a:ext cx="8369100" cy="369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Последовательность для короткого рассказа на английском языке: от находки карты до открытия сундука и обнаружения сокровища.
</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30200" y="266700"/>
            <a:ext cx="8483700" cy="498300"/>
          </a:xfrm>
          <a:prstGeom prst="rect">
            <a:avLst/>
          </a:prstGeom>
          <a:noFill/>
          <a:ln/>
        </p:spPr>
        <p:txBody>
          <a:bodyPr wrap="square" lIns="0" tIns="0" rIns="0" bIns="0" rtlCol="0" anchor="t"/>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Мини-диалог по теме treasure ships
</a:t>
            </a:r>
            <a:endParaRPr lang="en-US" sz="2800" dirty="0"/>
          </a:p>
        </p:txBody>
      </p:sp>
      <p:sp>
        <p:nvSpPr>
          <p:cNvPr id="7" name="Text 1"/>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14</a:t>
            </a:r>
            <a:endParaRPr lang="en-US" sz="1600" dirty="0"/>
          </a:p>
        </p:txBody>
      </p:sp>
      <p:sp>
        <p:nvSpPr>
          <p:cNvPr id="8" name="Text 2"/>
          <p:cNvSpPr txBox="1"/>
          <p:nvPr/>
        </p:nvSpPr>
        <p:spPr>
          <a:xfrm>
            <a:off x="330200" y="3121275"/>
            <a:ext cx="2688000" cy="12930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Приветствие
</a:t>
            </a:r>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Диалог начинается с простого вопроса о предмете. Ученик может прочитать реплику Hello! What is it? и сразу узнать ответ о карте сокровищ.
</a:t>
            </a:r>
            <a:endParaRPr lang="en-US" sz="1400" dirty="0"/>
          </a:p>
        </p:txBody>
      </p:sp>
      <p:sp>
        <p:nvSpPr>
          <p:cNvPr id="9" name="Text 3"/>
          <p:cNvSpPr txBox="1"/>
          <p:nvPr/>
        </p:nvSpPr>
        <p:spPr>
          <a:xfrm>
            <a:off x="3228000" y="3121275"/>
            <a:ext cx="2688000" cy="1293000"/>
          </a:xfrm>
          <a:prstGeom prst="rect">
            <a:avLst/>
          </a:prstGeom>
          <a:noFill/>
          <a:ln/>
        </p:spPr>
        <p:txBody>
          <a:bodyPr wrap="square" lIns="0" tIns="0" rIns="0" bIns="0" rtlCol="0" anchor="t"/>
          <a:lstStyle/>
          <a:p>
            <a:pPr algn="ctr" indent="0" marL="0">
              <a:lnSpc>
                <a:spcPct val="100000"/>
              </a:lnSpc>
              <a:buNone/>
            </a:pPr>
            <a:r>
              <a:rPr lang="en-US" sz="1370" b="1" dirty="0">
                <a:solidFill>
                  <a:srgbClr val="000000"/>
                </a:solidFill>
                <a:latin typeface="Arial" pitchFamily="34" charset="0"/>
                <a:ea typeface="Arial" pitchFamily="34" charset="-122"/>
                <a:cs typeface="Arial" pitchFamily="34" charset="-120"/>
              </a:rPr>
              <a:t>Поиск корабля
</a:t>
            </a:r>
            <a:pPr algn="ctr" indent="0" marL="0">
              <a:lnSpc>
                <a:spcPct val="100000"/>
              </a:lnSpc>
              <a:buNone/>
            </a:pPr>
            <a:r>
              <a:rPr lang="en-US" sz="137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370" dirty="0">
                <a:solidFill>
                  <a:srgbClr val="000000"/>
                </a:solidFill>
                <a:latin typeface="Arial" pitchFamily="34" charset="0"/>
                <a:ea typeface="Arial" pitchFamily="34" charset="-122"/>
                <a:cs typeface="Arial" pitchFamily="34" charset="-120"/>
              </a:rPr>
              <a:t>Затем собеседники уточняют, где находится корабль. Фраза The ship is near the island помогает закрепить предлог near и повторить слова по теме моря.
</a:t>
            </a:r>
            <a:endParaRPr lang="en-US" sz="1370" dirty="0"/>
          </a:p>
        </p:txBody>
      </p:sp>
      <p:sp>
        <p:nvSpPr>
          <p:cNvPr id="10" name="Text 4"/>
          <p:cNvSpPr txBox="1"/>
          <p:nvPr/>
        </p:nvSpPr>
        <p:spPr>
          <a:xfrm>
            <a:off x="6125800" y="3121275"/>
            <a:ext cx="2688000" cy="1293000"/>
          </a:xfrm>
          <a:prstGeom prst="rect">
            <a:avLst/>
          </a:prstGeom>
          <a:noFill/>
          <a:ln/>
        </p:spPr>
        <p:txBody>
          <a:bodyPr wrap="square" lIns="0" tIns="0" rIns="0" bIns="0" rtlCol="0" anchor="t"/>
          <a:lstStyle/>
          <a:p>
            <a:pPr algn="ctr" indent="0" marL="0">
              <a:lnSpc>
                <a:spcPct val="100000"/>
              </a:lnSpc>
              <a:buNone/>
            </a:pPr>
            <a:r>
              <a:rPr lang="en-US" sz="1322" b="1" dirty="0">
                <a:solidFill>
                  <a:srgbClr val="000000"/>
                </a:solidFill>
                <a:latin typeface="Arial" pitchFamily="34" charset="0"/>
                <a:ea typeface="Arial" pitchFamily="34" charset="-122"/>
                <a:cs typeface="Arial" pitchFamily="34" charset="-120"/>
              </a:rPr>
              <a:t>Сундук и сокровища
</a:t>
            </a:r>
            <a:pPr algn="ctr" indent="0" marL="0">
              <a:lnSpc>
                <a:spcPct val="100000"/>
              </a:lnSpc>
              <a:buNone/>
            </a:pPr>
            <a:r>
              <a:rPr lang="en-US" sz="1322"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322" dirty="0">
                <a:solidFill>
                  <a:srgbClr val="000000"/>
                </a:solidFill>
                <a:latin typeface="Arial" pitchFamily="34" charset="0"/>
                <a:ea typeface="Arial" pitchFamily="34" charset="-122"/>
                <a:cs typeface="Arial" pitchFamily="34" charset="-120"/>
              </a:rPr>
              <a:t>В конце диалога появляется ответ о находке: There are gold coins. Эта фраза завершает мини-сцену и показывает, как использовать множественное число в речи.
</a:t>
            </a:r>
            <a:endParaRPr lang="en-US" sz="132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84300" y="1408487"/>
            <a:ext cx="2329500" cy="2318125"/>
          </a:xfrm>
          <a:prstGeom prst="rect">
            <a:avLst/>
          </a:prstGeom>
        </p:spPr>
      </p:pic>
      <p:pic>
        <p:nvPicPr>
          <p:cNvPr id="4" name="Image 2" descr="preencoded.png">    </p:cNvPr>
          <p:cNvPicPr>
            <a:picLocks noChangeAspect="1"/>
          </p:cNvPicPr>
          <p:nvPr/>
        </p:nvPicPr>
        <p:blipFill>
          <a:blip r:embed="rId3"/>
          <a:stretch>
            <a:fillRect/>
          </a:stretch>
        </p:blipFill>
        <p:spPr>
          <a:xfrm>
            <a:off x="4949596" y="1412250"/>
            <a:ext cx="2328059" cy="2319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15</a:t>
            </a:r>
            <a:endParaRPr lang="en-US" sz="1600" dirty="0"/>
          </a:p>
        </p:txBody>
      </p:sp>
      <p:sp>
        <p:nvSpPr>
          <p:cNvPr id="7" name="Text 1"/>
          <p:cNvSpPr txBox="1"/>
          <p:nvPr/>
        </p:nvSpPr>
        <p:spPr>
          <a:xfrm>
            <a:off x="1816950" y="3806875"/>
            <a:ext cx="2464200" cy="1017900"/>
          </a:xfrm>
          <a:prstGeom prst="rect">
            <a:avLst/>
          </a:prstGeom>
          <a:noFill/>
          <a:ln/>
        </p:spPr>
        <p:txBody>
          <a:bodyPr wrap="square" lIns="0" tIns="0" rIns="0" bIns="0" rtlCol="0" anchor="t"/>
          <a:lstStyle/>
          <a:p>
            <a:pPr algn="ctr" indent="0" marL="0">
              <a:lnSpc>
                <a:spcPct val="100000"/>
              </a:lnSpc>
              <a:buNone/>
            </a:pPr>
            <a:r>
              <a:rPr lang="en-US" sz="1144" b="1" dirty="0">
                <a:solidFill>
                  <a:srgbClr val="FFFFFF"/>
                </a:solidFill>
                <a:latin typeface="Arial" pitchFamily="34" charset="0"/>
                <a:ea typeface="Arial" pitchFamily="34" charset="-122"/>
                <a:cs typeface="Arial" pitchFamily="34" charset="-120"/>
              </a:rPr>
              <a:t>Пиратский корабль у острова
</a:t>
            </a:r>
            <a:pPr algn="ctr" indent="0" marL="0">
              <a:lnSpc>
                <a:spcPct val="100000"/>
              </a:lnSpc>
              <a:buNone/>
            </a:pPr>
            <a:r>
              <a:rPr lang="en-US" sz="1144"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44" dirty="0">
                <a:solidFill>
                  <a:srgbClr val="FFFFFF"/>
                </a:solidFill>
                <a:latin typeface="Arial" pitchFamily="34" charset="0"/>
                <a:ea typeface="Arial" pitchFamily="34" charset="-122"/>
                <a:cs typeface="Arial" pitchFamily="34" charset="-120"/>
              </a:rPr>
              <a:t>This is a pirate ship. The captain has a map and the crew is ready to sail. The ship goes to a small island near the sea, and everyone looks for the treasure chest.
</a:t>
            </a:r>
            <a:endParaRPr lang="en-US" sz="1144" dirty="0"/>
          </a:p>
        </p:txBody>
      </p:sp>
      <p:sp>
        <p:nvSpPr>
          <p:cNvPr id="8" name="Text 2"/>
          <p:cNvSpPr txBox="1"/>
          <p:nvPr/>
        </p:nvSpPr>
        <p:spPr>
          <a:xfrm>
            <a:off x="4881525" y="3806875"/>
            <a:ext cx="2464200" cy="1017900"/>
          </a:xfrm>
          <a:prstGeom prst="rect">
            <a:avLst/>
          </a:prstGeom>
          <a:noFill/>
          <a:ln/>
        </p:spPr>
        <p:txBody>
          <a:bodyPr wrap="square" lIns="0" tIns="0" rIns="0" bIns="0" rtlCol="0" anchor="t"/>
          <a:lstStyle/>
          <a:p>
            <a:pPr algn="ctr" indent="0" marL="0">
              <a:lnSpc>
                <a:spcPct val="100000"/>
              </a:lnSpc>
              <a:buNone/>
            </a:pPr>
            <a:r>
              <a:rPr lang="en-US" sz="1144" b="1" dirty="0">
                <a:solidFill>
                  <a:srgbClr val="FFFFFF"/>
                </a:solidFill>
                <a:latin typeface="Arial" pitchFamily="34" charset="0"/>
                <a:ea typeface="Arial" pitchFamily="34" charset="-122"/>
                <a:cs typeface="Arial" pitchFamily="34" charset="-120"/>
              </a:rPr>
              <a:t>Сундук с золотыми монетами
</a:t>
            </a:r>
            <a:pPr algn="ctr" indent="0" marL="0">
              <a:lnSpc>
                <a:spcPct val="100000"/>
              </a:lnSpc>
              <a:buNone/>
            </a:pPr>
            <a:r>
              <a:rPr lang="en-US" sz="1144"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44" dirty="0">
                <a:solidFill>
                  <a:srgbClr val="FFFFFF"/>
                </a:solidFill>
                <a:latin typeface="Arial" pitchFamily="34" charset="0"/>
                <a:ea typeface="Arial" pitchFamily="34" charset="-122"/>
                <a:cs typeface="Arial" pitchFamily="34" charset="-120"/>
              </a:rPr>
              <a:t>There is a chest on the sand. The pirate opens it and sees gold coins inside. The children read the text, find the key words, and easily understand the main idea of the story.
</a:t>
            </a:r>
            <a:endParaRPr lang="en-US" sz="1144" dirty="0"/>
          </a:p>
        </p:txBody>
      </p:sp>
      <p:sp>
        <p:nvSpPr>
          <p:cNvPr id="9" name="Text 3"/>
          <p:cNvSpPr txBox="1"/>
          <p:nvPr/>
        </p:nvSpPr>
        <p:spPr>
          <a:xfrm>
            <a:off x="330200" y="266700"/>
            <a:ext cx="8483700" cy="498300"/>
          </a:xfrm>
          <a:prstGeom prst="rect">
            <a:avLst/>
          </a:prstGeom>
          <a:noFill/>
          <a:ln/>
        </p:spPr>
        <p:txBody>
          <a:bodyPr wrap="square" lIns="0" tIns="0" rIns="0" bIns="0" rtlCol="0" anchor="ctr"/>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Короткий текст для чтения
</a:t>
            </a:r>
            <a:endParaRPr lang="en-US"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92700" y="915181"/>
            <a:ext cx="3733800" cy="3348038"/>
          </a:xfrm>
          <a:prstGeom prst="rect">
            <a:avLst/>
          </a:prstGeom>
        </p:spPr>
      </p:pic>
      <p:sp>
        <p:nvSpPr>
          <p:cNvPr id="4" name="Text 0"/>
          <p:cNvSpPr txBox="1"/>
          <p:nvPr/>
        </p:nvSpPr>
        <p:spPr>
          <a:xfrm>
            <a:off x="369100" y="402675"/>
            <a:ext cx="3928800" cy="14454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Что можно описать на картинке по теме
</a:t>
            </a:r>
            <a:endParaRPr lang="en-US" sz="2800" dirty="0"/>
          </a:p>
        </p:txBody>
      </p:sp>
      <p:sp>
        <p:nvSpPr>
          <p:cNvPr id="5" name="Text 1"/>
          <p:cNvSpPr txBox="1"/>
          <p:nvPr/>
        </p:nvSpPr>
        <p:spPr>
          <a:xfrm>
            <a:off x="369100" y="1958901"/>
            <a:ext cx="3928800" cy="1260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На уроке удобно сначала находить предметы, затем людей и места. После этого ученики переходят к действиям и строят более полное описание.
</a:t>
            </a:r>
            <a:endParaRPr lang="en-US" sz="1400" dirty="0"/>
          </a:p>
        </p:txBody>
      </p:sp>
      <p:sp>
        <p:nvSpPr>
          <p:cNvPr id="6" name="Text 2"/>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16</a:t>
            </a:r>
            <a:endParaRPr lang="en-US" sz="1600" dirty="0"/>
          </a:p>
        </p:txBody>
      </p:sp>
      <p:sp>
        <p:nvSpPr>
          <p:cNvPr id="7" name="Text 3"/>
          <p:cNvSpPr txBox="1"/>
          <p:nvPr/>
        </p:nvSpPr>
        <p:spPr>
          <a:xfrm>
            <a:off x="369100" y="3330325"/>
            <a:ext cx="3928800" cy="12282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Слова о предметах занимают самую большую долю и легче всего входят в первые предложения. Это делает их лучшей опорой для начинающих.
</a:t>
            </a:r>
            <a:endParaRPr lang="en-US" sz="1400" dirty="0"/>
          </a:p>
        </p:txBody>
      </p:sp>
      <p:sp>
        <p:nvSpPr>
          <p:cNvPr id="8" name="Text 4"/>
          <p:cNvSpPr txBox="1"/>
          <p:nvPr/>
        </p:nvSpPr>
        <p:spPr>
          <a:xfrm>
            <a:off x="369100" y="4669350"/>
            <a:ext cx="3928800" cy="369600"/>
          </a:xfrm>
          <a:prstGeom prst="rect">
            <a:avLst/>
          </a:prstGeom>
          <a:noFill/>
          <a:ln/>
        </p:spPr>
        <p:txBody>
          <a:bodyPr wrap="square" lIns="0" tIns="0" rIns="0" bIns="0" rtlCol="0" anchor="t"/>
          <a:lstStyle/>
          <a:p>
            <a:pPr algn="l" indent="0" marL="0">
              <a:lnSpc>
                <a:spcPct val="100000"/>
              </a:lnSpc>
              <a:buNone/>
            </a:pPr>
            <a:r>
              <a:rPr lang="en-US" sz="1378" dirty="0">
                <a:solidFill>
                  <a:srgbClr val="000000"/>
                </a:solidFill>
                <a:latin typeface="Arial" pitchFamily="34" charset="0"/>
                <a:ea typeface="Arial" pitchFamily="34" charset="-122"/>
                <a:cs typeface="Arial" pitchFamily="34" charset="-120"/>
              </a:rPr>
              <a:t>Учебная лексика по теме Treasure ships, подбор для урока английского языка в 5 классе.
</a:t>
            </a:r>
            <a:endParaRPr lang="en-US" sz="1378"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17</a:t>
            </a:r>
            <a:endParaRPr lang="en-US" sz="1600" dirty="0"/>
          </a:p>
        </p:txBody>
      </p:sp>
      <p:sp>
        <p:nvSpPr>
          <p:cNvPr id="9" name="Text 1"/>
          <p:cNvSpPr txBox="1"/>
          <p:nvPr/>
        </p:nvSpPr>
        <p:spPr>
          <a:xfrm>
            <a:off x="330200" y="266700"/>
            <a:ext cx="8483700" cy="498300"/>
          </a:xfrm>
          <a:prstGeom prst="rect">
            <a:avLst/>
          </a:prstGeom>
          <a:noFill/>
          <a:ln/>
        </p:spPr>
        <p:txBody>
          <a:bodyPr wrap="square" lIns="0" tIns="0" rIns="0" bIns="0" rtlCol="0" anchor="t"/>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Слова, которые легко перепутать
</a:t>
            </a:r>
            <a:endParaRPr lang="en-US" sz="2800" dirty="0"/>
          </a:p>
        </p:txBody>
      </p:sp>
      <p:sp>
        <p:nvSpPr>
          <p:cNvPr id="10" name="Text 2"/>
          <p:cNvSpPr txBox="1"/>
          <p:nvPr/>
        </p:nvSpPr>
        <p:spPr>
          <a:xfrm>
            <a:off x="1315800" y="13997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Ship и boat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Ship обычно крупнее, чем boat, и используется для большого морского судна. Такое сравнение помогает не смешивать общие и более точные названия транспорта.
</a:t>
            </a:r>
            <a:endParaRPr lang="en-US" sz="1300" dirty="0"/>
          </a:p>
        </p:txBody>
      </p:sp>
      <p:sp>
        <p:nvSpPr>
          <p:cNvPr id="11" name="Text 3"/>
          <p:cNvSpPr txBox="1"/>
          <p:nvPr/>
        </p:nvSpPr>
        <p:spPr>
          <a:xfrm>
            <a:off x="1315800" y="29974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Treasure и money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Treasure — это спрятанные ценности, связанные с приключением и поиском. Money означает обычные деньги, которые используют каждый день, поэтому значения слов не совпадают.
</a:t>
            </a:r>
            <a:endParaRPr lang="en-US" sz="1300" dirty="0"/>
          </a:p>
        </p:txBody>
      </p:sp>
      <p:sp>
        <p:nvSpPr>
          <p:cNvPr id="12" name="Text 4"/>
          <p:cNvSpPr txBox="1"/>
          <p:nvPr/>
        </p:nvSpPr>
        <p:spPr>
          <a:xfrm>
            <a:off x="5689100" y="13997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Pirate и sailor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Pirate — морской разбойник, а sailor — моряк, который работает на корабле. Эти слова описывают разных людей, хотя оба связаны с морем.
</a:t>
            </a:r>
            <a:endParaRPr lang="en-US" sz="1300" dirty="0"/>
          </a:p>
        </p:txBody>
      </p:sp>
      <p:sp>
        <p:nvSpPr>
          <p:cNvPr id="13" name="Text 5"/>
          <p:cNvSpPr txBox="1"/>
          <p:nvPr/>
        </p:nvSpPr>
        <p:spPr>
          <a:xfrm>
            <a:off x="5689100" y="2997475"/>
            <a:ext cx="3124800" cy="14493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Map и plan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Map — это карта местности, а plan — план действий или схема. В теме treasure ships чаще нужна именно map, потому что она показывает путь к сокровищу.
</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2000" y="1810400"/>
            <a:ext cx="4166100" cy="1991151"/>
          </a:xfrm>
          <a:prstGeom prst="rect">
            <a:avLst/>
          </a:prstGeom>
        </p:spPr>
      </p:pic>
      <p:sp>
        <p:nvSpPr>
          <p:cNvPr id="6" name="Text 0"/>
          <p:cNvSpPr txBox="1"/>
          <p:nvPr/>
        </p:nvSpPr>
        <p:spPr>
          <a:xfrm>
            <a:off x="369100" y="402675"/>
            <a:ext cx="8369100" cy="6603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Проверка знания слов и фраз
</a:t>
            </a:r>
            <a:endParaRPr lang="en-US" sz="2800" dirty="0"/>
          </a:p>
        </p:txBody>
      </p:sp>
      <p:sp>
        <p:nvSpPr>
          <p:cNvPr id="7" name="Text 1"/>
          <p:cNvSpPr txBox="1"/>
          <p:nvPr/>
        </p:nvSpPr>
        <p:spPr>
          <a:xfrm>
            <a:off x="369100" y="1354878"/>
            <a:ext cx="3744600" cy="1445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Таблица помогает быстро повторить перевод и увидеть слово в коротком предложении. Такой формат удобно использовать для устной проверки и домашнего повторения.
</a:t>
            </a:r>
            <a:endParaRPr lang="en-US" sz="1400" dirty="0"/>
          </a:p>
        </p:txBody>
      </p:sp>
      <p:sp>
        <p:nvSpPr>
          <p:cNvPr id="8" name="Text 2"/>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18</a:t>
            </a:r>
            <a:endParaRPr lang="en-US" sz="1600" dirty="0"/>
          </a:p>
        </p:txBody>
      </p:sp>
      <p:sp>
        <p:nvSpPr>
          <p:cNvPr id="9" name="Text 3"/>
          <p:cNvSpPr txBox="1"/>
          <p:nvPr/>
        </p:nvSpPr>
        <p:spPr>
          <a:xfrm>
            <a:off x="369100" y="3287478"/>
            <a:ext cx="3744600" cy="1445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Связь слова, перевода и примера ускоряет запоминание. Ученику легче увидеть, как новая лексика работает в простом предложении.
</a:t>
            </a:r>
            <a:endParaRPr lang="en-US" sz="1400" dirty="0"/>
          </a:p>
        </p:txBody>
      </p:sp>
      <p:sp>
        <p:nvSpPr>
          <p:cNvPr id="10" name="Text 4"/>
          <p:cNvSpPr txBox="1"/>
          <p:nvPr/>
        </p:nvSpPr>
        <p:spPr>
          <a:xfrm>
            <a:off x="4572000" y="4558500"/>
            <a:ext cx="3726600" cy="3696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Учебный материал для 5 класса по теме Treasure ships.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125838" y="1596676"/>
            <a:ext cx="391500" cy="348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5615338" y="1614076"/>
            <a:ext cx="391500" cy="313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639454" y="3274476"/>
            <a:ext cx="391500" cy="391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101748" y="3313626"/>
            <a:ext cx="391500" cy="313200"/>
          </a:xfrm>
          <a:prstGeom prst="rect">
            <a:avLst/>
          </a:prstGeom>
        </p:spPr>
      </p:pic>
      <p:sp>
        <p:nvSpPr>
          <p:cNvPr id="11" name="Text 0"/>
          <p:cNvSpPr txBox="1"/>
          <p:nvPr/>
        </p:nvSpPr>
        <p:spPr>
          <a:xfrm>
            <a:off x="330200" y="266700"/>
            <a:ext cx="8483700" cy="498300"/>
          </a:xfrm>
          <a:prstGeom prst="rect">
            <a:avLst/>
          </a:prstGeom>
          <a:noFill/>
          <a:ln/>
        </p:spPr>
        <p:txBody>
          <a:bodyPr wrap="square" lIns="0" tIns="0" rIns="0" bIns="0" rtlCol="0" anchor="ctr"/>
          <a:lstStyle/>
          <a:p>
            <a:pPr algn="l" indent="0" marL="0">
              <a:lnSpc>
                <a:spcPct val="100000"/>
              </a:lnSpc>
              <a:buNone/>
            </a:pPr>
            <a:r>
              <a:rPr lang="en-US" sz="2800" b="1" dirty="0">
                <a:solidFill>
                  <a:srgbClr val="FFFFFF"/>
                </a:solidFill>
                <a:latin typeface="Arial" pitchFamily="34" charset="0"/>
                <a:ea typeface="Arial" pitchFamily="34" charset="-122"/>
                <a:cs typeface="Arial" pitchFamily="34" charset="-120"/>
              </a:rPr>
              <a:t>Что изучает ученик на этой теме
</a:t>
            </a:r>
            <a:endParaRPr lang="en-US" sz="2800" dirty="0"/>
          </a:p>
        </p:txBody>
      </p:sp>
      <p:sp>
        <p:nvSpPr>
          <p:cNvPr id="12" name="Text 1"/>
          <p:cNvSpPr txBox="1"/>
          <p:nvPr/>
        </p:nvSpPr>
        <p:spPr>
          <a:xfrm>
            <a:off x="8573250" y="4637850"/>
            <a:ext cx="391500" cy="3396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19</a:t>
            </a:r>
            <a:endParaRPr lang="en-US" sz="1600" dirty="0"/>
          </a:p>
        </p:txBody>
      </p:sp>
      <p:sp>
        <p:nvSpPr>
          <p:cNvPr id="13" name="Text 2"/>
          <p:cNvSpPr txBox="1"/>
          <p:nvPr/>
        </p:nvSpPr>
        <p:spPr>
          <a:xfrm>
            <a:off x="330200" y="1477575"/>
            <a:ext cx="2576100" cy="1613400"/>
          </a:xfrm>
          <a:prstGeom prst="rect">
            <a:avLst/>
          </a:prstGeom>
          <a:noFill/>
          <a:ln/>
        </p:spPr>
        <p:txBody>
          <a:bodyPr wrap="square" lIns="0" tIns="0" rIns="0" bIns="0" rtlCol="0" anchor="t"/>
          <a:lstStyle/>
          <a:p>
            <a:pPr algn="r" indent="0" marL="0">
              <a:lnSpc>
                <a:spcPct val="100000"/>
              </a:lnSpc>
              <a:buNone/>
            </a:pPr>
            <a:r>
              <a:rPr lang="en-US" sz="1400" b="1" dirty="0">
                <a:solidFill>
                  <a:srgbClr val="FFFFFF"/>
                </a:solidFill>
                <a:latin typeface="Arial" pitchFamily="34" charset="0"/>
                <a:ea typeface="Arial" pitchFamily="34" charset="-122"/>
                <a:cs typeface="Arial" pitchFamily="34" charset="-120"/>
              </a:rPr>
              <a:t>Новая лексика
</a:t>
            </a:r>
            <a:pPr algn="r"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r" indent="0" marL="0">
              <a:lnSpc>
                <a:spcPct val="100000"/>
              </a:lnSpc>
              <a:buNone/>
            </a:pPr>
            <a:r>
              <a:rPr lang="en-US" sz="1400" dirty="0">
                <a:solidFill>
                  <a:srgbClr val="FFFFFF"/>
                </a:solidFill>
                <a:latin typeface="Arial" pitchFamily="34" charset="0"/>
                <a:ea typeface="Arial" pitchFamily="34" charset="-122"/>
                <a:cs typeface="Arial" pitchFamily="34" charset="-120"/>
              </a:rPr>
              <a:t>Ученик запоминает слова о корабле, море, сундуке, карте и сокровищах. Это создаёт основу для чтения и выполнения заданий по теме.
</a:t>
            </a:r>
            <a:endParaRPr lang="en-US" sz="1400" dirty="0"/>
          </a:p>
        </p:txBody>
      </p:sp>
      <p:sp>
        <p:nvSpPr>
          <p:cNvPr id="14" name="Text 3"/>
          <p:cNvSpPr txBox="1"/>
          <p:nvPr/>
        </p:nvSpPr>
        <p:spPr>
          <a:xfrm>
            <a:off x="6237800" y="1477575"/>
            <a:ext cx="2576100" cy="16134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Люди и роли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Тема знакомит с названиями персонажей: pirate, captain, crew и sailor. С их помощью легко описывать героев короткой истории и отвечать на вопросы.
</a:t>
            </a:r>
            <a:endParaRPr lang="en-US" sz="1400" dirty="0"/>
          </a:p>
        </p:txBody>
      </p:sp>
      <p:sp>
        <p:nvSpPr>
          <p:cNvPr id="15" name="Text 4"/>
          <p:cNvSpPr txBox="1"/>
          <p:nvPr/>
        </p:nvSpPr>
        <p:spPr>
          <a:xfrm>
            <a:off x="843816" y="3177125"/>
            <a:ext cx="2576100" cy="1613400"/>
          </a:xfrm>
          <a:prstGeom prst="rect">
            <a:avLst/>
          </a:prstGeom>
          <a:noFill/>
          <a:ln/>
        </p:spPr>
        <p:txBody>
          <a:bodyPr wrap="square" lIns="0" tIns="0" rIns="0" bIns="0" rtlCol="0" anchor="t"/>
          <a:lstStyle/>
          <a:p>
            <a:pPr algn="r" indent="0" marL="0">
              <a:lnSpc>
                <a:spcPct val="100000"/>
              </a:lnSpc>
              <a:buNone/>
            </a:pPr>
            <a:r>
              <a:rPr lang="en-US" sz="1400" b="1" dirty="0">
                <a:solidFill>
                  <a:srgbClr val="FFFFFF"/>
                </a:solidFill>
                <a:latin typeface="Arial" pitchFamily="34" charset="0"/>
                <a:ea typeface="Arial" pitchFamily="34" charset="-122"/>
                <a:cs typeface="Arial" pitchFamily="34" charset="-120"/>
              </a:rPr>
              <a:t>Простые предложения
</a:t>
            </a:r>
            <a:pPr algn="r"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r" indent="0" marL="0">
              <a:lnSpc>
                <a:spcPct val="100000"/>
              </a:lnSpc>
              <a:buNone/>
            </a:pPr>
            <a:r>
              <a:rPr lang="en-US" sz="1400" dirty="0">
                <a:solidFill>
                  <a:srgbClr val="FFFFFF"/>
                </a:solidFill>
                <a:latin typeface="Arial" pitchFamily="34" charset="0"/>
                <a:ea typeface="Arial" pitchFamily="34" charset="-122"/>
                <a:cs typeface="Arial" pitchFamily="34" charset="-120"/>
              </a:rPr>
              <a:t>Школьник учится использовать This is… There is… и There are… в коротких фразах. Такие модели подходят для описания предметов и картинок.
</a:t>
            </a:r>
            <a:endParaRPr lang="en-US" sz="1400" dirty="0"/>
          </a:p>
        </p:txBody>
      </p:sp>
      <p:sp>
        <p:nvSpPr>
          <p:cNvPr id="16" name="Text 5"/>
          <p:cNvSpPr txBox="1"/>
          <p:nvPr/>
        </p:nvSpPr>
        <p:spPr>
          <a:xfrm>
            <a:off x="5724210" y="3177125"/>
            <a:ext cx="2576100" cy="16134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Чтение и речь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Тема помогает читать маленький текст, находить ключевые слова и составлять мини-диалог. Это развивает понимание английской речи и уверенность в ответах.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656300" y="658500"/>
            <a:ext cx="5831400" cy="3826500"/>
          </a:xfrm>
          <a:prstGeom prst="rect">
            <a:avLst/>
          </a:prstGeom>
          <a:noFill/>
          <a:ln/>
        </p:spPr>
        <p:txBody>
          <a:bodyPr wrap="square" lIns="0" tIns="0" rIns="0" bIns="0" rtlCol="0" anchor="ctr"/>
          <a:lstStyle/>
          <a:p>
            <a:pPr algn="ctr" indent="0" marL="0">
              <a:lnSpc>
                <a:spcPct val="100000"/>
              </a:lnSpc>
              <a:buNone/>
            </a:pPr>
            <a:r>
              <a:rPr lang="en-US" sz="4000" b="1" dirty="0">
                <a:solidFill>
                  <a:srgbClr val="000000"/>
                </a:solidFill>
                <a:latin typeface="Arial" pitchFamily="34" charset="0"/>
                <a:ea typeface="Arial" pitchFamily="34" charset="-122"/>
                <a:cs typeface="Arial" pitchFamily="34" charset="-120"/>
              </a:rPr>
              <a:t>Treasure ships: итог урока английского языка
</a:t>
            </a:r>
            <a:pPr algn="ctr" indent="0" marL="0">
              <a:lnSpc>
                <a:spcPct val="100000"/>
              </a:lnSpc>
              <a:buNone/>
            </a:pPr>
            <a:r>
              <a:rPr lang="en-US" sz="2000"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Тема treasure ships помогает выучить слова о море, корабле и сокровищах, а также потренировать чтение, простые предложения и короткий диалог. Это делает урок понятным и интересным.
</a:t>
            </a:r>
            <a:endParaRPr lang="en-US" sz="4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2026-05-30T12:01:26Z</dcterms:created>
  <dcterms:modified xsi:type="dcterms:W3CDTF">2026-05-30T12:01:26Z</dcterms:modified>
</cp:coreProperties>
</file>