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jpe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image" Target="../media/image-5-10.png"/><Relationship Id="rId11" Type="http://schemas.openxmlformats.org/officeDocument/2006/relationships/image" Target="../media/image-5-11.png"/><Relationship Id="rId12" Type="http://schemas.openxmlformats.org/officeDocument/2006/relationships/image" Target="../media/image-5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jpeg"/><Relationship Id="rId5" Type="http://schemas.openxmlformats.org/officeDocument/2006/relationships/image" Target="../media/image-8-5.png"/><Relationship Id="rId6" Type="http://schemas.openxmlformats.org/officeDocument/2006/relationships/image" Target="../media/image-8-6.jpeg"/><Relationship Id="rId7" Type="http://schemas.openxmlformats.org/officeDocument/2006/relationships/image" Target="../media/image-8-7.png"/><Relationship Id="rId8" Type="http://schemas.openxmlformats.org/officeDocument/2006/relationships/image" Target="../media/image-8-8.jpeg"/><Relationship Id="rId9" Type="http://schemas.openxmlformats.org/officeDocument/2006/relationships/image" Target="../media/image-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image" Target="../media/image-16-5.jpe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91629" y="373500"/>
            <a:ext cx="3789691" cy="4396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350" y="997175"/>
            <a:ext cx="4429200" cy="213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Английский язык в 4 классе: урок, где слова оживают
</a:t>
            </a:r>
            <a:endParaRPr lang="en-US" sz="35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451625"/>
            <a:ext cx="4562700" cy="112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Весёлые слова, игры и первые диалоги открывают английский миру ребёнка.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373500"/>
            <a:ext cx="41256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1539061"/>
            <a:ext cx="4170600" cy="283877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английский нужен в начальной школе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4806000" y="1798800"/>
            <a:ext cx="3785400" cy="234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Английский помогает ребёнку понимать песни, книги, мультфильмы и игры. В 4 классе особенно важны короткие задания, наглядность и повторение: так материал запоминается легче, а уверенная база готовит к более сложным темам в следующих классах.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62052" y="1100500"/>
            <a:ext cx="3610295" cy="34833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2075900" y="373500"/>
            <a:ext cx="6708000" cy="57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9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изучают на уроках английского в 4 классе
</a:t>
            </a:r>
            <a:endParaRPr lang="en-US" sz="2497" dirty="0"/>
          </a:p>
        </p:txBody>
      </p:sp>
      <p:sp>
        <p:nvSpPr>
          <p:cNvPr id="12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13" name="Text 2"/>
          <p:cNvSpPr txBox="1"/>
          <p:nvPr/>
        </p:nvSpPr>
        <p:spPr>
          <a:xfrm>
            <a:off x="4406300" y="1171475"/>
            <a:ext cx="4244100" cy="1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Алфавит и чтение
</a:t>
            </a:r>
            <a:endParaRPr lang="en-US" sz="1000" dirty="0"/>
          </a:p>
        </p:txBody>
      </p:sp>
      <p:sp>
        <p:nvSpPr>
          <p:cNvPr id="14" name="Text 3"/>
          <p:cNvSpPr txBox="1"/>
          <p:nvPr/>
        </p:nvSpPr>
        <p:spPr>
          <a:xfrm>
            <a:off x="4406300" y="1383420"/>
            <a:ext cx="42441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повторяют английский алфавит, учатся узнавать буквы в словах и читать простые сочетания. Постепенно произношение становится увереннее, а знакомые слова уже не выглядят как загадка с хитрой улыбкой.
</a:t>
            </a:r>
            <a:endParaRPr lang="en-US" sz="700" dirty="0"/>
          </a:p>
        </p:txBody>
      </p:sp>
      <p:sp>
        <p:nvSpPr>
          <p:cNvPr id="15" name="Text 4"/>
          <p:cNvSpPr txBox="1"/>
          <p:nvPr/>
        </p:nvSpPr>
        <p:spPr>
          <a:xfrm>
            <a:off x="4406300" y="4005475"/>
            <a:ext cx="4244100" cy="1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ситуации
</a:t>
            </a:r>
            <a:endParaRPr lang="en-US" sz="1000" dirty="0"/>
          </a:p>
        </p:txBody>
      </p:sp>
      <p:sp>
        <p:nvSpPr>
          <p:cNvPr id="16" name="Text 5"/>
          <p:cNvSpPr txBox="1"/>
          <p:nvPr/>
        </p:nvSpPr>
        <p:spPr>
          <a:xfrm>
            <a:off x="4406300" y="4217420"/>
            <a:ext cx="42441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Ребята используют английский для знакомых ситуаций: назвать предметы в классе, спросить о принадлежностях, ответить у доски. Так язык становится не абстрактным правилом, а удобным инструментом общения.
</a:t>
            </a:r>
            <a:endParaRPr lang="en-US" sz="700" dirty="0"/>
          </a:p>
        </p:txBody>
      </p:sp>
      <p:sp>
        <p:nvSpPr>
          <p:cNvPr id="17" name="Text 6"/>
          <p:cNvSpPr txBox="1"/>
          <p:nvPr/>
        </p:nvSpPr>
        <p:spPr>
          <a:xfrm>
            <a:off x="4406300" y="3296975"/>
            <a:ext cx="4244100" cy="1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Настоящее время
</a:t>
            </a:r>
            <a:endParaRPr lang="en-US" sz="1000" dirty="0"/>
          </a:p>
        </p:txBody>
      </p:sp>
      <p:sp>
        <p:nvSpPr>
          <p:cNvPr id="18" name="Text 7"/>
          <p:cNvSpPr txBox="1"/>
          <p:nvPr/>
        </p:nvSpPr>
        <p:spPr>
          <a:xfrm>
            <a:off x="4406300" y="3508920"/>
            <a:ext cx="42441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уроках дети пробуют говорить о привычных действиях в настоящем времени: что делают, что любят, что видят вокруг. Это развивает понимание структуры фразы и делает речь более осмысленной.
</a:t>
            </a:r>
            <a:endParaRPr lang="en-US" sz="700" dirty="0"/>
          </a:p>
        </p:txBody>
      </p:sp>
      <p:sp>
        <p:nvSpPr>
          <p:cNvPr id="19" name="Text 8"/>
          <p:cNvSpPr txBox="1"/>
          <p:nvPr/>
        </p:nvSpPr>
        <p:spPr>
          <a:xfrm>
            <a:off x="4406300" y="2588475"/>
            <a:ext cx="4244100" cy="1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вопросы
</a:t>
            </a:r>
            <a:endParaRPr lang="en-US" sz="1000" dirty="0"/>
          </a:p>
        </p:txBody>
      </p:sp>
      <p:sp>
        <p:nvSpPr>
          <p:cNvPr id="20" name="Text 9"/>
          <p:cNvSpPr txBox="1"/>
          <p:nvPr/>
        </p:nvSpPr>
        <p:spPr>
          <a:xfrm>
            <a:off x="4406300" y="2800420"/>
            <a:ext cx="42441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Четвероклассники учатся отвечать на вопросы о себе: как зовут, сколько лет, какой любимый цвет. Такие реплики помогают постепенно переходить от отдельных слов к коротким фразам без лишнего напряжения.
</a:t>
            </a:r>
            <a:endParaRPr lang="en-US" sz="700" dirty="0"/>
          </a:p>
        </p:txBody>
      </p:sp>
      <p:sp>
        <p:nvSpPr>
          <p:cNvPr id="21" name="Text 10"/>
          <p:cNvSpPr txBox="1"/>
          <p:nvPr/>
        </p:nvSpPr>
        <p:spPr>
          <a:xfrm>
            <a:off x="4406300" y="1879975"/>
            <a:ext cx="4244100" cy="1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по темам
</a:t>
            </a:r>
            <a:endParaRPr lang="en-US" sz="1000" dirty="0"/>
          </a:p>
        </p:txBody>
      </p:sp>
      <p:sp>
        <p:nvSpPr>
          <p:cNvPr id="22" name="Text 11"/>
          <p:cNvSpPr txBox="1"/>
          <p:nvPr/>
        </p:nvSpPr>
        <p:spPr>
          <a:xfrm>
            <a:off x="4406300" y="2091920"/>
            <a:ext cx="42441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уроках осваивают лексику по темам «Школа», «Моя семья», «Дом», «Еда», «Игрушки», «Животные» и «Погода». Эти слова нужны для коротких разговоров и легко связываются с жизнью ребёнка.
</a:t>
            </a:r>
            <a:endParaRPr lang="en-US" sz="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145820"/>
            <a:ext cx="8424000" cy="20319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60000" y="373500"/>
            <a:ext cx="84240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 помогают запоминать английские слова
</a:t>
            </a:r>
            <a:endParaRPr lang="en-US" sz="3103" dirty="0"/>
          </a:p>
        </p:txBody>
      </p:sp>
      <p:sp>
        <p:nvSpPr>
          <p:cNvPr id="11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12" name="Text 2"/>
          <p:cNvSpPr txBox="1"/>
          <p:nvPr/>
        </p:nvSpPr>
        <p:spPr>
          <a:xfrm>
            <a:off x="470850" y="3688575"/>
            <a:ext cx="18303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Яркие карточки и лото помогают быстро связать слово с изображением. Ребёнок видит картинку, называет слово вслух и сразу проверяет себя, будто играет в маленькую языковую охоту за сокровищами.
</a:t>
            </a:r>
            <a:endParaRPr lang="en-US" sz="800" dirty="0"/>
          </a:p>
        </p:txBody>
      </p:sp>
      <p:sp>
        <p:nvSpPr>
          <p:cNvPr id="13" name="Text 3"/>
          <p:cNvSpPr txBox="1"/>
          <p:nvPr/>
        </p:nvSpPr>
        <p:spPr>
          <a:xfrm>
            <a:off x="477900" y="3404460"/>
            <a:ext cx="1816200" cy="23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Карточки и лото
</a:t>
            </a:r>
            <a:endParaRPr lang="en-US" sz="900" dirty="0"/>
          </a:p>
        </p:txBody>
      </p:sp>
      <p:sp>
        <p:nvSpPr>
          <p:cNvPr id="14" name="Text 4"/>
          <p:cNvSpPr txBox="1"/>
          <p:nvPr/>
        </p:nvSpPr>
        <p:spPr>
          <a:xfrm>
            <a:off x="2594850" y="3688575"/>
            <a:ext cx="18303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Игра на поиск пар тренирует внимание и память. Нужно соединить слово и картинку, а иногда ещё и правильно прочитать надпись, чтобы найти нужную карточку без лишней суеты.
</a:t>
            </a:r>
            <a:endParaRPr lang="en-US" sz="800" dirty="0"/>
          </a:p>
        </p:txBody>
      </p:sp>
      <p:sp>
        <p:nvSpPr>
          <p:cNvPr id="15" name="Text 5"/>
          <p:cNvSpPr txBox="1"/>
          <p:nvPr/>
        </p:nvSpPr>
        <p:spPr>
          <a:xfrm>
            <a:off x="2601900" y="3404460"/>
            <a:ext cx="1816200" cy="23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пар
</a:t>
            </a:r>
            <a:endParaRPr lang="en-US" sz="900" dirty="0"/>
          </a:p>
        </p:txBody>
      </p:sp>
      <p:sp>
        <p:nvSpPr>
          <p:cNvPr id="16" name="Text 6"/>
          <p:cNvSpPr txBox="1"/>
          <p:nvPr/>
        </p:nvSpPr>
        <p:spPr>
          <a:xfrm>
            <a:off x="4718850" y="3688575"/>
            <a:ext cx="18303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ученик слышит команду и выполняет действие, английские слова запоминаются вместе с движением. Такой способ особенно подходит младшим школьникам: тело помогает голове не скучать.
</a:t>
            </a:r>
            <a:endParaRPr lang="en-US" sz="800" dirty="0"/>
          </a:p>
        </p:txBody>
      </p:sp>
      <p:sp>
        <p:nvSpPr>
          <p:cNvPr id="17" name="Text 7"/>
          <p:cNvSpPr txBox="1"/>
          <p:nvPr/>
        </p:nvSpPr>
        <p:spPr>
          <a:xfrm>
            <a:off x="4725900" y="3404460"/>
            <a:ext cx="1816200" cy="23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по команде
</a:t>
            </a:r>
            <a:endParaRPr lang="en-US" sz="900" dirty="0"/>
          </a:p>
        </p:txBody>
      </p:sp>
      <p:sp>
        <p:nvSpPr>
          <p:cNvPr id="18" name="Text 8"/>
          <p:cNvSpPr txBox="1"/>
          <p:nvPr/>
        </p:nvSpPr>
        <p:spPr>
          <a:xfrm>
            <a:off x="6842850" y="3688575"/>
            <a:ext cx="18303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задания на скорость добавляют интерес, но не перегружают. Важно не только ответить быстрее, но и правильно повторить слово, чтобы игра оставалась полезной и доброжелательной.
</a:t>
            </a:r>
            <a:endParaRPr lang="en-US" sz="800" dirty="0"/>
          </a:p>
        </p:txBody>
      </p:sp>
      <p:sp>
        <p:nvSpPr>
          <p:cNvPr id="19" name="Text 9"/>
          <p:cNvSpPr txBox="1"/>
          <p:nvPr/>
        </p:nvSpPr>
        <p:spPr>
          <a:xfrm>
            <a:off x="6849900" y="3404460"/>
            <a:ext cx="1816200" cy="23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Соревнования без спешки
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3350" y="1339104"/>
            <a:ext cx="450000" cy="360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56075" y="1294104"/>
            <a:ext cx="393750" cy="450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310650" y="1339104"/>
            <a:ext cx="450000" cy="360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1915400" y="3084118"/>
            <a:ext cx="393750" cy="4500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4704575" y="3129118"/>
            <a:ext cx="450000" cy="3600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Темы, знакомые каждому четверокласснику
</a:t>
            </a:r>
            <a:endParaRPr lang="en-US" sz="3003" dirty="0"/>
          </a:p>
        </p:txBody>
      </p:sp>
      <p:sp>
        <p:nvSpPr>
          <p:cNvPr id="15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16" name="Text 2"/>
          <p:cNvSpPr txBox="1"/>
          <p:nvPr/>
        </p:nvSpPr>
        <p:spPr>
          <a:xfrm>
            <a:off x="493350" y="1823625"/>
            <a:ext cx="25458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учатся здороваться, прощаться и представляться. Эти фразы нужны на каждом уроке и быстро становятся привычными, как любимое «hello» в начале занятия.
</a:t>
            </a:r>
            <a:endParaRPr lang="en-US" sz="1200" dirty="0"/>
          </a:p>
        </p:txBody>
      </p:sp>
      <p:sp>
        <p:nvSpPr>
          <p:cNvPr id="17" name="Text 3"/>
          <p:cNvSpPr txBox="1"/>
          <p:nvPr/>
        </p:nvSpPr>
        <p:spPr>
          <a:xfrm>
            <a:off x="1001700" y="1294250"/>
            <a:ext cx="20376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Приветствия и знакомство
</a:t>
            </a:r>
            <a:endParaRPr lang="en-US" sz="1200" dirty="0"/>
          </a:p>
        </p:txBody>
      </p:sp>
      <p:sp>
        <p:nvSpPr>
          <p:cNvPr id="18" name="Text 4"/>
          <p:cNvSpPr txBox="1"/>
          <p:nvPr/>
        </p:nvSpPr>
        <p:spPr>
          <a:xfrm>
            <a:off x="6127950" y="1823625"/>
            <a:ext cx="25458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еды и семьи особенно близка детям, потому что связана с домом и привычками. Слова легко закрепляются в мини-диалогах, например о любимом блюде или членах семьи.
</a:t>
            </a:r>
            <a:endParaRPr lang="en-US" sz="1200" dirty="0"/>
          </a:p>
        </p:txBody>
      </p:sp>
      <p:sp>
        <p:nvSpPr>
          <p:cNvPr id="19" name="Text 5"/>
          <p:cNvSpPr txBox="1"/>
          <p:nvPr/>
        </p:nvSpPr>
        <p:spPr>
          <a:xfrm>
            <a:off x="6636300" y="1294250"/>
            <a:ext cx="20376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Еда и семья
</a:t>
            </a:r>
            <a:endParaRPr lang="en-US" sz="1200" dirty="0"/>
          </a:p>
        </p:txBody>
      </p:sp>
      <p:sp>
        <p:nvSpPr>
          <p:cNvPr id="20" name="Text 6"/>
          <p:cNvSpPr txBox="1"/>
          <p:nvPr/>
        </p:nvSpPr>
        <p:spPr>
          <a:xfrm>
            <a:off x="3310650" y="1823625"/>
            <a:ext cx="25458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Ребята называют предметы в классе, школьные принадлежности и места в школе. Такая лексика помогает выполнять задания, понимать инструкции и уверенно говорить о том, что окружает каждый день.
</a:t>
            </a:r>
            <a:endParaRPr lang="en-US" sz="1146" dirty="0"/>
          </a:p>
        </p:txBody>
      </p:sp>
      <p:sp>
        <p:nvSpPr>
          <p:cNvPr id="21" name="Text 7"/>
          <p:cNvSpPr txBox="1"/>
          <p:nvPr/>
        </p:nvSpPr>
        <p:spPr>
          <a:xfrm>
            <a:off x="3819000" y="1294250"/>
            <a:ext cx="20376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 и школа
</a:t>
            </a:r>
            <a:endParaRPr lang="en-US" sz="1200" dirty="0"/>
          </a:p>
        </p:txBody>
      </p:sp>
      <p:sp>
        <p:nvSpPr>
          <p:cNvPr id="22" name="Text 8"/>
          <p:cNvSpPr txBox="1"/>
          <p:nvPr/>
        </p:nvSpPr>
        <p:spPr>
          <a:xfrm>
            <a:off x="1887275" y="3613640"/>
            <a:ext cx="25458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Четвероклассники повторяют дни недели, числа до 100 и простые выражения времени. Эти темы встречаются в расписании, играх и коротких вопросах, поэтому быстро становятся понятными и полезными.
</a:t>
            </a:r>
            <a:endParaRPr lang="en-US" sz="1166" dirty="0"/>
          </a:p>
        </p:txBody>
      </p:sp>
      <p:sp>
        <p:nvSpPr>
          <p:cNvPr id="23" name="Text 9"/>
          <p:cNvSpPr txBox="1"/>
          <p:nvPr/>
        </p:nvSpPr>
        <p:spPr>
          <a:xfrm>
            <a:off x="2395625" y="3084265"/>
            <a:ext cx="20376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Время, дни и числа
</a:t>
            </a:r>
            <a:endParaRPr lang="en-US" sz="1200" dirty="0"/>
          </a:p>
        </p:txBody>
      </p:sp>
      <p:sp>
        <p:nvSpPr>
          <p:cNvPr id="24" name="Text 10"/>
          <p:cNvSpPr txBox="1"/>
          <p:nvPr/>
        </p:nvSpPr>
        <p:spPr>
          <a:xfrm>
            <a:off x="4704575" y="3613640"/>
            <a:ext cx="25458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о погоде, временах года и праздниках помогают говорить о том, что ребёнок видит за окном и отмечает дома. Уроки становятся живее, а новые слова легче удерживаются в памяти.
</a:t>
            </a:r>
            <a:endParaRPr lang="en-US" sz="1200" dirty="0"/>
          </a:p>
        </p:txBody>
      </p:sp>
      <p:sp>
        <p:nvSpPr>
          <p:cNvPr id="25" name="Text 11"/>
          <p:cNvSpPr txBox="1"/>
          <p:nvPr/>
        </p:nvSpPr>
        <p:spPr>
          <a:xfrm>
            <a:off x="5212925" y="3084265"/>
            <a:ext cx="20376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Погода и сезоны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1024" y="1459625"/>
            <a:ext cx="8397352" cy="30657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73500"/>
            <a:ext cx="8424000" cy="52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обычно строится урок английского языка
</a:t>
            </a:r>
            <a:endParaRPr lang="en-US" sz="2909" dirty="0"/>
          </a:p>
        </p:txBody>
      </p:sp>
      <p:sp>
        <p:nvSpPr>
          <p:cNvPr id="6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96625"/>
            <a:ext cx="8424000" cy="36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на уроке помогает детям включаться в работу спокойно и без перегрузки.
</a:t>
            </a:r>
            <a:endParaRPr lang="en-US" sz="158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слова запоминаются легче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493350" y="2399050"/>
            <a:ext cx="2545800" cy="154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ребёнок видит картинку, слышит слово и сам его произносит, память работает дружнее. Несколько каналов восприятия помогают лексике закрепиться надолго и без лишнего усилия.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95300" y="1664875"/>
            <a:ext cx="254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Вижу, слышу, говорю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3310575" y="2399050"/>
            <a:ext cx="2545800" cy="154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сначала встречается на карточке, потом появляется в игре, а затем звучит в короткой фразе. Такое мягкое повторение не утомляет и постепенно превращает новое слово в знакомое.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3312525" y="1664875"/>
            <a:ext cx="254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Повторение в разных заданиях
</a:t>
            </a:r>
            <a:endParaRPr lang="en-US" sz="1500" dirty="0"/>
          </a:p>
        </p:txBody>
      </p:sp>
      <p:sp>
        <p:nvSpPr>
          <p:cNvPr id="13" name="Text 6"/>
          <p:cNvSpPr txBox="1"/>
          <p:nvPr/>
        </p:nvSpPr>
        <p:spPr>
          <a:xfrm>
            <a:off x="6127875" y="2399050"/>
            <a:ext cx="2545800" cy="154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4 класса особенно полезны задания по 3–5 минут. В этом возрасте внимание быстро переключается, поэтому небольшие, но частые упражнения помогают сохранить интерес и не потерять мысль по дороге.
</a:t>
            </a:r>
            <a:endParaRPr lang="en-US" sz="1300" dirty="0"/>
          </a:p>
        </p:txBody>
      </p:sp>
      <p:sp>
        <p:nvSpPr>
          <p:cNvPr id="14" name="Text 7"/>
          <p:cNvSpPr txBox="1"/>
          <p:nvPr/>
        </p:nvSpPr>
        <p:spPr>
          <a:xfrm>
            <a:off x="6129825" y="1664875"/>
            <a:ext cx="254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шаги
</a:t>
            </a:r>
            <a:endParaRPr lang="en-US" sz="15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964664"/>
            <a:ext cx="2700000" cy="165322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22000" y="964664"/>
            <a:ext cx="2700000" cy="165322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084000" y="964664"/>
            <a:ext cx="2700000" cy="1653223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60000" y="373500"/>
            <a:ext cx="8424000" cy="5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Говорить на английском можно без страха
</a:t>
            </a:r>
            <a:endParaRPr lang="en-US" sz="3119" dirty="0"/>
          </a:p>
        </p:txBody>
      </p:sp>
      <p:sp>
        <p:nvSpPr>
          <p:cNvPr id="12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13" name="Text 2"/>
          <p:cNvSpPr txBox="1"/>
          <p:nvPr/>
        </p:nvSpPr>
        <p:spPr>
          <a:xfrm>
            <a:off x="496650" y="2730300"/>
            <a:ext cx="24579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«Я попробую!»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Мальчик у доски чуть волнуется, но всё же поднимает руку и говорит свою фразу. Учитель улыбается, класс слушает спокойно, и ошибка уже не кажется страшной. В такой атмосфере ребёнок понимает: говорить можно не идеально, главное — пробовать.
</a:t>
            </a:r>
            <a:endParaRPr lang="en-US" sz="1000" dirty="0"/>
          </a:p>
        </p:txBody>
      </p:sp>
      <p:sp>
        <p:nvSpPr>
          <p:cNvPr id="14" name="Text 3"/>
          <p:cNvSpPr txBox="1"/>
          <p:nvPr/>
        </p:nvSpPr>
        <p:spPr>
          <a:xfrm>
            <a:off x="3358650" y="2730300"/>
            <a:ext cx="24579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класс поддерживает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Девочка отвечает коротко и делает паузу, вспоминая нужное слово. Одноклассники не торопят её, а учитель подсказывает мягко и доброжелательно. После такого ответа страх уменьшается, а желание сказать ещё одну фразу становится заметно сильнее.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6220650" y="2730300"/>
            <a:ext cx="24579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 — это часть пути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 путает слово, но быстро исправляется, потому что рядом есть спокойная поддержка. Он видит: ошибиться не стыдно, если потом попробовать снова. Именно так уверенность растёт шаг за шагом, как хороший английский словарь в голове.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90642" y="1204950"/>
            <a:ext cx="2693316" cy="32169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в паре и в группе
</a:t>
            </a:r>
            <a:endParaRPr lang="en-US" sz="3200" dirty="0"/>
          </a:p>
        </p:txBody>
      </p:sp>
      <p:sp>
        <p:nvSpPr>
          <p:cNvPr id="10" name="Text 1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565388" y="1702038"/>
            <a:ext cx="24333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паре ребёнок учится внимательно слушать собеседника и не перебивать его. Это простое правило делает общение спокойным и помогает лучше понимать короткие вопросы и ответы.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565400" y="1204950"/>
            <a:ext cx="2433300" cy="39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Слушаем партнёра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458038" y="1702038"/>
            <a:ext cx="24333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сначала повторяют готовую фразу, а затем пробуют заменить одно слово на своё. Такой шаг за шагом помогает говорить увереннее и не теряться перед одноклассником.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3458050" y="1204950"/>
            <a:ext cx="2433300" cy="39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Говорим по образцу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3458038" y="3435888"/>
            <a:ext cx="24333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Совместная работа помогает быстрее запомнить новые слова, потому что дети слышат разные ответы и повторяют их друг за другом. А ещё урок становится веселее, чем тихое одиночное шуршание тетрадей.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3458050" y="2938800"/>
            <a:ext cx="2433300" cy="39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вместе
</a:t>
            </a:r>
            <a:endParaRPr lang="en-US" sz="1200" dirty="0"/>
          </a:p>
        </p:txBody>
      </p:sp>
      <p:sp>
        <p:nvSpPr>
          <p:cNvPr id="17" name="Text 8"/>
          <p:cNvSpPr txBox="1"/>
          <p:nvPr/>
        </p:nvSpPr>
        <p:spPr>
          <a:xfrm>
            <a:off x="565388" y="3435888"/>
            <a:ext cx="24333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группе важно дождаться своего хода, чтобы каждый успел сказать слово или фразу. Это учит терпению, уважению и делает задания похожими на дружную командную игру.
</a:t>
            </a:r>
            <a:endParaRPr lang="en-US" sz="1000" dirty="0"/>
          </a:p>
        </p:txBody>
      </p:sp>
      <p:sp>
        <p:nvSpPr>
          <p:cNvPr id="18" name="Text 9"/>
          <p:cNvSpPr txBox="1"/>
          <p:nvPr/>
        </p:nvSpPr>
        <p:spPr>
          <a:xfrm>
            <a:off x="565400" y="2938800"/>
            <a:ext cx="2433300" cy="39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Ждём своей очереди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60000" y="1145820"/>
            <a:ext cx="8424000" cy="2031961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73500"/>
            <a:ext cx="84240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Мини-проекты на английском языке
</a:t>
            </a:r>
            <a:endParaRPr lang="en-US" sz="3200" dirty="0"/>
          </a:p>
        </p:txBody>
      </p:sp>
      <p:sp>
        <p:nvSpPr>
          <p:cNvPr id="10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571275" y="3769350"/>
            <a:ext cx="2289300" cy="67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делает яркую открытку или небольшой постер с 3–5 словами и одной-двумя фразами. Такой результат выглядит красиво, а ещё помогает увидеть, что английский можно создавать своими руками.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571275" y="3371990"/>
            <a:ext cx="2289300" cy="33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Открытка или постер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427350" y="3769350"/>
            <a:ext cx="2289300" cy="67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Маленькая книжка позволяет собрать слова по теме в понятную историю. Страницы можно оформить рисунками и подписями, чтобы тема урока осталась не только в голове, но и в руках.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3427350" y="3371990"/>
            <a:ext cx="2289300" cy="33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Мини-книжка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6283425" y="3769350"/>
            <a:ext cx="2289300" cy="67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рассказ о себе связывает английский с личным опытом ребёнка. Он может написать имя, возраст, любимый цвет или любимое занятие — и уже звучит как маленький автор.
</a:t>
            </a:r>
            <a:endParaRPr lang="en-US" sz="800" dirty="0"/>
          </a:p>
        </p:txBody>
      </p:sp>
      <p:sp>
        <p:nvSpPr>
          <p:cNvPr id="16" name="Text 7"/>
          <p:cNvSpPr txBox="1"/>
          <p:nvPr/>
        </p:nvSpPr>
        <p:spPr>
          <a:xfrm>
            <a:off x="6283425" y="3371990"/>
            <a:ext cx="2289300" cy="33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 о себе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Песни, рифмовки и считалки
</a:t>
            </a:r>
            <a:endParaRPr lang="en-US" sz="3200" dirty="0"/>
          </a:p>
        </p:txBody>
      </p:sp>
      <p:sp>
        <p:nvSpPr>
          <p:cNvPr id="10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2299349" y="3564050"/>
            <a:ext cx="2771700" cy="9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 проговаривает строки вместе с учителем. Повтор помогает не теряться в новых звуках и запомнить порядок слов без лишнего напряжения.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2299349" y="3220375"/>
            <a:ext cx="27717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 — повторяем хором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883074" y="1617600"/>
            <a:ext cx="2771700" cy="9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слышат короткую песенку или считалку и улавливают повторяющиеся слова. Так английская речь становится знакомой, а произношение — более естественным.
</a:t>
            </a:r>
            <a:endParaRPr lang="en-US" sz="1189" dirty="0"/>
          </a:p>
        </p:txBody>
      </p:sp>
      <p:sp>
        <p:nvSpPr>
          <p:cNvPr id="14" name="Text 5"/>
          <p:cNvSpPr txBox="1"/>
          <p:nvPr/>
        </p:nvSpPr>
        <p:spPr>
          <a:xfrm>
            <a:off x="883074" y="1273925"/>
            <a:ext cx="27717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 — слушаем ритм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4110851" y="1617600"/>
            <a:ext cx="2771700" cy="9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сопровождаются жестами, хлопками или шагами. Когда работает и тело, и слух, ребёнок лучше удерживает ритм и смысл фразы.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4110851" y="1273925"/>
            <a:ext cx="27717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 — добавляем движения
</a:t>
            </a:r>
            <a:endParaRPr lang="en-US" sz="1200" dirty="0"/>
          </a:p>
        </p:txBody>
      </p:sp>
      <p:sp>
        <p:nvSpPr>
          <p:cNvPr id="17" name="Text 8"/>
          <p:cNvSpPr txBox="1"/>
          <p:nvPr/>
        </p:nvSpPr>
        <p:spPr>
          <a:xfrm>
            <a:off x="5525800" y="3564050"/>
            <a:ext cx="2771700" cy="9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песенки дети легко узнают знакомые выражения в новой ситуации. Весёлое повторение превращает английский из задания в маленькое сценическое выступление.
</a:t>
            </a:r>
            <a:endParaRPr lang="en-US" sz="1200" dirty="0"/>
          </a:p>
        </p:txBody>
      </p:sp>
      <p:sp>
        <p:nvSpPr>
          <p:cNvPr id="18" name="Text 9"/>
          <p:cNvSpPr txBox="1"/>
          <p:nvPr/>
        </p:nvSpPr>
        <p:spPr>
          <a:xfrm>
            <a:off x="5525800" y="3220375"/>
            <a:ext cx="27717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 — играем со словами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13400" y="1441237"/>
            <a:ext cx="4170600" cy="293652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Картинки, книги и аудио на уроке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360000" y="1712765"/>
            <a:ext cx="4106700" cy="3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Картинки помогают быстро понять значение слова без длинного объяснения. Ребёнок видит предмет, связывает его с английским словом и запоминает материал спокойнее и увереннее.
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360000" y="1512278"/>
            <a:ext cx="4106700" cy="1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Яркие иллюстрации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360000" y="2444608"/>
            <a:ext cx="4106700" cy="3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Небольшие тексты подходят младшим школьникам, потому что не перегружают внимание. В них легко найти знакомые слова, прочитать простую фразу и почувствовать успех уже на первом шаге.
</a:t>
            </a:r>
            <a:endParaRPr lang="en-US" sz="800" dirty="0"/>
          </a:p>
        </p:txBody>
      </p:sp>
      <p:sp>
        <p:nvSpPr>
          <p:cNvPr id="12" name="Text 5"/>
          <p:cNvSpPr txBox="1"/>
          <p:nvPr/>
        </p:nvSpPr>
        <p:spPr>
          <a:xfrm>
            <a:off x="360000" y="2244121"/>
            <a:ext cx="4106700" cy="1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тексты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360000" y="3176451"/>
            <a:ext cx="4106700" cy="3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аудио показывает правильное произношение и интонацию. Ребёнок слышит, как звучит слово в речи, и может повторить его точнее, не угадывая на слух.
</a:t>
            </a:r>
            <a:endParaRPr lang="en-US" sz="800" dirty="0"/>
          </a:p>
        </p:txBody>
      </p:sp>
      <p:sp>
        <p:nvSpPr>
          <p:cNvPr id="14" name="Text 7"/>
          <p:cNvSpPr txBox="1"/>
          <p:nvPr/>
        </p:nvSpPr>
        <p:spPr>
          <a:xfrm>
            <a:off x="360000" y="2975964"/>
            <a:ext cx="4106700" cy="1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Аудиозаписи с образцом
</a:t>
            </a:r>
            <a:endParaRPr lang="en-US" sz="1000" dirty="0"/>
          </a:p>
        </p:txBody>
      </p:sp>
      <p:sp>
        <p:nvSpPr>
          <p:cNvPr id="15" name="Text 8"/>
          <p:cNvSpPr txBox="1"/>
          <p:nvPr/>
        </p:nvSpPr>
        <p:spPr>
          <a:xfrm>
            <a:off x="360000" y="3908294"/>
            <a:ext cx="4106700" cy="3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Карточки со словами, подписями и мини-заданиями соединяют звук, изображение и смысл. Такой набор делает урок наглядным, а новое слово — понятным и узнаваемым.
</a:t>
            </a:r>
            <a:endParaRPr lang="en-US" sz="800" dirty="0"/>
          </a:p>
        </p:txBody>
      </p:sp>
      <p:sp>
        <p:nvSpPr>
          <p:cNvPr id="16" name="Text 9"/>
          <p:cNvSpPr txBox="1"/>
          <p:nvPr/>
        </p:nvSpPr>
        <p:spPr>
          <a:xfrm>
            <a:off x="360000" y="3707807"/>
            <a:ext cx="4106700" cy="1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Карточки и задания на понимание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017425" y="1472550"/>
            <a:ext cx="3766500" cy="240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ребёнок справляется с несколькими простыми действиями без долгой паузы, значит, материал усваивается и начинает работать в речи.
</a:t>
            </a:r>
            <a:endParaRPr lang="en-US" sz="1700" dirty="0"/>
          </a:p>
        </p:txBody>
      </p:sp>
      <p:sp>
        <p:nvSpPr>
          <p:cNvPr id="6" name="Text 2"/>
          <p:cNvSpPr txBox="1"/>
          <p:nvPr/>
        </p:nvSpPr>
        <p:spPr>
          <a:xfrm>
            <a:off x="1020400" y="1406350"/>
            <a:ext cx="3226500" cy="91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3–5
</a:t>
            </a:r>
            <a:endParaRPr lang="en-US" sz="4700" dirty="0"/>
          </a:p>
        </p:txBody>
      </p:sp>
      <p:sp>
        <p:nvSpPr>
          <p:cNvPr id="7" name="Text 3"/>
          <p:cNvSpPr txBox="1"/>
          <p:nvPr/>
        </p:nvSpPr>
        <p:spPr>
          <a:xfrm>
            <a:off x="1020400" y="2470900"/>
            <a:ext cx="3226500" cy="10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маленьких достижений уже достаточно, чтобы заметить уверенный прогресс в английском.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1020400" y="3647500"/>
            <a:ext cx="32265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Критерии наблюдения за устной речью на уроке английского
</a:t>
            </a:r>
            <a:endParaRPr lang="en-US" sz="1119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1024" y="1459625"/>
            <a:ext cx="8397352" cy="30657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73500"/>
            <a:ext cx="8424000" cy="52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5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четвероклассника на уроках английского
</a:t>
            </a:r>
            <a:endParaRPr lang="en-US" sz="2856" dirty="0"/>
          </a:p>
        </p:txBody>
      </p:sp>
      <p:sp>
        <p:nvSpPr>
          <p:cNvPr id="6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96625"/>
            <a:ext cx="8424000" cy="36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 от слушания и повторения ребёнок приходит к уверенной речи в знакомых школьных ситуациях.
</a:t>
            </a:r>
            <a:endParaRPr lang="en-US" sz="158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075900" y="373500"/>
            <a:ext cx="6708000" cy="57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дружелюбного класса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2075900" y="1189174"/>
            <a:ext cx="64887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Говорим по очереди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2075900" y="1520526"/>
            <a:ext cx="6488700" cy="57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ребёнок получает время высказаться, а остальные слушают внимательно. Такой порядок помогает не перебивать, не спешить и спокойно пробовать английские слова без лишнего волнения.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2075900" y="3544124"/>
            <a:ext cx="64887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Ошибаться можно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2075900" y="3875476"/>
            <a:ext cx="6488700" cy="57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Ошибка на уроке — не повод для огорчения, а подсказка, что стоит повторить ещё раз. Когда в классе спокойно относятся к промахам, дети говорят смелее и увереннее.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2075900" y="2366649"/>
            <a:ext cx="64887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Поддерживаем друг друга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2075900" y="2698001"/>
            <a:ext cx="6488700" cy="57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одноклассник ошибся или забыл фразу, ему подсказывают добрым словом, а не смехом. Дружелюбная помощь делает урок безопасным и учит работать вместе.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964392"/>
            <a:ext cx="2700000" cy="184306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84000" y="964392"/>
            <a:ext cx="2700000" cy="184306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22000" y="964392"/>
            <a:ext cx="2700000" cy="184306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учителя на уроке английского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2917800"/>
            <a:ext cx="2700000" cy="165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Карточка, которая открывает слово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Учитель поднимает карточку, произносит слово чётко и спокойно, а дети повторяют его хором. Затем слово появляется в паре с картинкой, чтобы каждый ученик сразу связал звук, смысл и изображение.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6084000" y="2917800"/>
            <a:ext cx="2700000" cy="165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Похвала, которая помогает расти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Короткое «отлично», «верно» или «молодец» поддерживает ребёнка лучше длинных объяснений. Когда учитель замечает даже маленький успех, ученики охотнее отвечают у доски и не боятся попробовать ещё раз.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222000" y="2917800"/>
            <a:ext cx="2700000" cy="165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 с понятным ритмом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идёт короткое приветствие, потом разминка, затем работа с новой темой. Учитель держит темп, чтобы четвероклассники не уставали, а переходы между заданиями были ясными и предсказуемыми.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3350" y="1294104"/>
            <a:ext cx="450000" cy="45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27950" y="1294104"/>
            <a:ext cx="450000" cy="450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10650" y="1319104"/>
            <a:ext cx="450000" cy="400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887275" y="3084118"/>
            <a:ext cx="450000" cy="450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60825" y="3084118"/>
            <a:ext cx="337500" cy="450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3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развивает урок английского кроме языка
</a:t>
            </a:r>
            <a:endParaRPr lang="en-US" sz="2931" dirty="0"/>
          </a:p>
        </p:txBody>
      </p:sp>
      <p:sp>
        <p:nvSpPr>
          <p:cNvPr id="11" name="Text 1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12" name="Text 2"/>
          <p:cNvSpPr txBox="1"/>
          <p:nvPr/>
        </p:nvSpPr>
        <p:spPr>
          <a:xfrm>
            <a:off x="493350" y="1823625"/>
            <a:ext cx="25458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запоминает слова, звуки и короткие фразы, а затем быстро узнаёт их в игре, песне или диалоге. Постепенно память становится более устойчивой и организованной.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1001700" y="1294250"/>
            <a:ext cx="20376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6127950" y="1823625"/>
            <a:ext cx="25458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уроках дети различают знакомые звуки, интонацию и ритм английской речи. Это помогает лучше понимать учителя, аудио и ответы одноклассников в парной работе.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6636300" y="1294250"/>
            <a:ext cx="20376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Слух
</a:t>
            </a:r>
            <a:endParaRPr lang="en-US" sz="1200" dirty="0"/>
          </a:p>
        </p:txBody>
      </p:sp>
      <p:sp>
        <p:nvSpPr>
          <p:cNvPr id="16" name="Text 6"/>
          <p:cNvSpPr txBox="1"/>
          <p:nvPr/>
        </p:nvSpPr>
        <p:spPr>
          <a:xfrm>
            <a:off x="3310650" y="1823625"/>
            <a:ext cx="25458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найти нужное слово, услышать команду или заметить картинку, нужно сосредоточиться. Такие задания тренируют умение не отвлекаться и удерживать задачу до конца.
</a:t>
            </a:r>
            <a:endParaRPr lang="en-US" sz="1200" dirty="0"/>
          </a:p>
        </p:txBody>
      </p:sp>
      <p:sp>
        <p:nvSpPr>
          <p:cNvPr id="17" name="Text 7"/>
          <p:cNvSpPr txBox="1"/>
          <p:nvPr/>
        </p:nvSpPr>
        <p:spPr>
          <a:xfrm>
            <a:off x="3819000" y="1294250"/>
            <a:ext cx="20376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Внимание
</a:t>
            </a:r>
            <a:endParaRPr lang="en-US" sz="1200" dirty="0"/>
          </a:p>
        </p:txBody>
      </p:sp>
      <p:sp>
        <p:nvSpPr>
          <p:cNvPr id="18" name="Text 8"/>
          <p:cNvSpPr txBox="1"/>
          <p:nvPr/>
        </p:nvSpPr>
        <p:spPr>
          <a:xfrm>
            <a:off x="1887275" y="3613640"/>
            <a:ext cx="25458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ответы по образцу постепенно превращаются в более свободную речь. Ребёнок привыкает говорить перед классом спокойно, чётко и без страха забыть нужное слово.
</a:t>
            </a:r>
            <a:endParaRPr lang="en-US" sz="1200" dirty="0"/>
          </a:p>
        </p:txBody>
      </p:sp>
      <p:sp>
        <p:nvSpPr>
          <p:cNvPr id="19" name="Text 9"/>
          <p:cNvSpPr txBox="1"/>
          <p:nvPr/>
        </p:nvSpPr>
        <p:spPr>
          <a:xfrm>
            <a:off x="2395625" y="3084265"/>
            <a:ext cx="20376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Уверенная речь
</a:t>
            </a:r>
            <a:endParaRPr lang="en-US" sz="1200" dirty="0"/>
          </a:p>
        </p:txBody>
      </p:sp>
      <p:sp>
        <p:nvSpPr>
          <p:cNvPr id="20" name="Text 10"/>
          <p:cNvSpPr txBox="1"/>
          <p:nvPr/>
        </p:nvSpPr>
        <p:spPr>
          <a:xfrm>
            <a:off x="4704575" y="3613640"/>
            <a:ext cx="25458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Задания по образцу учат работать внимательно, проверять себя и доводить дело до конца. Это полезно не только на английском, но и на других уроках.
</a:t>
            </a:r>
            <a:endParaRPr lang="en-US" sz="1200" dirty="0"/>
          </a:p>
        </p:txBody>
      </p:sp>
      <p:sp>
        <p:nvSpPr>
          <p:cNvPr id="21" name="Text 11"/>
          <p:cNvSpPr txBox="1"/>
          <p:nvPr/>
        </p:nvSpPr>
        <p:spPr>
          <a:xfrm>
            <a:off x="5212925" y="3084265"/>
            <a:ext cx="20376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Аккуратность и самостоятельность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145820"/>
            <a:ext cx="8424000" cy="20319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60000" y="373500"/>
            <a:ext cx="84240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задания для 4 класса
</a:t>
            </a:r>
            <a:endParaRPr lang="en-US" sz="3200" dirty="0"/>
          </a:p>
        </p:txBody>
      </p:sp>
      <p:sp>
        <p:nvSpPr>
          <p:cNvPr id="12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13" name="Text 2"/>
          <p:cNvSpPr txBox="1"/>
          <p:nvPr/>
        </p:nvSpPr>
        <p:spPr>
          <a:xfrm>
            <a:off x="449677" y="3688568"/>
            <a:ext cx="14859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Соединение слова и картинки, вопроса и ответа или предмета и названия помогает быстро повторить лексику. Задание простое, но отлично закрепляет знакомый материал.
</a:t>
            </a:r>
            <a:endParaRPr lang="en-US" sz="700" dirty="0"/>
          </a:p>
        </p:txBody>
      </p:sp>
      <p:sp>
        <p:nvSpPr>
          <p:cNvPr id="14" name="Text 3"/>
          <p:cNvSpPr txBox="1"/>
          <p:nvPr/>
        </p:nvSpPr>
        <p:spPr>
          <a:xfrm>
            <a:off x="455400" y="3393178"/>
            <a:ext cx="1474500" cy="23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Подбор пары
</a:t>
            </a:r>
            <a:endParaRPr lang="en-US" sz="800" dirty="0"/>
          </a:p>
        </p:txBody>
      </p:sp>
      <p:sp>
        <p:nvSpPr>
          <p:cNvPr id="15" name="Text 4"/>
          <p:cNvSpPr txBox="1"/>
          <p:nvPr/>
        </p:nvSpPr>
        <p:spPr>
          <a:xfrm>
            <a:off x="7232077" y="3688568"/>
            <a:ext cx="14859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иллюстрации ребёнок называет предметы, цвета, действия или место действия. Визуальная опора снимает напряжение и помогает говорить точнее и смелее.
</a:t>
            </a:r>
            <a:endParaRPr lang="en-US" sz="700" dirty="0"/>
          </a:p>
        </p:txBody>
      </p:sp>
      <p:sp>
        <p:nvSpPr>
          <p:cNvPr id="16" name="Text 5"/>
          <p:cNvSpPr txBox="1"/>
          <p:nvPr/>
        </p:nvSpPr>
        <p:spPr>
          <a:xfrm>
            <a:off x="7237800" y="3393178"/>
            <a:ext cx="1474500" cy="23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Ответы по картинке
</a:t>
            </a:r>
            <a:endParaRPr lang="en-US" sz="800" dirty="0"/>
          </a:p>
        </p:txBody>
      </p:sp>
      <p:sp>
        <p:nvSpPr>
          <p:cNvPr id="17" name="Text 6"/>
          <p:cNvSpPr txBox="1"/>
          <p:nvPr/>
        </p:nvSpPr>
        <p:spPr>
          <a:xfrm>
            <a:off x="5536477" y="3688568"/>
            <a:ext cx="14859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разговоры по образцу учат задавать вопрос и отвечать без длинной подготовки. Такие упражнения особенно полезны для темы знакомства, школы и повседневных ситуаций.
</a:t>
            </a:r>
            <a:endParaRPr lang="en-US" sz="700" dirty="0"/>
          </a:p>
        </p:txBody>
      </p:sp>
      <p:sp>
        <p:nvSpPr>
          <p:cNvPr id="18" name="Text 7"/>
          <p:cNvSpPr txBox="1"/>
          <p:nvPr/>
        </p:nvSpPr>
        <p:spPr>
          <a:xfrm>
            <a:off x="5542200" y="3393178"/>
            <a:ext cx="1474500" cy="23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Мини-диалоги
</a:t>
            </a:r>
            <a:endParaRPr lang="en-US" sz="800" dirty="0"/>
          </a:p>
        </p:txBody>
      </p:sp>
      <p:sp>
        <p:nvSpPr>
          <p:cNvPr id="19" name="Text 8"/>
          <p:cNvSpPr txBox="1"/>
          <p:nvPr/>
        </p:nvSpPr>
        <p:spPr>
          <a:xfrm>
            <a:off x="3840877" y="3688568"/>
            <a:ext cx="14859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Задания «Что пропало?» и группировка слов по темам развивают наблюдательность. Ученики не просто смотрят, а активно сравнивают и находят знакомые элементы.
</a:t>
            </a:r>
            <a:endParaRPr lang="en-US" sz="700" dirty="0"/>
          </a:p>
        </p:txBody>
      </p:sp>
      <p:sp>
        <p:nvSpPr>
          <p:cNvPr id="20" name="Text 9"/>
          <p:cNvSpPr txBox="1"/>
          <p:nvPr/>
        </p:nvSpPr>
        <p:spPr>
          <a:xfrm>
            <a:off x="3846600" y="3393178"/>
            <a:ext cx="1474500" cy="23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 на поиск и сортировку
</a:t>
            </a:r>
            <a:endParaRPr lang="en-US" sz="800" dirty="0"/>
          </a:p>
        </p:txBody>
      </p:sp>
      <p:sp>
        <p:nvSpPr>
          <p:cNvPr id="21" name="Text 10"/>
          <p:cNvSpPr txBox="1"/>
          <p:nvPr/>
        </p:nvSpPr>
        <p:spPr>
          <a:xfrm>
            <a:off x="2145277" y="3688568"/>
            <a:ext cx="14859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 короткой фразе не хватает одного слова, ребёнок вспоминает нужный вариант и вставляет его по смыслу. Так тренируются внимание, чтение и память.
</a:t>
            </a:r>
            <a:endParaRPr lang="en-US" sz="700" dirty="0"/>
          </a:p>
        </p:txBody>
      </p:sp>
      <p:sp>
        <p:nvSpPr>
          <p:cNvPr id="22" name="Text 11"/>
          <p:cNvSpPr txBox="1"/>
          <p:nvPr/>
        </p:nvSpPr>
        <p:spPr>
          <a:xfrm>
            <a:off x="2151000" y="3393178"/>
            <a:ext cx="1474500" cy="23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Заполнение пропусков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90642" y="1204950"/>
            <a:ext cx="2693316" cy="32169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3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английский остаётся в памяти надолго
</a:t>
            </a:r>
            <a:endParaRPr lang="en-US" sz="2831" dirty="0"/>
          </a:p>
        </p:txBody>
      </p:sp>
      <p:sp>
        <p:nvSpPr>
          <p:cNvPr id="10" name="Text 1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565388" y="1702038"/>
            <a:ext cx="24333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Смешная игра, весёлая песня или удачный ответ запоминаются лучше сухого правила. Именно такие моменты потом легко всплывают в памяти и вызывают интерес к языку.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565400" y="1204950"/>
            <a:ext cx="2433300" cy="39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Яркое впечатление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458038" y="1702038"/>
            <a:ext cx="24333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ребёнок сам сказал фразу, нашёл слово или ответил без подсказки, это ощущается как маленькая победа. Успех укрепляет уверенность и желание продолжать.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3458050" y="1204950"/>
            <a:ext cx="2433300" cy="39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Личный успех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3458038" y="3435888"/>
            <a:ext cx="24333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встречаются в песне, карточке, игре и коротком диалоге. Такое повторение без скуки помогает прочно удержать материал и узнавать его в новых заданиях.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3458050" y="2938800"/>
            <a:ext cx="2433300" cy="39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Повторение в разных формах
</a:t>
            </a:r>
            <a:endParaRPr lang="en-US" sz="1200" dirty="0"/>
          </a:p>
        </p:txBody>
      </p:sp>
      <p:sp>
        <p:nvSpPr>
          <p:cNvPr id="17" name="Text 8"/>
          <p:cNvSpPr txBox="1"/>
          <p:nvPr/>
        </p:nvSpPr>
        <p:spPr>
          <a:xfrm>
            <a:off x="565388" y="3435888"/>
            <a:ext cx="24333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классе спокойно и поддерживающе, английский связывается не со страхом, а с общением и сотрудничеством. Детям хочется возвращаться к уроку снова.
</a:t>
            </a:r>
            <a:endParaRPr lang="en-US" sz="1000" dirty="0"/>
          </a:p>
        </p:txBody>
      </p:sp>
      <p:sp>
        <p:nvSpPr>
          <p:cNvPr id="18" name="Text 9"/>
          <p:cNvSpPr txBox="1"/>
          <p:nvPr/>
        </p:nvSpPr>
        <p:spPr>
          <a:xfrm>
            <a:off x="565400" y="2938800"/>
            <a:ext cx="2433300" cy="39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Дружелюбная атмосфера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2683" y="1537200"/>
            <a:ext cx="7278900" cy="159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идея уроков английского в 4 классе
</a:t>
            </a:r>
            <a:endParaRPr lang="en-US" sz="3500" dirty="0"/>
          </a:p>
        </p:txBody>
      </p:sp>
      <p:sp>
        <p:nvSpPr>
          <p:cNvPr id="5" name="Text 1"/>
          <p:cNvSpPr txBox="1"/>
          <p:nvPr/>
        </p:nvSpPr>
        <p:spPr>
          <a:xfrm>
            <a:off x="562675" y="3451625"/>
            <a:ext cx="4125600" cy="11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4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Уроки английского в 4 классе помогают детям учиться с интересом, говорить смелее и понимать простые фразы без страха. Когда есть игра, поддержка и маленькие успехи, язык запоминается надолго.
</a:t>
            </a:r>
            <a:endParaRPr lang="en-US" sz="1544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2026-05-31T02:30:49Z</dcterms:created>
  <dcterms:modified xsi:type="dcterms:W3CDTF">2026-05-31T02:30:49Z</dcterms:modified>
</cp:coreProperties>
</file>