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727300"/>
            <a:ext cx="4326000" cy="29699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75" y="606975"/>
            <a:ext cx="83526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и ключевые темы новейшей истории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134950" y="1725900"/>
            <a:ext cx="3624300" cy="29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 после Второй мировой войны с глобальными изменениями и важными событиями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200" y="2514555"/>
            <a:ext cx="8421600" cy="19491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1200" y="1308338"/>
            <a:ext cx="8421600" cy="86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1945 года США и СССР стали главными сверхдержавами. Зарождались идеологические конфликт и технологический прогресс. Формировались военные блоки и началась новая международная конкуренция.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361200" y="365375"/>
            <a:ext cx="8421600" cy="60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после Второй мировой войны: начало новой эры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7050" y="1159663"/>
            <a:ext cx="2586000" cy="17677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8854" y="1159663"/>
            <a:ext cx="2586000" cy="17677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90657" y="1159663"/>
            <a:ext cx="2586000" cy="176777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события Холодной войны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406975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4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1949 году создано НАТО — военный блок западных стран, а в 1955 году — Организация Варшавского договора со странами социалистического лагеря. Это укрепило разделение мира на два лагеря.
</a:t>
            </a:r>
            <a:endParaRPr lang="en-US" sz="1134" dirty="0"/>
          </a:p>
        </p:txBody>
      </p:sp>
      <p:sp>
        <p:nvSpPr>
          <p:cNvPr id="11" name="Text 3"/>
          <p:cNvSpPr txBox="1"/>
          <p:nvPr/>
        </p:nvSpPr>
        <p:spPr>
          <a:xfrm>
            <a:off x="406975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45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военных союзов
</a:t>
            </a:r>
            <a:endParaRPr lang="en-US" sz="1445" dirty="0"/>
          </a:p>
        </p:txBody>
      </p:sp>
      <p:sp>
        <p:nvSpPr>
          <p:cNvPr id="12" name="Text 4"/>
          <p:cNvSpPr txBox="1"/>
          <p:nvPr/>
        </p:nvSpPr>
        <p:spPr>
          <a:xfrm>
            <a:off x="3298850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5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Разработка ядерного оружия
</a:t>
            </a:r>
            <a:endParaRPr lang="en-US" sz="1505" dirty="0"/>
          </a:p>
        </p:txBody>
      </p:sp>
      <p:sp>
        <p:nvSpPr>
          <p:cNvPr id="13" name="Text 5"/>
          <p:cNvSpPr txBox="1"/>
          <p:nvPr/>
        </p:nvSpPr>
        <p:spPr>
          <a:xfrm>
            <a:off x="3298850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сверхдержавы активно развивали ядерное оружие, создавая баланс страха. Это существенно влиял на международную политику и предотвращал прямой военный конфликт.
</a:t>
            </a:r>
            <a:endParaRPr lang="en-US" sz="1160" dirty="0"/>
          </a:p>
        </p:txBody>
      </p:sp>
      <p:sp>
        <p:nvSpPr>
          <p:cNvPr id="14" name="Text 6"/>
          <p:cNvSpPr txBox="1"/>
          <p:nvPr/>
        </p:nvSpPr>
        <p:spPr>
          <a:xfrm>
            <a:off x="6190652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Локальные конфликты — война в Корее и Вьетнаме
</a:t>
            </a:r>
            <a:endParaRPr lang="en-US" sz="1375" dirty="0"/>
          </a:p>
        </p:txBody>
      </p:sp>
      <p:sp>
        <p:nvSpPr>
          <p:cNvPr id="15" name="Text 7"/>
          <p:cNvSpPr txBox="1"/>
          <p:nvPr/>
        </p:nvSpPr>
        <p:spPr>
          <a:xfrm>
            <a:off x="6190652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Конфликты в Корее (1950–1953) и Вьетнаме (1955–1975) стали ареной борьбы Запада и Востока, где происходили ожесточённые бои между поддерживаемыми разными странами сторонами.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7925" y="365350"/>
            <a:ext cx="84735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Ход Кубинского ракетного кризиса 1962 года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2391275" y="2065725"/>
            <a:ext cx="25938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США: Морская блокада Кубы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США ввели морскую блокаду, чтобы предотвратить дальнейшие поставки советского вооружения на остров.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6200125" y="2065725"/>
            <a:ext cx="24816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Тайное соглашение и расхождение сил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переговоров СССР согласился убрать ракеты с Кубы, США — с территории Турции, кризис завершился.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25450" y="3585675"/>
            <a:ext cx="2680500" cy="11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Октябрь 1962: Размещение советских ракет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СССР начал размещать ядерные ракеты на территории Кубы, вызывая тревогу США из-за близости угрозы.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4230450" y="3585675"/>
            <a:ext cx="2680500" cy="11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на грани войны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Обострение напряжённости привело мир к риску начала ядерного конфликта между двумя сверхдержавами.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700" y="3030119"/>
            <a:ext cx="8352600" cy="156611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5700" y="1916125"/>
            <a:ext cx="3880500" cy="9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1950–1960-х в США успели привлечь внимание к расовой дискриминации благодаря движению, возглавляемому Мартином Лютером Кингом. Они использовали мирные демонстрации и вдохновляющие речи.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763625" y="1894475"/>
            <a:ext cx="3880500" cy="9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Берлинская стена появилась в 1961 году и стала символом разделения мира на Восток и Запад, ограничивая свободы и отделяя жителей города на две части.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95700" y="328500"/>
            <a:ext cx="8380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Борьба за права человека и символы разделения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7925" y="365350"/>
            <a:ext cx="8438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даты процесса деколонизации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1855575" y="1226875"/>
            <a:ext cx="6921000" cy="7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1947 год — независимость Индии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Индия получила свободу от британского владычества, начав волну деколонизации в Азии и Африке.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223075" y="2147142"/>
            <a:ext cx="6553500" cy="7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1949 год — независимость Индонезии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Индонезия освободилась от Нидерландов, закрепив новый этап суверенитета в регионе.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2709700" y="3067408"/>
            <a:ext cx="6066900" cy="7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1960 год — независимость Конго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Конго стало самостоятельным государством после освобождения от бельгийского колониального контроля.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3163600" y="3987675"/>
            <a:ext cx="5613000" cy="7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1962 год — независимость Алжира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войны с Францией Алжир утверждает свою независимость, завершив долгую колониальную эпоху.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7050" y="1159663"/>
            <a:ext cx="2586000" cy="17677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98854" y="1159663"/>
            <a:ext cx="2586000" cy="17677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0657" y="1159663"/>
            <a:ext cx="2586000" cy="17677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Вехи космической гонки и её значение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406975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1957 году СССР запустил первый искусственный спутник Земли, открыв новый этап в освоении космоса и вызвав удивление во всём мире.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06975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5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спутник «Спутник-1»
</a:t>
            </a:r>
            <a:endParaRPr lang="en-US" sz="1505" dirty="0"/>
          </a:p>
        </p:txBody>
      </p:sp>
      <p:sp>
        <p:nvSpPr>
          <p:cNvPr id="11" name="Text 4"/>
          <p:cNvSpPr txBox="1"/>
          <p:nvPr/>
        </p:nvSpPr>
        <p:spPr>
          <a:xfrm>
            <a:off x="3298850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человек в космосе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3298850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Юрий Гагарин в 1961 году успешно совершил орбитальный полёт, став символом советских достижений и вдохновением для нации.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6190652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1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Американская высадка на Луну
</a:t>
            </a:r>
            <a:endParaRPr lang="en-US" sz="1381" dirty="0"/>
          </a:p>
        </p:txBody>
      </p:sp>
      <p:sp>
        <p:nvSpPr>
          <p:cNvPr id="14" name="Text 7"/>
          <p:cNvSpPr txBox="1"/>
          <p:nvPr/>
        </p:nvSpPr>
        <p:spPr>
          <a:xfrm>
            <a:off x="6190652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1969 году экипаж «Аполлон-11» впервые ступил на Луну, продемонстрировав технологические возможности США и развив космические исследования.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930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Вьетнаме столкнулись идеологии: Север поддерживали СССР и Китай, тогда как Юг получал помощь от США и их союзников.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365350"/>
            <a:ext cx="8394600" cy="12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аспекты войны во Вьетнаме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35145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США направили свыше 500 тысяч военных, но несмотря на это, победу одержал коммунистический Северный Вьетнам.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15445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привела к огромным потерям — около двух миллионов погибших, и объединила страну под единым режимом.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105" y="1212061"/>
            <a:ext cx="3528615" cy="3649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45788" y="1212061"/>
            <a:ext cx="3531600" cy="36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Япония, после Второй мировой, показала стремительный рост промышленности, став одним из мировых лидеров благодаря внедрению новых технологий и экспорту.
</a:t>
            </a:r>
            <a:pPr algn="l" indent="0" marL="0">
              <a:lnSpc>
                <a:spcPct val="115000"/>
              </a:lnSpc>
              <a:buNone/>
            </a:pPr>
            <a:r>
              <a:rPr lang="en-US" sz="3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ФРГ и Южная Корея также пережили экономический подъём с помощью внешней поддержки и ориентации на экспортоориентированную индустрию.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8702125" y="4766850"/>
            <a:ext cx="411300" cy="93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645800" y="185989"/>
            <a:ext cx="78525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чудеса Японии и Европы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744" y="2133575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Нефтяное эмбарго стран ОПЕК вызвало резкий рост цен, что спровоцировало мировой экономический спад и инфляцию.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321350" y="412500"/>
            <a:ext cx="84552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нефтяного кризиса 1973 года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813970" y="2133650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государства приступили к разработке энергосберегающих решений и поиску альтернативных видов топлива.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6690919" y="2133650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 также стимулировал развитие атомной энергетики, особенно в Европе и Японии, стремившихся снизить зависимость от нефти.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75" y="1666350"/>
            <a:ext cx="39882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1980-х годах усилились протесты против расовой дискриминации в США и режим апартеида в ЮАР, что привело к международному движению за справедливость и равные права.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247012"/>
            <a:ext cx="84216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движения: права человека, экология, равноправие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817875" y="1666350"/>
            <a:ext cx="39882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экологического движения, в том числе создание организации «Гринпис», способствовало расширению внимания к защите природы и проведению глобальных экологических конференций.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06975" y="3040080"/>
            <a:ext cx="39882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Феминистские движения добились значительных успехов, повысив доступ женщин к образованию и бизнесу, а также принятию законов, гарантирующих равенство и защиту от дискриминации.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4817875" y="3040080"/>
            <a:ext cx="39882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 и международные правозащитные организации значительно активизировали работу по продвижению и защите основных прав человека на глобальном уровне.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55600" y="1566294"/>
            <a:ext cx="62640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1991 году СССР распался, образовав 15 независимых государств, что кардинально изменило политическую карту Восточной Европы и Азии.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2263117" y="2799670"/>
            <a:ext cx="58566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и странах СНГ начали проводиться рыночные реформы, приватизация собственности и создание новых законодательных основ для экономики и политики.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2657122" y="4014517"/>
            <a:ext cx="54627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время ознаменовалось экономическими трудностями, изменением баланса сил в мире и началом интеграции бывших советских республик в международное сообщество.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439075" y="184100"/>
            <a:ext cx="82632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Распад СССР и последствия для мира и России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930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1990-х завершилось противостояние Востока и Запада, что привело к значительному сокращению ядерных вооружений и разоружению.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365350"/>
            <a:ext cx="8394600" cy="12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 Холодной войны и новые политические реалии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35145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НАТО расширилось на восток, включая новые государства, что изменило европейскую безопасность и стимулировало процессы интеграции внутри ЕС.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15445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Появились международные институты и организации, призванные совместно решать глобальные вызовы и способствовать миру и сотрудничеству.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744" y="2133575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1990–1991 годах международная коалиция во главе с США освободила Кувейт от иракской оккупации, применив современную военную технологию.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321350" y="412500"/>
            <a:ext cx="84552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в Персидском заливе и роль международных коалиций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813970" y="2133650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конфликт стал первым примером успешного коллективного вмешательства через ООН для поддержания международной безопасности.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6690919" y="2133650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События Персидского залива подчеркнули значимость координации усилий государств в решении региональных и глобальных конфликтов.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7050" y="1159663"/>
            <a:ext cx="2586000" cy="17677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8854" y="1159663"/>
            <a:ext cx="2586000" cy="17677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90657" y="1159663"/>
            <a:ext cx="2586000" cy="176777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Информационная революция: ключевые этапы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406975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4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Интернет быстро проник во все сферы жизни, к 2005 году интернет-пользователями стали свыше миллиарда человек. Этот процесс изменил коммуникацию, образование и бизнес на глобальном уровне.
</a:t>
            </a:r>
            <a:endParaRPr lang="en-US" sz="1124" dirty="0"/>
          </a:p>
        </p:txBody>
      </p:sp>
      <p:sp>
        <p:nvSpPr>
          <p:cNvPr id="11" name="Text 3"/>
          <p:cNvSpPr txBox="1"/>
          <p:nvPr/>
        </p:nvSpPr>
        <p:spPr>
          <a:xfrm>
            <a:off x="406975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48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Интернета и его влияние
</a:t>
            </a:r>
            <a:endParaRPr lang="en-US" sz="1448" dirty="0"/>
          </a:p>
        </p:txBody>
      </p:sp>
      <p:sp>
        <p:nvSpPr>
          <p:cNvPr id="12" name="Text 4"/>
          <p:cNvSpPr txBox="1"/>
          <p:nvPr/>
        </p:nvSpPr>
        <p:spPr>
          <a:xfrm>
            <a:off x="3298850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Популяризация мобильных технологий и соцсетей
</a:t>
            </a:r>
            <a:endParaRPr lang="en-US" sz="1375" dirty="0"/>
          </a:p>
        </p:txBody>
      </p:sp>
      <p:sp>
        <p:nvSpPr>
          <p:cNvPr id="13" name="Text 5"/>
          <p:cNvSpPr txBox="1"/>
          <p:nvPr/>
        </p:nvSpPr>
        <p:spPr>
          <a:xfrm>
            <a:off x="3298850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Мобильные телефоны стали массовыми в 1990-х, а появление социальных сетей в 2000-х радикально преобразовало способы общения и обмена информацией между людьми.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6190652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передовых технологий
</a:t>
            </a:r>
            <a:endParaRPr lang="en-US" sz="1375" dirty="0"/>
          </a:p>
        </p:txBody>
      </p:sp>
      <p:sp>
        <p:nvSpPr>
          <p:cNvPr id="15" name="Text 7"/>
          <p:cNvSpPr txBox="1"/>
          <p:nvPr/>
        </p:nvSpPr>
        <p:spPr>
          <a:xfrm>
            <a:off x="6190652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 время начался активный прогресс в биотехнологиях, нанотехнологиях и информатике, что дало толчок для инноваций и новых видов производства.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70325" y="1119400"/>
            <a:ext cx="60027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Глобализация привела к тесному взаимодействию национальных экономик и росту международной торговли, что усилило экономическую взаимозависимость стран.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70325" y="2030675"/>
            <a:ext cx="60027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культурных продуктов через СМИ и интернет позволило знакомиться с традициями и идеями разных народов, формируя общие культурные ценности.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70325" y="3022275"/>
            <a:ext cx="60027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знаниями и технологиями облегчил развитие бизнеса и образования, что способствовало быстрому развитию инновационных отраслей.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70325" y="3937675"/>
            <a:ext cx="60027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Мировые бренды, такие как Coca-Cola и Samsung, стали символами глобализации и культурного обмена между обществами по всему миру.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337925" y="233650"/>
            <a:ext cx="81009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Глобализация: экономика, культура, связь мира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25" y="1075971"/>
            <a:ext cx="3806700" cy="369145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17775" y="1311938"/>
            <a:ext cx="3958800" cy="132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 сентября 2001 года террористы устроили мощные атаки в США, уничтожив Всемирный торговый центр и унеся жизни почти 3 000 человек, что потрясло весь мир.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4817775" y="3181450"/>
            <a:ext cx="3958800" cy="132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ответ страны усилили меры безопасности, начали «войну с терроризмом», проведя военные операции в Афганистане и Ираке, что изменило глобальную политику безопасности.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06925" y="209670"/>
            <a:ext cx="8352600" cy="65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Терроризм: атаки 11 сентября и мировая реакция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55600" y="1566294"/>
            <a:ext cx="62640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2004 году ЕС принял 10 новых членов из Центральной и Восточной Европы, включая Польшу, Венгрию и Чехию, став крупнейшим экономическим блоком Европы.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2263117" y="2799670"/>
            <a:ext cx="58566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расширение способствовало снижению политической напряжённости и укреплению стабильности на востоке континента, укрепив европейское единство.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2657122" y="4014517"/>
            <a:ext cx="54627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Вступление новых членов ускорило интеграцию и развитие общих стандартов в экономике, праве и социальной политике между странами ЕС.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439075" y="184100"/>
            <a:ext cx="82632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Европейского союза и его значение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75" y="1666350"/>
            <a:ext cx="39882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климата привело к глобальному потеплению и участившимся стихийным бедствиям, заставляя страны искать устойчивые методы борьбы с экологическими проблемами.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247012"/>
            <a:ext cx="84216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вызовы и направления развития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817875" y="1666350"/>
            <a:ext cx="39882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прогресс в искусственном интеллекте открывает новые возможности, но вызывает опасения по поводу этики и влияния на рынок труда.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06975" y="3040080"/>
            <a:ext cx="39882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Эпидемии, такие как COVID-19, показали важность международного сотрудничества в здравоохранении и ускорили развитие цифровых технологий в медицине.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4817875" y="3040080"/>
            <a:ext cx="39882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конфликты и киберугрозы усиливаются, требуя коллективных ответов для обеспечения безопасности и стабильности в мире.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54178" y="462650"/>
            <a:ext cx="3804345" cy="397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450" y="462650"/>
            <a:ext cx="4356900" cy="37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новейшей истории для современного мира
</a:t>
            </a:r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Новейшая история сформировала основы современного общества, политических систем и технологий. Понимание этих процессов помогает решать актуальные проблемы и строить гармоничное будущее для всего человечества.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2026-05-11T02:01:59Z</dcterms:created>
  <dcterms:modified xsi:type="dcterms:W3CDTF">2026-05-11T02:01:59Z</dcterms:modified>
</cp:coreProperties>
</file>