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мира и демографическая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меняет мир: от роста к вызовам развития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демография важна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показывает, где люди живут, как они распределены и как меняется их численность. Эти различия определяют плотность населения, миграции, урбанизацию, освоение территорий и нагрузку на ресурсы.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1804 — 1 млрд
</a:t>
            </a:r>
            <a:pPr algn="ctr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впервые достигла миллиарда в начале XIX века. Рост был сравнительно медленным из-за высокой смертности и ограниченных возможностей медицины.
</a:t>
            </a:r>
            <a:endParaRPr lang="en-US" sz="1291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1974–1999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XX века население продолжило расти: 4 млрд, затем 5 и 6 млрд. Мировая численность увеличивалась всё быстрее, особенно в развивающихся странах.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1927–1960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рост ускорился: 2 млрд человек появились в 1927 году, а 3 млрд — уже в 1960-м. Смертность быстро снижалась благодаря прогрессу здравоохранения.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2011–2022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7 млрд был пройден в 2011 году, а 8 млрд — в 2022-м. Темпы роста уже замедляются по сравнению с серединой XX века.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численность населения Земли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населения мира по регионам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концентрация населения характерна для Южной и Восточной Азии, где сосредоточены крупнейшие агломерации и плодородные равнины.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население распределено крайне неравномерно: основная масса людей живёт в Азии, а наименее заселены экстремальные природные зоны.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по регионам мира, 2022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мира и география концентрации населения
</a:t>
            </a:r>
            <a:endParaRPr lang="en-US" sz="2053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численности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Китай вместе дают более трети населения Земли. Именно в этих странах сосредоточены огромные внутренние рынки, крупные города и очень высокая плотность населения в ряде районов.
</a:t>
            </a:r>
            <a:endParaRPr lang="en-US" sz="1071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группа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55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Индонезия, Пакистан, Нигерия и Бразилия входят в число наиболее населённых государств. Их позиции отражают как исторический рост, так и современную демографическую динамику.
</a:t>
            </a:r>
            <a:endParaRPr lang="en-US" sz="1113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Азия, Восточная Азия и Западная Европа выделяются концентрацией людей, транспорта и хозяйственной деятельности. Здесь плотное расселение связано с выгодным положением, климатом и давней урбанизацией.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и северные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Евразии, Австралия, Гренландия и внутренние районы пустынь остаются малонаселёнными. Ограничивающими факторами выступают суровый климат, дефицит воды, сложный рельеф и слабая хозяйственная освоенность.
</a:t>
            </a:r>
            <a:endParaRPr lang="en-US" sz="932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613904"/>
            <a:ext cx="4022400" cy="9641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показателей помогает увидеть различия между странами и определить этап их демографического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рождаемость и низкий медианный возраст чаще характерны для менее развитых стран, тогда как низкая рождаемость и высокая продолжительность жизни — для развитых.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Всемирный банк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 и их географическое значение
</a:t>
            </a:r>
            <a:endParaRPr lang="en-US" sz="2021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как модель изменения населения
</a:t>
            </a:r>
            <a:endParaRPr lang="en-US" sz="2179" dirty="0"/>
          </a:p>
        </p:txBody>
      </p:sp>
      <p:sp>
        <p:nvSpPr>
          <p:cNvPr id="9" name="Text 1"/>
          <p:cNvSpPr txBox="1"/>
          <p:nvPr/>
        </p:nvSpPr>
        <p:spPr>
          <a:xfrm>
            <a:off x="7831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раннего этапа характерны высокая рождаемость и высокая смертность. Население растёт медленно, потому что серьёзные потери почти полностью компенсируют число рождений.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831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смертности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медицины, санитарии и питания сначала уменьшает смертность, а рождаемость остаётся высокой. В результате начинается быстрый естественный прирост населения.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175" y="3603701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рождаемости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меняются нормы семьи, растёт образование и урбанизация, поэтому рождаемость снижается. Темпы прироста замедляются, хотя численность населения ещё может расти.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56775" y="946950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стадии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четвёртой и пятой стадиях рождаемость и смертность становятся низкими. Общество стареет, а в ряде стран возможно даже сокращение численности населения.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56775" y="2275324"/>
            <a:ext cx="37206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переход помогает сравнивать страны по возрастной структуре, темпам прироста и будущим потребностям в трудовых ресурсах, школах, медицине и социальной защите.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изменения численности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социальные, экономические и миграционные факторы влияют на демографическую динамику.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Суммарная рождаемость по регионам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показателей связан не только с доходами, но и с образованием женщин, доступностью медицины, городским образом жизни и семейными установками.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высокая рождаемость сохраняется в Африке, тогда как Европа и Восточная Азия входят в зону очень низких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региональные оценки, 2022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65+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и старше — быстро растущая часть населения во многих развитых странах.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этой возрастной группы усиливает нагрузку на пенсионные системы и здравоохранение, а также сокращает долю трудоспособных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2022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 демографических изменений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тянутся в 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сосредоточивают рабочие места, университеты, больницы, транспорт и сферу услуг, поэтому становятся главным магнитом для молодёжи и семей. Здесь проще получить образование, найти работу и быстрее включиться в экономическую и культурную жизнь.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агломераций в Азии и 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4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изменения заметны там, где городское население растёт на фоне высокой рождаемости и активной внутренней миграции. В результате вокруг старых центров формируются огромные агломерации, где соседствуют новые районы, промышленные зоны и плотная жилая застройка.
</a:t>
            </a:r>
            <a:endParaRPr lang="en-US" sz="1014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город растёт быстрее инфраструктуры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4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урбанизация помогает экономике, но создаёт и нагрузку: жильё дорожает, транспорт перегружается, а спрос на воду, электричество и школы растёт быстрее, чем успевают развиваться сети и службы.
</a:t>
            </a:r>
            <a:endParaRPr lang="en-US" sz="1106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численности населения мира до 2100 года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2050 года рост замедлится, но население планеты продолжит увеличиваться за счёт стран с молодым возрастным составом.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прирост ожидается в Африке и части Азии, тогда как многие страны Европы и Восточной Азии войдут в фазу стагнации или сокращения.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 2022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00" y="1126925"/>
            <a:ext cx="205800" cy="23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4275" y="1134925"/>
            <a:ext cx="246600" cy="21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9350" y="1145885"/>
            <a:ext cx="246600" cy="1972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2325" y="3303760"/>
            <a:ext cx="246600" cy="197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2000" y="3284800"/>
            <a:ext cx="235200" cy="235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инструменты демографической политики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семей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Пособия, налоговые льготы и материнский капитал снижают прямые расходы на ребёнка и помогают семьям принимать решение о рождении детей без резкого ухудшения уровня жизни.
</a:t>
            </a:r>
            <a:endParaRPr lang="en-US" sz="1149" dirty="0"/>
          </a:p>
        </p:txBody>
      </p:sp>
      <p:sp>
        <p:nvSpPr>
          <p:cNvPr id="16" name="Text 3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Доступное жильё и льготная ипотека часто становятся решающим фактором, потому что именно жилищные условия определяют готовность молодых семей заводить второго и третьего ребёнка.
</a:t>
            </a:r>
            <a:endParaRPr lang="en-US" sz="1060" dirty="0"/>
          </a:p>
        </p:txBody>
      </p:sp>
      <p:sp>
        <p:nvSpPr>
          <p:cNvPr id="17" name="Text 4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квоты и правила отбора работников помогают смягчать дефицит рабочей силы, но требуют продуманной интеграции приезжих в общество и рынок труда.
</a:t>
            </a:r>
            <a:endParaRPr lang="en-US" sz="1041" dirty="0"/>
          </a:p>
        </p:txBody>
      </p:sp>
      <p:sp>
        <p:nvSpPr>
          <p:cNvPr id="18" name="Text 5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сады, ясли и доступные кружки уменьшают нагрузку на родителей, особенно на женщин, и делают совмещение работы и воспитания детей более реальным.
</a:t>
            </a:r>
            <a:endParaRPr lang="en-US" sz="1048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материнства и 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перинатальной помощи, профилактики заболеваний и доступной медицины снижает смертность матери и ребёнка, а также повышает доверие к системе здравоохранения.
</a:t>
            </a:r>
            <a:endParaRPr lang="en-US" sz="10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14860"/>
            <a:ext cx="4336500" cy="18940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демографической политики в разных странах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демографические меры зависят от задач конкретного государства: где-то нужно сдерживать рост, а где-то — стимулировать рождаемость.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Одинаковых рецептов не существует: политика отражает либо избыток населения и нагрузку на ресурсы, либо риск демографического спада и старения общества.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материалы национальных демографических программ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политики ограничения рождаемости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 годы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 быстрым ростом населения усилились программы планирования семьи: просвещение, доступ к контрацепции, повышение уровня женского образования и поздние браки.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ввёл политику одного ребёнка, чтобы замедлить рост численности населения. Мера сработала, но со временем усилила старение общества и дефицит рабочей силы.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 и далее
</a:t>
            </a:r>
            <a:pPr algn="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был смягчён: ограничения постепенно заменили меры поддержки семей. Опыт показал, что краткосрочный успех может сопровождаться долгосрочными демографическими издержками.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6050" y="228800"/>
            <a:ext cx="4720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государства стимулируют рождаемость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89050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Денежная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4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Единовременные выплаты и ежемесячные пособия помогают компенсировать часть расходов на ребёнка, но их эффект сильнее там, где семьи уже чувствуют базовую экономическую стабильность.
</a:t>
            </a:r>
            <a:endParaRPr lang="en-US" sz="1102" dirty="0"/>
          </a:p>
        </p:txBody>
      </p:sp>
      <p:sp>
        <p:nvSpPr>
          <p:cNvPr id="11" name="Text 2"/>
          <p:cNvSpPr txBox="1"/>
          <p:nvPr/>
        </p:nvSpPr>
        <p:spPr>
          <a:xfrm>
            <a:off x="789050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льготы
</a:t>
            </a:r>
            <a:pPr algn="l" indent="0" marL="0">
              <a:lnSpc>
                <a:spcPct val="100000"/>
              </a:lnSpc>
              <a:buNone/>
            </a:pPr>
            <a:r>
              <a:rPr lang="en-US" sz="4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налоговой нагрузки делает содержание детей менее обременительным для работающих родителей. Особенно заметен результат в странах, где домохозяйства внимательно считают долгосрочные расходы.
</a:t>
            </a:r>
            <a:endParaRPr lang="en-US" sz="1013" dirty="0"/>
          </a:p>
        </p:txBody>
      </p:sp>
      <p:sp>
        <p:nvSpPr>
          <p:cNvPr id="12" name="Text 3"/>
          <p:cNvSpPr txBox="1"/>
          <p:nvPr/>
        </p:nvSpPr>
        <p:spPr>
          <a:xfrm>
            <a:off x="789050" y="3791595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работы и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4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Оплачиваемые отпуска по уходу за ребёнком и гибкий график повышают вероятность рождения второго ребёнка, потому что уменьшают риск потери дохода и карьерных возможностей.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2806125" y="1337300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l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детских садов, медицина и качественное жильё важны не меньше выплат. Если бытовые условия остаются сложными, материальная помощь сама по себе редко меняет поведение семей.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2806125" y="2564447"/>
            <a:ext cx="1505400" cy="1147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горизонт политики
</a:t>
            </a:r>
            <a:pPr algn="l" indent="0" marL="0">
              <a:lnSpc>
                <a:spcPct val="100000"/>
              </a:lnSpc>
              <a:buNone/>
            </a:pPr>
            <a:r>
              <a:rPr lang="en-US" sz="4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рождении детей зависит от уверенности в будущем, ценностей и занятости. Поэтому успешная политика сочетает социальные меры, экономическую поддержку и понятные правила жизни.
</a:t>
            </a:r>
            <a:endParaRPr lang="en-US" sz="994" dirty="0"/>
          </a:p>
        </p:txBody>
      </p:sp>
      <p:sp>
        <p:nvSpPr>
          <p:cNvPr id="15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 ответ на демографический дисбаланс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мигрантов концентрируются там, где экономика нуждается в рабочей силе, а население стареет быстрее среднего.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привлекательны развитые регионы и крупные города: они получают трудовые ресурсы, но одновременно несут большие расходы на интеграцию и социальную адаптацию.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International Migrant Stock 2020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и устойчивое развитие: цепочка взаимосвязей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изменения населения влияют на ресурсы, социальную сферу и качество жизни.
</a:t>
            </a:r>
            <a:endParaRPr lang="en-US" sz="2385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демографические вызовы XXI 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4822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регионах население быстро увеличивается, в других сокращается. Это создаёт разные задачи для школ, медицины, рынка труда и планирования территорий.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596100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развитых странах растёт доля пожилых людей. Это повышает нагрузку на пенсионные системы, здравоохранение и социальную поддержку, одновременно сокращая численность работников.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44397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Масштабная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перемещаются в поисках безопасности, дохода и образования. При грамотном управлении миграция смягчает дефицит кадров, но при слабой интеграции может усиливать напряжённость.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8225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Неравный доступ к благам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уровне образования, медицины и жилья напрямую влияет на рождаемость, смертность и продолжительность жизни. Поэтому демография тесно связана с социальной справедливостью.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96100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целями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Государствам приходится искать баланс между интересами экономики, правами человека и долгосрочной устойчивостью. Демографическая политика работает эффективно только тогда, когда меры согласованы между собой.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 — карта будущего общества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изменения не происходят мгновенно, но именно они определяют, где будут расти города, как изменится рынок труда и какие решения станут решающими для развития стран.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2026-06-03T01:53:11Z</dcterms:created>
  <dcterms:modified xsi:type="dcterms:W3CDTF">2026-06-03T01:53:11Z</dcterms:modified>
</cp:coreProperties>
</file>